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xml" ContentType="application/vnd.openxmlformats-officedocument.presentationml.tags+xml"/>
  <Override PartName="/ppt/notesSlides/notesSlide68.xml" ContentType="application/vnd.openxmlformats-officedocument.presentationml.notesSlide+xml"/>
  <Override PartName="/ppt/tags/tag2.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5"/>
  </p:notesMasterIdLst>
  <p:sldIdLst>
    <p:sldId id="260" r:id="rId5"/>
    <p:sldId id="261" r:id="rId6"/>
    <p:sldId id="267" r:id="rId7"/>
    <p:sldId id="263" r:id="rId8"/>
    <p:sldId id="271" r:id="rId9"/>
    <p:sldId id="266" r:id="rId10"/>
    <p:sldId id="268" r:id="rId11"/>
    <p:sldId id="269" r:id="rId12"/>
    <p:sldId id="273" r:id="rId13"/>
    <p:sldId id="270" r:id="rId14"/>
    <p:sldId id="355" r:id="rId15"/>
    <p:sldId id="274" r:id="rId16"/>
    <p:sldId id="256" r:id="rId17"/>
    <p:sldId id="329" r:id="rId18"/>
    <p:sldId id="330" r:id="rId19"/>
    <p:sldId id="331" r:id="rId20"/>
    <p:sldId id="332" r:id="rId21"/>
    <p:sldId id="333" r:id="rId22"/>
    <p:sldId id="311" r:id="rId23"/>
    <p:sldId id="312" r:id="rId24"/>
    <p:sldId id="316" r:id="rId25"/>
    <p:sldId id="317" r:id="rId26"/>
    <p:sldId id="319" r:id="rId27"/>
    <p:sldId id="320" r:id="rId28"/>
    <p:sldId id="321" r:id="rId29"/>
    <p:sldId id="322" r:id="rId30"/>
    <p:sldId id="323" r:id="rId31"/>
    <p:sldId id="328" r:id="rId32"/>
    <p:sldId id="334" r:id="rId33"/>
    <p:sldId id="325" r:id="rId34"/>
    <p:sldId id="310" r:id="rId35"/>
    <p:sldId id="335" r:id="rId36"/>
    <p:sldId id="336" r:id="rId37"/>
    <p:sldId id="337" r:id="rId38"/>
    <p:sldId id="338" r:id="rId39"/>
    <p:sldId id="339" r:id="rId40"/>
    <p:sldId id="313" r:id="rId41"/>
    <p:sldId id="294" r:id="rId42"/>
    <p:sldId id="347" r:id="rId43"/>
    <p:sldId id="348" r:id="rId44"/>
    <p:sldId id="349" r:id="rId45"/>
    <p:sldId id="350" r:id="rId46"/>
    <p:sldId id="351" r:id="rId47"/>
    <p:sldId id="326" r:id="rId48"/>
    <p:sldId id="295" r:id="rId49"/>
    <p:sldId id="259" r:id="rId50"/>
    <p:sldId id="283" r:id="rId51"/>
    <p:sldId id="290" r:id="rId52"/>
    <p:sldId id="291" r:id="rId53"/>
    <p:sldId id="292" r:id="rId54"/>
    <p:sldId id="297" r:id="rId55"/>
    <p:sldId id="340" r:id="rId56"/>
    <p:sldId id="342" r:id="rId57"/>
    <p:sldId id="352" r:id="rId58"/>
    <p:sldId id="341" r:id="rId59"/>
    <p:sldId id="343" r:id="rId60"/>
    <p:sldId id="344" r:id="rId61"/>
    <p:sldId id="345" r:id="rId62"/>
    <p:sldId id="346" r:id="rId63"/>
    <p:sldId id="327" r:id="rId64"/>
    <p:sldId id="315" r:id="rId65"/>
    <p:sldId id="284" r:id="rId66"/>
    <p:sldId id="285" r:id="rId67"/>
    <p:sldId id="286" r:id="rId68"/>
    <p:sldId id="287" r:id="rId69"/>
    <p:sldId id="299" r:id="rId70"/>
    <p:sldId id="298" r:id="rId71"/>
    <p:sldId id="354" r:id="rId72"/>
    <p:sldId id="353" r:id="rId73"/>
    <p:sldId id="30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4AA01C-9D04-4A88-9238-6C464CB2EDC6}">
          <p14:sldIdLst>
            <p14:sldId id="260"/>
            <p14:sldId id="261"/>
            <p14:sldId id="267"/>
            <p14:sldId id="263"/>
            <p14:sldId id="271"/>
            <p14:sldId id="266"/>
            <p14:sldId id="268"/>
            <p14:sldId id="269"/>
            <p14:sldId id="273"/>
            <p14:sldId id="270"/>
            <p14:sldId id="355"/>
            <p14:sldId id="274"/>
            <p14:sldId id="256"/>
            <p14:sldId id="329"/>
            <p14:sldId id="330"/>
            <p14:sldId id="331"/>
            <p14:sldId id="332"/>
            <p14:sldId id="333"/>
            <p14:sldId id="311"/>
            <p14:sldId id="312"/>
            <p14:sldId id="316"/>
            <p14:sldId id="317"/>
            <p14:sldId id="319"/>
            <p14:sldId id="320"/>
            <p14:sldId id="321"/>
            <p14:sldId id="322"/>
            <p14:sldId id="323"/>
            <p14:sldId id="328"/>
            <p14:sldId id="334"/>
            <p14:sldId id="325"/>
            <p14:sldId id="310"/>
          </p14:sldIdLst>
        </p14:section>
        <p14:section name="RDS" id="{24EF2D4B-E0E2-438C-BA57-34D039FC977F}">
          <p14:sldIdLst>
            <p14:sldId id="335"/>
            <p14:sldId id="336"/>
            <p14:sldId id="337"/>
            <p14:sldId id="338"/>
            <p14:sldId id="339"/>
            <p14:sldId id="313"/>
          </p14:sldIdLst>
        </p14:section>
        <p14:section name="ELB" id="{4B92671B-7EED-43F8-8618-6F0F58D541D3}">
          <p14:sldIdLst>
            <p14:sldId id="294"/>
            <p14:sldId id="347"/>
            <p14:sldId id="348"/>
            <p14:sldId id="349"/>
            <p14:sldId id="350"/>
            <p14:sldId id="351"/>
            <p14:sldId id="326"/>
            <p14:sldId id="295"/>
            <p14:sldId id="259"/>
            <p14:sldId id="283"/>
            <p14:sldId id="290"/>
            <p14:sldId id="291"/>
            <p14:sldId id="292"/>
            <p14:sldId id="297"/>
            <p14:sldId id="340"/>
            <p14:sldId id="342"/>
            <p14:sldId id="352"/>
            <p14:sldId id="341"/>
            <p14:sldId id="343"/>
            <p14:sldId id="344"/>
            <p14:sldId id="345"/>
            <p14:sldId id="346"/>
            <p14:sldId id="327"/>
            <p14:sldId id="315"/>
            <p14:sldId id="284"/>
            <p14:sldId id="285"/>
            <p14:sldId id="286"/>
            <p14:sldId id="287"/>
            <p14:sldId id="299"/>
            <p14:sldId id="298"/>
            <p14:sldId id="354"/>
            <p14:sldId id="353"/>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7575"/>
    <a:srgbClr val="C15D5D"/>
    <a:srgbClr val="8FAADC"/>
    <a:srgbClr val="FBB239"/>
    <a:srgbClr val="D29500"/>
    <a:srgbClr val="DF952B"/>
    <a:srgbClr val="E1B601"/>
    <a:srgbClr val="7ABAEE"/>
    <a:srgbClr val="AFD6F5"/>
    <a:srgbClr val="0E43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68" autoAdjust="0"/>
    <p:restoredTop sz="85819" autoAdjust="0"/>
  </p:normalViewPr>
  <p:slideViewPr>
    <p:cSldViewPr snapToGrid="0">
      <p:cViewPr varScale="1">
        <p:scale>
          <a:sx n="78" d="100"/>
          <a:sy n="78" d="100"/>
        </p:scale>
        <p:origin x="624" y="9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C7B19-8BB6-4D4F-BF38-6DD29D556E17}"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64B93-9FB0-45D4-834F-6834AAD6EE2B}" type="slidenum">
              <a:rPr lang="en-US" smtClean="0"/>
              <a:t>‹#›</a:t>
            </a:fld>
            <a:endParaRPr lang="en-US"/>
          </a:p>
        </p:txBody>
      </p:sp>
    </p:spTree>
    <p:extLst>
      <p:ext uri="{BB962C8B-B14F-4D97-AF65-F5344CB8AC3E}">
        <p14:creationId xmlns:p14="http://schemas.microsoft.com/office/powerpoint/2010/main" val="217232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the practice of operations and development engineers participating together in the entire service lifecycle, from design through the development process to production support. </a:t>
            </a:r>
          </a:p>
          <a:p>
            <a:endParaRPr lang="en-US" dirty="0"/>
          </a:p>
        </p:txBody>
      </p:sp>
      <p:sp>
        <p:nvSpPr>
          <p:cNvPr id="4" name="Slide Number Placeholder 3"/>
          <p:cNvSpPr>
            <a:spLocks noGrp="1"/>
          </p:cNvSpPr>
          <p:nvPr>
            <p:ph type="sldNum" sz="quarter" idx="10"/>
          </p:nvPr>
        </p:nvSpPr>
        <p:spPr/>
        <p:txBody>
          <a:bodyPr/>
          <a:lstStyle/>
          <a:p>
            <a:fld id="{BA759F59-C3AB-4D68-8B22-9BDB4CBB7D31}" type="slidenum">
              <a:rPr lang="en-US" smtClean="0"/>
              <a:t>1</a:t>
            </a:fld>
            <a:endParaRPr lang="en-US"/>
          </a:p>
        </p:txBody>
      </p:sp>
    </p:spTree>
    <p:extLst>
      <p:ext uri="{BB962C8B-B14F-4D97-AF65-F5344CB8AC3E}">
        <p14:creationId xmlns:p14="http://schemas.microsoft.com/office/powerpoint/2010/main" val="55639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security at AWS is the highest priority. As an AWS customer, you will benefit from a data center and network architecture built to meet the requirements of the most </a:t>
            </a:r>
            <a:r>
              <a:rPr lang="en-US" dirty="0" err="1"/>
              <a:t>securitysensitive</a:t>
            </a:r>
            <a:r>
              <a:rPr lang="en-US" dirty="0"/>
              <a:t> organizations. Security in the cloud is much like security in your on-premises data centers—only without the costs of maintaining facilities and hardware. In the cloud, you don’t have to manage physical servers or storage devices. Instead, you use software-based security tools to monitor and protect the flow of information into and of out of your cloud resources.</a:t>
            </a:r>
          </a:p>
          <a:p>
            <a:endParaRPr lang="en-US" dirty="0"/>
          </a:p>
          <a:p>
            <a:r>
              <a:rPr lang="en-US" dirty="0"/>
              <a:t>Benefits of AWS Security </a:t>
            </a:r>
          </a:p>
          <a:p>
            <a:r>
              <a:rPr lang="en-US" dirty="0"/>
              <a:t> Keep Your Data Safe: The AWS infrastructure puts strong safeguards in place to help protect your privacy. All data is stored in highly secure AWS data centers. </a:t>
            </a:r>
          </a:p>
          <a:p>
            <a:r>
              <a:rPr lang="en-US" dirty="0"/>
              <a:t> Meet Compliance Requirements: AWS manages dozens of compliance programs in its infrastructure. This means that segments of your compliance have already been completed. Amazon Web Services – Overview of Amazon Web Services Page 6 </a:t>
            </a:r>
          </a:p>
          <a:p>
            <a:r>
              <a:rPr lang="en-US" dirty="0"/>
              <a:t> Save Money: Cut costs by using AWS data centers. Maintain the highest standard of security without having to manage your own facility </a:t>
            </a:r>
          </a:p>
          <a:p>
            <a:r>
              <a:rPr lang="en-US" dirty="0"/>
              <a:t> Scale Quickly: Security scales with your AWS Cloud usage. No matter the size of your business, the AWS infrastructure is designed to keep your data safe.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10</a:t>
            </a:fld>
            <a:endParaRPr lang="en-US"/>
          </a:p>
        </p:txBody>
      </p:sp>
    </p:spTree>
    <p:extLst>
      <p:ext uri="{BB962C8B-B14F-4D97-AF65-F5344CB8AC3E}">
        <p14:creationId xmlns:p14="http://schemas.microsoft.com/office/powerpoint/2010/main" val="463517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11</a:t>
            </a:fld>
            <a:endParaRPr lang="en-US"/>
          </a:p>
        </p:txBody>
      </p:sp>
    </p:spTree>
    <p:extLst>
      <p:ext uri="{BB962C8B-B14F-4D97-AF65-F5344CB8AC3E}">
        <p14:creationId xmlns:p14="http://schemas.microsoft.com/office/powerpoint/2010/main" val="345377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12</a:t>
            </a:fld>
            <a:endParaRPr lang="en-US"/>
          </a:p>
        </p:txBody>
      </p:sp>
    </p:spTree>
    <p:extLst>
      <p:ext uri="{BB962C8B-B14F-4D97-AF65-F5344CB8AC3E}">
        <p14:creationId xmlns:p14="http://schemas.microsoft.com/office/powerpoint/2010/main" val="295034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13</a:t>
            </a:fld>
            <a:endParaRPr lang="en-US"/>
          </a:p>
        </p:txBody>
      </p:sp>
    </p:spTree>
    <p:extLst>
      <p:ext uri="{BB962C8B-B14F-4D97-AF65-F5344CB8AC3E}">
        <p14:creationId xmlns:p14="http://schemas.microsoft.com/office/powerpoint/2010/main" val="65933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14</a:t>
            </a:fld>
            <a:endParaRPr lang="en-US"/>
          </a:p>
        </p:txBody>
      </p:sp>
    </p:spTree>
    <p:extLst>
      <p:ext uri="{BB962C8B-B14F-4D97-AF65-F5344CB8AC3E}">
        <p14:creationId xmlns:p14="http://schemas.microsoft.com/office/powerpoint/2010/main" val="2158895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15</a:t>
            </a:fld>
            <a:endParaRPr lang="en-US"/>
          </a:p>
        </p:txBody>
      </p:sp>
    </p:spTree>
    <p:extLst>
      <p:ext uri="{BB962C8B-B14F-4D97-AF65-F5344CB8AC3E}">
        <p14:creationId xmlns:p14="http://schemas.microsoft.com/office/powerpoint/2010/main" val="515980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16</a:t>
            </a:fld>
            <a:endParaRPr lang="en-US"/>
          </a:p>
        </p:txBody>
      </p:sp>
    </p:spTree>
    <p:extLst>
      <p:ext uri="{BB962C8B-B14F-4D97-AF65-F5344CB8AC3E}">
        <p14:creationId xmlns:p14="http://schemas.microsoft.com/office/powerpoint/2010/main" val="882164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17</a:t>
            </a:fld>
            <a:endParaRPr lang="en-US"/>
          </a:p>
        </p:txBody>
      </p:sp>
    </p:spTree>
    <p:extLst>
      <p:ext uri="{BB962C8B-B14F-4D97-AF65-F5344CB8AC3E}">
        <p14:creationId xmlns:p14="http://schemas.microsoft.com/office/powerpoint/2010/main" val="30914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18</a:t>
            </a:fld>
            <a:endParaRPr lang="en-US"/>
          </a:p>
        </p:txBody>
      </p:sp>
    </p:spTree>
    <p:extLst>
      <p:ext uri="{BB962C8B-B14F-4D97-AF65-F5344CB8AC3E}">
        <p14:creationId xmlns:p14="http://schemas.microsoft.com/office/powerpoint/2010/main" val="779134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19</a:t>
            </a:fld>
            <a:endParaRPr lang="en-US"/>
          </a:p>
        </p:txBody>
      </p:sp>
    </p:spTree>
    <p:extLst>
      <p:ext uri="{BB962C8B-B14F-4D97-AF65-F5344CB8AC3E}">
        <p14:creationId xmlns:p14="http://schemas.microsoft.com/office/powerpoint/2010/main" val="115425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Cloud Computing </a:t>
            </a:r>
            <a:r>
              <a:rPr lang="en-GB" sz="1000" dirty="0"/>
              <a:t>is a collection of computing services (compute, storage, network, applications, etc.) accessible on-demand over a network</a:t>
            </a:r>
            <a:r>
              <a:rPr lang="en-US" sz="1000" dirty="0"/>
              <a:t>. It is a business and technology model for delivering and acquiring IT services in a utility-like fashion. Pay-as-you</a:t>
            </a:r>
            <a:r>
              <a:rPr lang="en-US" sz="1000" baseline="0" dirty="0"/>
              <a:t> go pricing means that the resources can be commissioned or decommissioned anytime you want, you only pay for the exactly amount of time the resources has been used. </a:t>
            </a:r>
            <a:br>
              <a:rPr lang="en-US" sz="1000" baseline="0" dirty="0"/>
            </a:br>
            <a:r>
              <a:rPr lang="en-US" sz="1000" dirty="0"/>
              <a:t>Cloud computing is the on-demand delivery of compute power, database storage, applications, and other IT resources through a cloud services platform via the Internet with pay-as-you-go pricing. Whether you are running applications that share photos to millions of mobile users or you’re supporting the critical operations of your business, a cloud services platform provides rapid access to flexible and low-cost IT resources. With cloud computing, you don’t need to make large upfront investments in hardware and spend a lot of time on the heavy lifting of managing that hardware. Instead, you can provision exactly the right type and size of computing resources you need to power your newest bright idea or operate your IT department. You can access as many resources as you need, almost instantly, and only pay for what you use. Cloud computing provides a simple way to access servers, storage, databases and a broad set of application services over the Internet. A cloud services platform such as Amazon Web Services owns and maintains the network-connected hardware required for these application services, while you provision and use what you need via a web application.</a:t>
            </a:r>
          </a:p>
        </p:txBody>
      </p:sp>
      <p:sp>
        <p:nvSpPr>
          <p:cNvPr id="4" name="Slide Number Placeholder 3"/>
          <p:cNvSpPr>
            <a:spLocks noGrp="1"/>
          </p:cNvSpPr>
          <p:nvPr>
            <p:ph type="sldNum" sz="quarter" idx="10"/>
          </p:nvPr>
        </p:nvSpPr>
        <p:spPr/>
        <p:txBody>
          <a:bodyPr/>
          <a:lstStyle/>
          <a:p>
            <a:fld id="{20064B93-9FB0-45D4-834F-6834AAD6EE2B}" type="slidenum">
              <a:rPr lang="en-US" smtClean="0"/>
              <a:t>2</a:t>
            </a:fld>
            <a:endParaRPr lang="en-US"/>
          </a:p>
        </p:txBody>
      </p:sp>
    </p:spTree>
    <p:extLst>
      <p:ext uri="{BB962C8B-B14F-4D97-AF65-F5344CB8AC3E}">
        <p14:creationId xmlns:p14="http://schemas.microsoft.com/office/powerpoint/2010/main" val="1258996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20</a:t>
            </a:fld>
            <a:endParaRPr lang="en-US"/>
          </a:p>
        </p:txBody>
      </p:sp>
    </p:spTree>
    <p:extLst>
      <p:ext uri="{BB962C8B-B14F-4D97-AF65-F5344CB8AC3E}">
        <p14:creationId xmlns:p14="http://schemas.microsoft.com/office/powerpoint/2010/main" val="168684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21</a:t>
            </a:fld>
            <a:endParaRPr lang="en-US"/>
          </a:p>
        </p:txBody>
      </p:sp>
    </p:spTree>
    <p:extLst>
      <p:ext uri="{BB962C8B-B14F-4D97-AF65-F5344CB8AC3E}">
        <p14:creationId xmlns:p14="http://schemas.microsoft.com/office/powerpoint/2010/main" val="3227911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Region &amp; Number of Availability Zones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 East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Virginia (6), Ohio (3)</a:t>
            </a:r>
          </a:p>
          <a:p>
            <a:r>
              <a:rPr lang="en-US" sz="1200" b="0" i="0" kern="1200" dirty="0">
                <a:solidFill>
                  <a:schemeClr val="tx1"/>
                </a:solidFill>
                <a:effectLst/>
                <a:latin typeface="+mn-lt"/>
                <a:ea typeface="+mn-ea"/>
                <a:cs typeface="+mn-cs"/>
              </a:rPr>
              <a:t>US West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California (3), Oregon (3)</a:t>
            </a:r>
          </a:p>
          <a:p>
            <a:r>
              <a:rPr lang="en-US" sz="1200" b="0" i="0" kern="1200" dirty="0">
                <a:solidFill>
                  <a:schemeClr val="tx1"/>
                </a:solidFill>
                <a:effectLst/>
                <a:latin typeface="+mn-lt"/>
                <a:ea typeface="+mn-ea"/>
                <a:cs typeface="+mn-cs"/>
              </a:rPr>
              <a:t>Asia Pacific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Mumbai (2), Seoul (2), Singapore (2), Sydney (3), Tokyo (3)</a:t>
            </a:r>
          </a:p>
          <a:p>
            <a:r>
              <a:rPr lang="en-US" sz="1200" b="0" i="0" kern="1200" dirty="0">
                <a:solidFill>
                  <a:schemeClr val="tx1"/>
                </a:solidFill>
                <a:effectLst/>
                <a:latin typeface="+mn-lt"/>
                <a:ea typeface="+mn-ea"/>
                <a:cs typeface="+mn-cs"/>
              </a:rPr>
              <a:t>Canada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Central (2)</a:t>
            </a:r>
          </a:p>
          <a:p>
            <a:r>
              <a:rPr lang="en-US" sz="1200" b="0" i="0" kern="1200" dirty="0">
                <a:solidFill>
                  <a:schemeClr val="tx1"/>
                </a:solidFill>
                <a:effectLst/>
                <a:latin typeface="+mn-lt"/>
                <a:ea typeface="+mn-ea"/>
                <a:cs typeface="+mn-cs"/>
              </a:rPr>
              <a:t>China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Beijing (2)</a:t>
            </a:r>
          </a:p>
          <a:p>
            <a:r>
              <a:rPr lang="en-US" sz="1200" b="0" i="0" kern="1200" dirty="0">
                <a:solidFill>
                  <a:schemeClr val="tx1"/>
                </a:solidFill>
                <a:effectLst/>
                <a:latin typeface="+mn-lt"/>
                <a:ea typeface="+mn-ea"/>
                <a:cs typeface="+mn-cs"/>
              </a:rPr>
              <a:t>Europe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Frankfurt (3), Ireland (3), London (2)</a:t>
            </a:r>
          </a:p>
          <a:p>
            <a:r>
              <a:rPr lang="en-US" sz="1200" b="0" i="0" kern="1200" dirty="0">
                <a:solidFill>
                  <a:schemeClr val="tx1"/>
                </a:solidFill>
                <a:effectLst/>
                <a:latin typeface="+mn-lt"/>
                <a:ea typeface="+mn-ea"/>
                <a:cs typeface="+mn-cs"/>
              </a:rPr>
              <a:t>South America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São Paulo (3)</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(US-West) (2)</a:t>
            </a:r>
          </a:p>
          <a:p>
            <a:r>
              <a:rPr lang="en-US" sz="1200" b="0" i="0" kern="1200" dirty="0">
                <a:solidFill>
                  <a:schemeClr val="tx1"/>
                </a:solidFill>
                <a:effectLst/>
                <a:latin typeface="+mn-lt"/>
                <a:ea typeface="+mn-ea"/>
                <a:cs typeface="+mn-cs"/>
              </a:rPr>
              <a:t>New Region (coming soon)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China</a:t>
            </a:r>
          </a:p>
          <a:p>
            <a:r>
              <a:rPr lang="en-US" sz="1200" b="0" i="0" kern="1200" dirty="0">
                <a:solidFill>
                  <a:schemeClr val="tx1"/>
                </a:solidFill>
                <a:effectLst/>
                <a:latin typeface="+mn-lt"/>
                <a:ea typeface="+mn-ea"/>
                <a:cs typeface="+mn-cs"/>
              </a:rPr>
              <a:t>France</a:t>
            </a:r>
          </a:p>
          <a:p>
            <a:r>
              <a:rPr lang="en-US" sz="1200" b="0" i="0" kern="1200" dirty="0">
                <a:solidFill>
                  <a:schemeClr val="tx1"/>
                </a:solidFill>
                <a:effectLst/>
                <a:latin typeface="+mn-lt"/>
                <a:ea typeface="+mn-ea"/>
                <a:cs typeface="+mn-cs"/>
              </a:rPr>
              <a:t>Hong Kong</a:t>
            </a:r>
          </a:p>
          <a:p>
            <a:r>
              <a:rPr lang="en-US" sz="1200" b="0" i="0" kern="1200" dirty="0">
                <a:solidFill>
                  <a:schemeClr val="tx1"/>
                </a:solidFill>
                <a:effectLst/>
                <a:latin typeface="+mn-lt"/>
                <a:ea typeface="+mn-ea"/>
                <a:cs typeface="+mn-cs"/>
              </a:rPr>
              <a:t>Sweden</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(US-East)</a:t>
            </a:r>
          </a:p>
        </p:txBody>
      </p:sp>
      <p:sp>
        <p:nvSpPr>
          <p:cNvPr id="4" name="Slide Number Placeholder 3"/>
          <p:cNvSpPr>
            <a:spLocks noGrp="1"/>
          </p:cNvSpPr>
          <p:nvPr>
            <p:ph type="sldNum" sz="quarter" idx="10"/>
          </p:nvPr>
        </p:nvSpPr>
        <p:spPr/>
        <p:txBody>
          <a:bodyPr/>
          <a:lstStyle/>
          <a:p>
            <a:fld id="{20064B93-9FB0-45D4-834F-6834AAD6EE2B}" type="slidenum">
              <a:rPr lang="en-US" smtClean="0"/>
              <a:t>22</a:t>
            </a:fld>
            <a:endParaRPr lang="en-US"/>
          </a:p>
        </p:txBody>
      </p:sp>
    </p:spTree>
    <p:extLst>
      <p:ext uri="{BB962C8B-B14F-4D97-AF65-F5344CB8AC3E}">
        <p14:creationId xmlns:p14="http://schemas.microsoft.com/office/powerpoint/2010/main" val="2324415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Benefits</a:t>
            </a:r>
          </a:p>
          <a:p>
            <a:r>
              <a:rPr lang="en-US" sz="1000" dirty="0"/>
              <a:t>Elastic Web-Scale Computing</a:t>
            </a:r>
          </a:p>
          <a:p>
            <a:r>
              <a:rPr lang="en-US" sz="1000" dirty="0"/>
              <a:t>Amazon EC2 enables you to increase or decrease capacity within minutes, not hours or days.</a:t>
            </a:r>
          </a:p>
          <a:p>
            <a:r>
              <a:rPr lang="en-US" sz="1000" dirty="0"/>
              <a:t>You can commission one, hundreds, or even thousands of server instances simultaneously.</a:t>
            </a:r>
          </a:p>
          <a:p>
            <a:r>
              <a:rPr lang="en-US" sz="1000" dirty="0"/>
              <a:t>Because this is all controlled with web service APIs, your application can automatically scale</a:t>
            </a:r>
          </a:p>
          <a:p>
            <a:r>
              <a:rPr lang="en-US" sz="1000" dirty="0"/>
              <a:t>itself up and down depending on its needs.</a:t>
            </a:r>
          </a:p>
          <a:p>
            <a:endParaRPr lang="en-US" sz="1000" dirty="0"/>
          </a:p>
          <a:p>
            <a:r>
              <a:rPr lang="en-US" sz="1000" dirty="0"/>
              <a:t>Completely Controlled</a:t>
            </a:r>
          </a:p>
          <a:p>
            <a:r>
              <a:rPr lang="en-US" sz="1000" dirty="0"/>
              <a:t>You have complete control of your Amazon EC2 instances. You have root access to each one,</a:t>
            </a:r>
          </a:p>
          <a:p>
            <a:r>
              <a:rPr lang="en-US" sz="1000" dirty="0"/>
              <a:t>and you can interact with them as you would any machine. You can stop your Amazon EC2</a:t>
            </a:r>
          </a:p>
          <a:p>
            <a:r>
              <a:rPr lang="en-US" sz="1000" dirty="0"/>
              <a:t>instance while retaining the data on your boot partition, and then subsequently restart the</a:t>
            </a:r>
          </a:p>
          <a:p>
            <a:r>
              <a:rPr lang="en-US" sz="1000" dirty="0"/>
              <a:t>same instance using web service APIs. Instances can be rebooted remotely using web service</a:t>
            </a:r>
          </a:p>
          <a:p>
            <a:r>
              <a:rPr lang="en-US" sz="1000" dirty="0"/>
              <a:t>APIs.</a:t>
            </a:r>
          </a:p>
          <a:p>
            <a:endParaRPr lang="en-US" sz="1000" dirty="0"/>
          </a:p>
          <a:p>
            <a:r>
              <a:rPr lang="en-US" sz="1000" dirty="0"/>
              <a:t>Flexible Cloud Hosting Services</a:t>
            </a:r>
          </a:p>
          <a:p>
            <a:r>
              <a:rPr lang="en-US" sz="1000" dirty="0"/>
              <a:t>You can choose among multiple instance types, operating systems, and software packages.</a:t>
            </a:r>
          </a:p>
          <a:p>
            <a:r>
              <a:rPr lang="en-US" sz="1000" dirty="0"/>
              <a:t>Amazon EC2 allows you to select the memory configuration, CPU, instance storage, and boot</a:t>
            </a:r>
          </a:p>
          <a:p>
            <a:r>
              <a:rPr lang="en-US" sz="1000" dirty="0"/>
              <a:t>partition size that are optimal for your choice of operating system and application. For</a:t>
            </a:r>
          </a:p>
          <a:p>
            <a:r>
              <a:rPr lang="en-US" sz="1000" dirty="0"/>
              <a:t>example, your choice of operating systems includes numerous Linux distributions and</a:t>
            </a:r>
          </a:p>
          <a:p>
            <a:r>
              <a:rPr lang="en-US" sz="1000" dirty="0"/>
              <a:t>Microsoft Windows Server.</a:t>
            </a:r>
          </a:p>
          <a:p>
            <a:endParaRPr lang="en-US" sz="1000" dirty="0"/>
          </a:p>
          <a:p>
            <a:r>
              <a:rPr lang="en-US" sz="1000" dirty="0"/>
              <a:t>Integrated</a:t>
            </a:r>
          </a:p>
          <a:p>
            <a:r>
              <a:rPr lang="en-US" sz="1000" dirty="0"/>
              <a:t>Amazon EC2 is integrated with most AWS services, such as Amazon Simple Storage Service</a:t>
            </a:r>
          </a:p>
          <a:p>
            <a:r>
              <a:rPr lang="en-US" sz="1000" dirty="0"/>
              <a:t>(Amazon S3), Amazon Relational Database Service (Amazon RDS), and Amazon Virtual Private</a:t>
            </a:r>
          </a:p>
          <a:p>
            <a:r>
              <a:rPr lang="en-US" sz="1000" dirty="0"/>
              <a:t>Cloud (Amazon VPC) to provide a complete, secure solution for computing, query processing,</a:t>
            </a:r>
          </a:p>
          <a:p>
            <a:r>
              <a:rPr lang="en-US" sz="1000" dirty="0"/>
              <a:t>and cloud storage across a wide range of applications.</a:t>
            </a:r>
          </a:p>
          <a:p>
            <a:endParaRPr lang="en-US" sz="1000" dirty="0"/>
          </a:p>
          <a:p>
            <a:r>
              <a:rPr lang="en-US" sz="1000" dirty="0"/>
              <a:t>Reliable</a:t>
            </a:r>
          </a:p>
          <a:p>
            <a:r>
              <a:rPr lang="en-US" sz="1000" dirty="0"/>
              <a:t>Amazon EC2 offers a highly reliable environment where replacement instances can be rapidly</a:t>
            </a:r>
          </a:p>
          <a:p>
            <a:r>
              <a:rPr lang="en-US" sz="1000" dirty="0"/>
              <a:t>and predictably commissioned. The service runs within Amazon’s proven network</a:t>
            </a:r>
          </a:p>
          <a:p>
            <a:r>
              <a:rPr lang="en-US" sz="1000" dirty="0"/>
              <a:t>infrastructure and data centers. The Amazon EC2 Service Level Agreement (SLA) commitment</a:t>
            </a:r>
          </a:p>
          <a:p>
            <a:r>
              <a:rPr lang="en-US" sz="1000" dirty="0"/>
              <a:t>is 99.95% availability for each Region.</a:t>
            </a:r>
          </a:p>
          <a:p>
            <a:endParaRPr lang="en-US" sz="1000" dirty="0"/>
          </a:p>
          <a:p>
            <a:r>
              <a:rPr lang="en-US" sz="1000" dirty="0"/>
              <a:t>Secure</a:t>
            </a:r>
          </a:p>
          <a:p>
            <a:r>
              <a:rPr lang="en-US" sz="1000" dirty="0"/>
              <a:t>Amazon EC2 works in conjunction with Amazon VPC to provide security and robust networking</a:t>
            </a:r>
          </a:p>
          <a:p>
            <a:r>
              <a:rPr lang="en-US" sz="1000" dirty="0"/>
              <a:t>functionality for your compute resources.</a:t>
            </a:r>
          </a:p>
          <a:p>
            <a:r>
              <a:rPr lang="en-US" sz="1000" dirty="0"/>
              <a:t> Your compute instances are located in a VPC with an IP address range that you</a:t>
            </a:r>
          </a:p>
          <a:p>
            <a:r>
              <a:rPr lang="en-US" sz="1000" dirty="0"/>
              <a:t>specify. You decide which instances are exposed to the Internet and which remain</a:t>
            </a:r>
          </a:p>
          <a:p>
            <a:r>
              <a:rPr lang="en-US" sz="1000" dirty="0"/>
              <a:t>private.</a:t>
            </a:r>
          </a:p>
          <a:p>
            <a:r>
              <a:rPr lang="en-US" sz="1000" dirty="0"/>
              <a:t> Security groups and network access control lists (ACLs) allow you to control inbound</a:t>
            </a:r>
          </a:p>
          <a:p>
            <a:r>
              <a:rPr lang="en-US" sz="1000" dirty="0"/>
              <a:t>and outbound network access to and from your instances.</a:t>
            </a:r>
          </a:p>
          <a:p>
            <a:r>
              <a:rPr lang="en-US" sz="1000" dirty="0"/>
              <a:t> You can connect your existing IT infrastructure to resources in your VPC using</a:t>
            </a:r>
          </a:p>
          <a:p>
            <a:r>
              <a:rPr lang="en-US" sz="1000" dirty="0"/>
              <a:t>industry-standard encrypted IPsec virtual private network (VPN) connections.</a:t>
            </a:r>
          </a:p>
          <a:p>
            <a:r>
              <a:rPr lang="en-US" sz="1000" dirty="0"/>
              <a:t> You can provision your Amazon EC2 resources as Dedicated Instances.</a:t>
            </a:r>
          </a:p>
          <a:p>
            <a:r>
              <a:rPr lang="en-US" sz="1000" dirty="0"/>
              <a:t>15 Dedicated</a:t>
            </a:r>
          </a:p>
          <a:p>
            <a:r>
              <a:rPr lang="en-US" sz="1000" dirty="0"/>
              <a:t>Instances are Amazon EC2 instances that run on hardware dedicated to a single</a:t>
            </a:r>
          </a:p>
          <a:p>
            <a:r>
              <a:rPr lang="en-US" sz="1000" dirty="0"/>
              <a:t>customer for additional isolation.</a:t>
            </a:r>
          </a:p>
          <a:p>
            <a:r>
              <a:rPr lang="en-US" sz="1000" dirty="0"/>
              <a:t> You can provision your Amazon EC2 resources on Dedicated Hosts, which are physical</a:t>
            </a:r>
          </a:p>
          <a:p>
            <a:r>
              <a:rPr lang="en-US" sz="1000" dirty="0"/>
              <a:t>servers with EC2 instance capacity fully dedicated to your use. Dedicated Hosts can</a:t>
            </a:r>
          </a:p>
          <a:p>
            <a:r>
              <a:rPr lang="en-US" sz="1000" dirty="0"/>
              <a:t>help you address compliance requirements and reduce costs by allowing you to use</a:t>
            </a:r>
          </a:p>
          <a:p>
            <a:r>
              <a:rPr lang="en-US" sz="1000" dirty="0"/>
              <a:t>your existing server-bound software licenses.</a:t>
            </a:r>
          </a:p>
          <a:p>
            <a:endParaRPr lang="en-US" sz="1000" dirty="0"/>
          </a:p>
          <a:p>
            <a:r>
              <a:rPr lang="en-US" sz="1000" dirty="0"/>
              <a:t>Inexpensive</a:t>
            </a:r>
          </a:p>
          <a:p>
            <a:r>
              <a:rPr lang="en-US" sz="1000" dirty="0"/>
              <a:t>Amazon EC2 passes on to you the financial benefits of Amazon’s scale. You pay a very low rate</a:t>
            </a:r>
          </a:p>
          <a:p>
            <a:r>
              <a:rPr lang="en-US" sz="1000" dirty="0"/>
              <a:t>for the compute capacity you actually consume. </a:t>
            </a:r>
            <a:br>
              <a:rPr lang="en-US" sz="1000" dirty="0"/>
            </a:br>
            <a:br>
              <a:rPr lang="en-US" sz="1000" dirty="0"/>
            </a:br>
            <a:r>
              <a:rPr lang="en-US" sz="1000" dirty="0"/>
              <a:t>On-Demand Instances—With On-Demand instances, you pay for compute capacity by the hour with no long-term commitments. You can increase or decrease your compute capacity depending on the demands of your application and only pay the specified hourly rate for the instances you use. The use of On-Demand instances frees you from the costs and complexities of planning, purchasing, and maintaining hardware and transforms what are commonly large fixed costs into much smaller variable costs. On-Demand instances also remove the need to buy “safety net” capacity to handle periodic traffic spikes. </a:t>
            </a:r>
          </a:p>
          <a:p>
            <a:endParaRPr lang="en-US" sz="1000" dirty="0"/>
          </a:p>
          <a:p>
            <a:r>
              <a:rPr lang="en-US" sz="1000" dirty="0"/>
              <a:t> Reserved Instances—Reserved Instances provide you with a significant discount (up to 75%) compared to On-Demand instance pricing. You have the flexibility to change families, operating system types, and tenancies while benefitting from Reserved Instance pricing when you use Convertible Reserved Instances. </a:t>
            </a:r>
          </a:p>
          <a:p>
            <a:endParaRPr lang="en-US" sz="1000" dirty="0"/>
          </a:p>
          <a:p>
            <a:r>
              <a:rPr lang="en-US" sz="1000" dirty="0"/>
              <a:t> Spot Instances—Spot Instances allow you to bid on spare Amazon EC2 computing capacity.18 Since Spot instances are often available at a discount compared to OnDemand pricing, you can significantly reduce the cost of running your applications, grow your application’s compute capacity and throughput for the same budget, and enable new types of cloud computing applications.</a:t>
            </a:r>
          </a:p>
        </p:txBody>
      </p:sp>
      <p:sp>
        <p:nvSpPr>
          <p:cNvPr id="4" name="Slide Number Placeholder 3"/>
          <p:cNvSpPr>
            <a:spLocks noGrp="1"/>
          </p:cNvSpPr>
          <p:nvPr>
            <p:ph type="sldNum" sz="quarter" idx="10"/>
          </p:nvPr>
        </p:nvSpPr>
        <p:spPr/>
        <p:txBody>
          <a:bodyPr/>
          <a:lstStyle/>
          <a:p>
            <a:fld id="{20064B93-9FB0-45D4-834F-6834AAD6EE2B}" type="slidenum">
              <a:rPr lang="en-US" smtClean="0"/>
              <a:t>23</a:t>
            </a:fld>
            <a:endParaRPr lang="en-US"/>
          </a:p>
        </p:txBody>
      </p:sp>
    </p:spTree>
    <p:extLst>
      <p:ext uri="{BB962C8B-B14F-4D97-AF65-F5344CB8AC3E}">
        <p14:creationId xmlns:p14="http://schemas.microsoft.com/office/powerpoint/2010/main" val="1410483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Region &amp; Number of Availability Zones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 East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Virginia (6), Ohio (3)</a:t>
            </a:r>
          </a:p>
          <a:p>
            <a:r>
              <a:rPr lang="en-US" sz="1200" b="0" i="0" kern="1200" dirty="0">
                <a:solidFill>
                  <a:schemeClr val="tx1"/>
                </a:solidFill>
                <a:effectLst/>
                <a:latin typeface="+mn-lt"/>
                <a:ea typeface="+mn-ea"/>
                <a:cs typeface="+mn-cs"/>
              </a:rPr>
              <a:t>US West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California (3), Oregon (3)</a:t>
            </a:r>
          </a:p>
          <a:p>
            <a:r>
              <a:rPr lang="en-US" sz="1200" b="0" i="0" kern="1200" dirty="0">
                <a:solidFill>
                  <a:schemeClr val="tx1"/>
                </a:solidFill>
                <a:effectLst/>
                <a:latin typeface="+mn-lt"/>
                <a:ea typeface="+mn-ea"/>
                <a:cs typeface="+mn-cs"/>
              </a:rPr>
              <a:t>Asia Pacific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Mumbai (2), Seoul (2), Singapore (2), Sydney (3), Tokyo (3)</a:t>
            </a:r>
          </a:p>
          <a:p>
            <a:r>
              <a:rPr lang="en-US" sz="1200" b="0" i="0" kern="1200" dirty="0">
                <a:solidFill>
                  <a:schemeClr val="tx1"/>
                </a:solidFill>
                <a:effectLst/>
                <a:latin typeface="+mn-lt"/>
                <a:ea typeface="+mn-ea"/>
                <a:cs typeface="+mn-cs"/>
              </a:rPr>
              <a:t>Canada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Central (2)</a:t>
            </a:r>
          </a:p>
          <a:p>
            <a:r>
              <a:rPr lang="en-US" sz="1200" b="0" i="0" kern="1200" dirty="0">
                <a:solidFill>
                  <a:schemeClr val="tx1"/>
                </a:solidFill>
                <a:effectLst/>
                <a:latin typeface="+mn-lt"/>
                <a:ea typeface="+mn-ea"/>
                <a:cs typeface="+mn-cs"/>
              </a:rPr>
              <a:t>China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Beijing (2)</a:t>
            </a:r>
          </a:p>
          <a:p>
            <a:r>
              <a:rPr lang="en-US" sz="1200" b="0" i="0" kern="1200" dirty="0">
                <a:solidFill>
                  <a:schemeClr val="tx1"/>
                </a:solidFill>
                <a:effectLst/>
                <a:latin typeface="+mn-lt"/>
                <a:ea typeface="+mn-ea"/>
                <a:cs typeface="+mn-cs"/>
              </a:rPr>
              <a:t>Europe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Frankfurt (3), Ireland (3), London (2)</a:t>
            </a:r>
          </a:p>
          <a:p>
            <a:r>
              <a:rPr lang="en-US" sz="1200" b="0" i="0" kern="1200" dirty="0">
                <a:solidFill>
                  <a:schemeClr val="tx1"/>
                </a:solidFill>
                <a:effectLst/>
                <a:latin typeface="+mn-lt"/>
                <a:ea typeface="+mn-ea"/>
                <a:cs typeface="+mn-cs"/>
              </a:rPr>
              <a:t>South America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São Paulo (3)</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(US-West) (2)</a:t>
            </a:r>
          </a:p>
          <a:p>
            <a:r>
              <a:rPr lang="en-US" sz="1200" b="0" i="0" kern="1200" dirty="0">
                <a:solidFill>
                  <a:schemeClr val="tx1"/>
                </a:solidFill>
                <a:effectLst/>
                <a:latin typeface="+mn-lt"/>
                <a:ea typeface="+mn-ea"/>
                <a:cs typeface="+mn-cs"/>
              </a:rPr>
              <a:t>New Region (coming soon)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China</a:t>
            </a:r>
          </a:p>
          <a:p>
            <a:r>
              <a:rPr lang="en-US" sz="1200" b="0" i="0" kern="1200" dirty="0">
                <a:solidFill>
                  <a:schemeClr val="tx1"/>
                </a:solidFill>
                <a:effectLst/>
                <a:latin typeface="+mn-lt"/>
                <a:ea typeface="+mn-ea"/>
                <a:cs typeface="+mn-cs"/>
              </a:rPr>
              <a:t>France</a:t>
            </a:r>
          </a:p>
          <a:p>
            <a:r>
              <a:rPr lang="en-US" sz="1200" b="0" i="0" kern="1200" dirty="0">
                <a:solidFill>
                  <a:schemeClr val="tx1"/>
                </a:solidFill>
                <a:effectLst/>
                <a:latin typeface="+mn-lt"/>
                <a:ea typeface="+mn-ea"/>
                <a:cs typeface="+mn-cs"/>
              </a:rPr>
              <a:t>Hong Kong</a:t>
            </a:r>
          </a:p>
          <a:p>
            <a:r>
              <a:rPr lang="en-US" sz="1200" b="0" i="0" kern="1200" dirty="0">
                <a:solidFill>
                  <a:schemeClr val="tx1"/>
                </a:solidFill>
                <a:effectLst/>
                <a:latin typeface="+mn-lt"/>
                <a:ea typeface="+mn-ea"/>
                <a:cs typeface="+mn-cs"/>
              </a:rPr>
              <a:t>Sweden</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(US-East)</a:t>
            </a:r>
          </a:p>
        </p:txBody>
      </p:sp>
      <p:sp>
        <p:nvSpPr>
          <p:cNvPr id="4" name="Slide Number Placeholder 3"/>
          <p:cNvSpPr>
            <a:spLocks noGrp="1"/>
          </p:cNvSpPr>
          <p:nvPr>
            <p:ph type="sldNum" sz="quarter" idx="10"/>
          </p:nvPr>
        </p:nvSpPr>
        <p:spPr/>
        <p:txBody>
          <a:bodyPr/>
          <a:lstStyle/>
          <a:p>
            <a:fld id="{20064B93-9FB0-45D4-834F-6834AAD6EE2B}" type="slidenum">
              <a:rPr lang="en-US" smtClean="0"/>
              <a:t>24</a:t>
            </a:fld>
            <a:endParaRPr lang="en-US"/>
          </a:p>
        </p:txBody>
      </p:sp>
    </p:spTree>
    <p:extLst>
      <p:ext uri="{BB962C8B-B14F-4D97-AF65-F5344CB8AC3E}">
        <p14:creationId xmlns:p14="http://schemas.microsoft.com/office/powerpoint/2010/main" val="1231643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Region &amp; Number of Availability Zones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 East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Virginia (6), Ohio (3)</a:t>
            </a:r>
          </a:p>
          <a:p>
            <a:r>
              <a:rPr lang="en-US" sz="1200" b="0" i="0" kern="1200" dirty="0">
                <a:solidFill>
                  <a:schemeClr val="tx1"/>
                </a:solidFill>
                <a:effectLst/>
                <a:latin typeface="+mn-lt"/>
                <a:ea typeface="+mn-ea"/>
                <a:cs typeface="+mn-cs"/>
              </a:rPr>
              <a:t>US West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California (3), Oregon (3)</a:t>
            </a:r>
          </a:p>
          <a:p>
            <a:r>
              <a:rPr lang="en-US" sz="1200" b="0" i="0" kern="1200" dirty="0">
                <a:solidFill>
                  <a:schemeClr val="tx1"/>
                </a:solidFill>
                <a:effectLst/>
                <a:latin typeface="+mn-lt"/>
                <a:ea typeface="+mn-ea"/>
                <a:cs typeface="+mn-cs"/>
              </a:rPr>
              <a:t>Asia Pacific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Mumbai (2), Seoul (2), Singapore (2), Sydney (3), Tokyo (3)</a:t>
            </a:r>
          </a:p>
          <a:p>
            <a:r>
              <a:rPr lang="en-US" sz="1200" b="0" i="0" kern="1200" dirty="0">
                <a:solidFill>
                  <a:schemeClr val="tx1"/>
                </a:solidFill>
                <a:effectLst/>
                <a:latin typeface="+mn-lt"/>
                <a:ea typeface="+mn-ea"/>
                <a:cs typeface="+mn-cs"/>
              </a:rPr>
              <a:t>Canada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Central (2)</a:t>
            </a:r>
          </a:p>
          <a:p>
            <a:r>
              <a:rPr lang="en-US" sz="1200" b="0" i="0" kern="1200" dirty="0">
                <a:solidFill>
                  <a:schemeClr val="tx1"/>
                </a:solidFill>
                <a:effectLst/>
                <a:latin typeface="+mn-lt"/>
                <a:ea typeface="+mn-ea"/>
                <a:cs typeface="+mn-cs"/>
              </a:rPr>
              <a:t>China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Beijing (2)</a:t>
            </a:r>
          </a:p>
          <a:p>
            <a:r>
              <a:rPr lang="en-US" sz="1200" b="0" i="0" kern="1200" dirty="0">
                <a:solidFill>
                  <a:schemeClr val="tx1"/>
                </a:solidFill>
                <a:effectLst/>
                <a:latin typeface="+mn-lt"/>
                <a:ea typeface="+mn-ea"/>
                <a:cs typeface="+mn-cs"/>
              </a:rPr>
              <a:t>Europe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Frankfurt (3), Ireland (3), London (2)</a:t>
            </a:r>
          </a:p>
          <a:p>
            <a:r>
              <a:rPr lang="en-US" sz="1200" b="0" i="0" kern="1200" dirty="0">
                <a:solidFill>
                  <a:schemeClr val="tx1"/>
                </a:solidFill>
                <a:effectLst/>
                <a:latin typeface="+mn-lt"/>
                <a:ea typeface="+mn-ea"/>
                <a:cs typeface="+mn-cs"/>
              </a:rPr>
              <a:t>South America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São Paulo (3)</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(US-West) (2)</a:t>
            </a:r>
          </a:p>
          <a:p>
            <a:r>
              <a:rPr lang="en-US" sz="1200" b="0" i="0" kern="1200" dirty="0">
                <a:solidFill>
                  <a:schemeClr val="tx1"/>
                </a:solidFill>
                <a:effectLst/>
                <a:latin typeface="+mn-lt"/>
                <a:ea typeface="+mn-ea"/>
                <a:cs typeface="+mn-cs"/>
              </a:rPr>
              <a:t>New Region (coming soon)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China</a:t>
            </a:r>
          </a:p>
          <a:p>
            <a:r>
              <a:rPr lang="en-US" sz="1200" b="0" i="0" kern="1200" dirty="0">
                <a:solidFill>
                  <a:schemeClr val="tx1"/>
                </a:solidFill>
                <a:effectLst/>
                <a:latin typeface="+mn-lt"/>
                <a:ea typeface="+mn-ea"/>
                <a:cs typeface="+mn-cs"/>
              </a:rPr>
              <a:t>France</a:t>
            </a:r>
          </a:p>
          <a:p>
            <a:r>
              <a:rPr lang="en-US" sz="1200" b="0" i="0" kern="1200" dirty="0">
                <a:solidFill>
                  <a:schemeClr val="tx1"/>
                </a:solidFill>
                <a:effectLst/>
                <a:latin typeface="+mn-lt"/>
                <a:ea typeface="+mn-ea"/>
                <a:cs typeface="+mn-cs"/>
              </a:rPr>
              <a:t>Hong Kong</a:t>
            </a:r>
          </a:p>
          <a:p>
            <a:r>
              <a:rPr lang="en-US" sz="1200" b="0" i="0" kern="1200" dirty="0">
                <a:solidFill>
                  <a:schemeClr val="tx1"/>
                </a:solidFill>
                <a:effectLst/>
                <a:latin typeface="+mn-lt"/>
                <a:ea typeface="+mn-ea"/>
                <a:cs typeface="+mn-cs"/>
              </a:rPr>
              <a:t>Sweden</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(US-East)</a:t>
            </a:r>
          </a:p>
        </p:txBody>
      </p:sp>
      <p:sp>
        <p:nvSpPr>
          <p:cNvPr id="4" name="Slide Number Placeholder 3"/>
          <p:cNvSpPr>
            <a:spLocks noGrp="1"/>
          </p:cNvSpPr>
          <p:nvPr>
            <p:ph type="sldNum" sz="quarter" idx="10"/>
          </p:nvPr>
        </p:nvSpPr>
        <p:spPr/>
        <p:txBody>
          <a:bodyPr/>
          <a:lstStyle/>
          <a:p>
            <a:fld id="{20064B93-9FB0-45D4-834F-6834AAD6EE2B}" type="slidenum">
              <a:rPr lang="en-US" smtClean="0"/>
              <a:t>25</a:t>
            </a:fld>
            <a:endParaRPr lang="en-US"/>
          </a:p>
        </p:txBody>
      </p:sp>
    </p:spTree>
    <p:extLst>
      <p:ext uri="{BB962C8B-B14F-4D97-AF65-F5344CB8AC3E}">
        <p14:creationId xmlns:p14="http://schemas.microsoft.com/office/powerpoint/2010/main" val="792030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Region &amp; Number of Availability Zones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 East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Virginia (6), Ohio (3)</a:t>
            </a:r>
          </a:p>
          <a:p>
            <a:r>
              <a:rPr lang="en-US" sz="1200" b="0" i="0" kern="1200" dirty="0">
                <a:solidFill>
                  <a:schemeClr val="tx1"/>
                </a:solidFill>
                <a:effectLst/>
                <a:latin typeface="+mn-lt"/>
                <a:ea typeface="+mn-ea"/>
                <a:cs typeface="+mn-cs"/>
              </a:rPr>
              <a:t>US West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California (3), Oregon (3)</a:t>
            </a:r>
          </a:p>
          <a:p>
            <a:r>
              <a:rPr lang="en-US" sz="1200" b="0" i="0" kern="1200" dirty="0">
                <a:solidFill>
                  <a:schemeClr val="tx1"/>
                </a:solidFill>
                <a:effectLst/>
                <a:latin typeface="+mn-lt"/>
                <a:ea typeface="+mn-ea"/>
                <a:cs typeface="+mn-cs"/>
              </a:rPr>
              <a:t>Asia Pacific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Mumbai (2), Seoul (2), Singapore (2), Sydney (3), Tokyo (3)</a:t>
            </a:r>
          </a:p>
          <a:p>
            <a:r>
              <a:rPr lang="en-US" sz="1200" b="0" i="0" kern="1200" dirty="0">
                <a:solidFill>
                  <a:schemeClr val="tx1"/>
                </a:solidFill>
                <a:effectLst/>
                <a:latin typeface="+mn-lt"/>
                <a:ea typeface="+mn-ea"/>
                <a:cs typeface="+mn-cs"/>
              </a:rPr>
              <a:t>Canada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Central (2)</a:t>
            </a:r>
          </a:p>
          <a:p>
            <a:r>
              <a:rPr lang="en-US" sz="1200" b="0" i="0" kern="1200" dirty="0">
                <a:solidFill>
                  <a:schemeClr val="tx1"/>
                </a:solidFill>
                <a:effectLst/>
                <a:latin typeface="+mn-lt"/>
                <a:ea typeface="+mn-ea"/>
                <a:cs typeface="+mn-cs"/>
              </a:rPr>
              <a:t>China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Beijing (2)</a:t>
            </a:r>
          </a:p>
          <a:p>
            <a:r>
              <a:rPr lang="en-US" sz="1200" b="0" i="0" kern="1200" dirty="0">
                <a:solidFill>
                  <a:schemeClr val="tx1"/>
                </a:solidFill>
                <a:effectLst/>
                <a:latin typeface="+mn-lt"/>
                <a:ea typeface="+mn-ea"/>
                <a:cs typeface="+mn-cs"/>
              </a:rPr>
              <a:t>Europe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Frankfurt (3), Ireland (3), London (2)</a:t>
            </a:r>
          </a:p>
          <a:p>
            <a:r>
              <a:rPr lang="en-US" sz="1200" b="0" i="0" kern="1200" dirty="0">
                <a:solidFill>
                  <a:schemeClr val="tx1"/>
                </a:solidFill>
                <a:effectLst/>
                <a:latin typeface="+mn-lt"/>
                <a:ea typeface="+mn-ea"/>
                <a:cs typeface="+mn-cs"/>
              </a:rPr>
              <a:t>South America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São Paulo (3)</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(US-West) (2)</a:t>
            </a:r>
          </a:p>
          <a:p>
            <a:r>
              <a:rPr lang="en-US" sz="1200" b="0" i="0" kern="1200" dirty="0">
                <a:solidFill>
                  <a:schemeClr val="tx1"/>
                </a:solidFill>
                <a:effectLst/>
                <a:latin typeface="+mn-lt"/>
                <a:ea typeface="+mn-ea"/>
                <a:cs typeface="+mn-cs"/>
              </a:rPr>
              <a:t>New Region (coming soon)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China</a:t>
            </a:r>
          </a:p>
          <a:p>
            <a:r>
              <a:rPr lang="en-US" sz="1200" b="0" i="0" kern="1200" dirty="0">
                <a:solidFill>
                  <a:schemeClr val="tx1"/>
                </a:solidFill>
                <a:effectLst/>
                <a:latin typeface="+mn-lt"/>
                <a:ea typeface="+mn-ea"/>
                <a:cs typeface="+mn-cs"/>
              </a:rPr>
              <a:t>France</a:t>
            </a:r>
          </a:p>
          <a:p>
            <a:r>
              <a:rPr lang="en-US" sz="1200" b="0" i="0" kern="1200" dirty="0">
                <a:solidFill>
                  <a:schemeClr val="tx1"/>
                </a:solidFill>
                <a:effectLst/>
                <a:latin typeface="+mn-lt"/>
                <a:ea typeface="+mn-ea"/>
                <a:cs typeface="+mn-cs"/>
              </a:rPr>
              <a:t>Hong Kong</a:t>
            </a:r>
          </a:p>
          <a:p>
            <a:r>
              <a:rPr lang="en-US" sz="1200" b="0" i="0" kern="1200" dirty="0">
                <a:solidFill>
                  <a:schemeClr val="tx1"/>
                </a:solidFill>
                <a:effectLst/>
                <a:latin typeface="+mn-lt"/>
                <a:ea typeface="+mn-ea"/>
                <a:cs typeface="+mn-cs"/>
              </a:rPr>
              <a:t>Sweden</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(US-East)</a:t>
            </a:r>
          </a:p>
        </p:txBody>
      </p:sp>
      <p:sp>
        <p:nvSpPr>
          <p:cNvPr id="4" name="Slide Number Placeholder 3"/>
          <p:cNvSpPr>
            <a:spLocks noGrp="1"/>
          </p:cNvSpPr>
          <p:nvPr>
            <p:ph type="sldNum" sz="quarter" idx="10"/>
          </p:nvPr>
        </p:nvSpPr>
        <p:spPr/>
        <p:txBody>
          <a:bodyPr/>
          <a:lstStyle/>
          <a:p>
            <a:fld id="{20064B93-9FB0-45D4-834F-6834AAD6EE2B}" type="slidenum">
              <a:rPr lang="en-US" smtClean="0"/>
              <a:t>26</a:t>
            </a:fld>
            <a:endParaRPr lang="en-US"/>
          </a:p>
        </p:txBody>
      </p:sp>
    </p:spTree>
    <p:extLst>
      <p:ext uri="{BB962C8B-B14F-4D97-AF65-F5344CB8AC3E}">
        <p14:creationId xmlns:p14="http://schemas.microsoft.com/office/powerpoint/2010/main" val="2395951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Region &amp; Number of Availability Zones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 East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Virginia (6), Ohio (3)</a:t>
            </a:r>
          </a:p>
          <a:p>
            <a:r>
              <a:rPr lang="en-US" sz="1200" b="0" i="0" kern="1200" dirty="0">
                <a:solidFill>
                  <a:schemeClr val="tx1"/>
                </a:solidFill>
                <a:effectLst/>
                <a:latin typeface="+mn-lt"/>
                <a:ea typeface="+mn-ea"/>
                <a:cs typeface="+mn-cs"/>
              </a:rPr>
              <a:t>US West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California (3), Oregon (3)</a:t>
            </a:r>
          </a:p>
          <a:p>
            <a:r>
              <a:rPr lang="en-US" sz="1200" b="0" i="0" kern="1200" dirty="0">
                <a:solidFill>
                  <a:schemeClr val="tx1"/>
                </a:solidFill>
                <a:effectLst/>
                <a:latin typeface="+mn-lt"/>
                <a:ea typeface="+mn-ea"/>
                <a:cs typeface="+mn-cs"/>
              </a:rPr>
              <a:t>Asia Pacific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Mumbai (2), Seoul (2), Singapore (2), Sydney (3), Tokyo (3)</a:t>
            </a:r>
          </a:p>
          <a:p>
            <a:r>
              <a:rPr lang="en-US" sz="1200" b="0" i="0" kern="1200" dirty="0">
                <a:solidFill>
                  <a:schemeClr val="tx1"/>
                </a:solidFill>
                <a:effectLst/>
                <a:latin typeface="+mn-lt"/>
                <a:ea typeface="+mn-ea"/>
                <a:cs typeface="+mn-cs"/>
              </a:rPr>
              <a:t>Canada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Central (2)</a:t>
            </a:r>
          </a:p>
          <a:p>
            <a:r>
              <a:rPr lang="en-US" sz="1200" b="0" i="0" kern="1200" dirty="0">
                <a:solidFill>
                  <a:schemeClr val="tx1"/>
                </a:solidFill>
                <a:effectLst/>
                <a:latin typeface="+mn-lt"/>
                <a:ea typeface="+mn-ea"/>
                <a:cs typeface="+mn-cs"/>
              </a:rPr>
              <a:t>China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Beijing (2)</a:t>
            </a:r>
          </a:p>
          <a:p>
            <a:r>
              <a:rPr lang="en-US" sz="1200" b="0" i="0" kern="1200" dirty="0">
                <a:solidFill>
                  <a:schemeClr val="tx1"/>
                </a:solidFill>
                <a:effectLst/>
                <a:latin typeface="+mn-lt"/>
                <a:ea typeface="+mn-ea"/>
                <a:cs typeface="+mn-cs"/>
              </a:rPr>
              <a:t>Europe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Frankfurt (3), Ireland (3), London (2)</a:t>
            </a:r>
          </a:p>
          <a:p>
            <a:r>
              <a:rPr lang="en-US" sz="1200" b="0" i="0" kern="1200" dirty="0">
                <a:solidFill>
                  <a:schemeClr val="tx1"/>
                </a:solidFill>
                <a:effectLst/>
                <a:latin typeface="+mn-lt"/>
                <a:ea typeface="+mn-ea"/>
                <a:cs typeface="+mn-cs"/>
              </a:rPr>
              <a:t>South America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São Paulo (3)</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(US-West) (2)</a:t>
            </a:r>
          </a:p>
          <a:p>
            <a:r>
              <a:rPr lang="en-US" sz="1200" b="0" i="0" kern="1200" dirty="0">
                <a:solidFill>
                  <a:schemeClr val="tx1"/>
                </a:solidFill>
                <a:effectLst/>
                <a:latin typeface="+mn-lt"/>
                <a:ea typeface="+mn-ea"/>
                <a:cs typeface="+mn-cs"/>
              </a:rPr>
              <a:t>New Region (coming soon)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China</a:t>
            </a:r>
          </a:p>
          <a:p>
            <a:r>
              <a:rPr lang="en-US" sz="1200" b="0" i="0" kern="1200" dirty="0">
                <a:solidFill>
                  <a:schemeClr val="tx1"/>
                </a:solidFill>
                <a:effectLst/>
                <a:latin typeface="+mn-lt"/>
                <a:ea typeface="+mn-ea"/>
                <a:cs typeface="+mn-cs"/>
              </a:rPr>
              <a:t>France</a:t>
            </a:r>
          </a:p>
          <a:p>
            <a:r>
              <a:rPr lang="en-US" sz="1200" b="0" i="0" kern="1200" dirty="0">
                <a:solidFill>
                  <a:schemeClr val="tx1"/>
                </a:solidFill>
                <a:effectLst/>
                <a:latin typeface="+mn-lt"/>
                <a:ea typeface="+mn-ea"/>
                <a:cs typeface="+mn-cs"/>
              </a:rPr>
              <a:t>Hong Kong</a:t>
            </a:r>
          </a:p>
          <a:p>
            <a:r>
              <a:rPr lang="en-US" sz="1200" b="0" i="0" kern="1200" dirty="0">
                <a:solidFill>
                  <a:schemeClr val="tx1"/>
                </a:solidFill>
                <a:effectLst/>
                <a:latin typeface="+mn-lt"/>
                <a:ea typeface="+mn-ea"/>
                <a:cs typeface="+mn-cs"/>
              </a:rPr>
              <a:t>Sweden</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(US-East)</a:t>
            </a:r>
          </a:p>
        </p:txBody>
      </p:sp>
      <p:sp>
        <p:nvSpPr>
          <p:cNvPr id="4" name="Slide Number Placeholder 3"/>
          <p:cNvSpPr>
            <a:spLocks noGrp="1"/>
          </p:cNvSpPr>
          <p:nvPr>
            <p:ph type="sldNum" sz="quarter" idx="10"/>
          </p:nvPr>
        </p:nvSpPr>
        <p:spPr/>
        <p:txBody>
          <a:bodyPr/>
          <a:lstStyle/>
          <a:p>
            <a:fld id="{20064B93-9FB0-45D4-834F-6834AAD6EE2B}" type="slidenum">
              <a:rPr lang="en-US" smtClean="0"/>
              <a:t>27</a:t>
            </a:fld>
            <a:endParaRPr lang="en-US"/>
          </a:p>
        </p:txBody>
      </p:sp>
    </p:spTree>
    <p:extLst>
      <p:ext uri="{BB962C8B-B14F-4D97-AF65-F5344CB8AC3E}">
        <p14:creationId xmlns:p14="http://schemas.microsoft.com/office/powerpoint/2010/main" val="727361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Calculated Health Checks</a:t>
            </a:r>
          </a:p>
          <a:p>
            <a:r>
              <a:rPr lang="en-US" sz="1000" dirty="0"/>
              <a:t>Lets you combine the results of multiple Amazon Route 53 health checks into a single value using common operations such as AND, OR, and NOT.</a:t>
            </a:r>
          </a:p>
          <a:p>
            <a:r>
              <a:rPr lang="en-US" sz="1000" dirty="0"/>
              <a:t>Latency Measurement Health Checks</a:t>
            </a:r>
          </a:p>
          <a:p>
            <a:r>
              <a:rPr lang="en-US" sz="1000" dirty="0"/>
              <a:t>Lets you measure the performance of your application in addition to its availability</a:t>
            </a:r>
          </a:p>
          <a:p>
            <a:endParaRPr lang="en-US" sz="1000" dirty="0"/>
          </a:p>
          <a:p>
            <a:r>
              <a:rPr lang="en-US" sz="1000" dirty="0"/>
              <a:t>DNS Failover</a:t>
            </a:r>
          </a:p>
          <a:p>
            <a:r>
              <a:rPr lang="en-US" sz="1000" dirty="0"/>
              <a:t>-Configure a failover record that is tied to your health check</a:t>
            </a:r>
          </a:p>
          <a:p>
            <a:r>
              <a:rPr lang="en-US" sz="1000" dirty="0"/>
              <a:t>-Utilizing failover records helps ensure that you only return answers for resources that are healthy and reachable from the outside world, by routing your end users away from failed or unhealthy parts of your application.</a:t>
            </a:r>
          </a:p>
          <a:p>
            <a:r>
              <a:rPr lang="en-US" sz="1000" dirty="0"/>
              <a:t>-Failing over to a healthy endpoint ensures minimal downtime for your website or application.</a:t>
            </a:r>
          </a:p>
          <a:p>
            <a:endParaRPr lang="en-US" sz="1000" dirty="0"/>
          </a:p>
          <a:p>
            <a:r>
              <a:rPr lang="en-US" sz="1000" dirty="0"/>
              <a:t>Simple Routing Policy</a:t>
            </a:r>
          </a:p>
          <a:p>
            <a:r>
              <a:rPr lang="en-US" sz="1000" dirty="0"/>
              <a:t>-Amazon Route 53 responds to DNS queries based only on the values in the resource record set (IP)</a:t>
            </a:r>
          </a:p>
          <a:p>
            <a:r>
              <a:rPr lang="en-US" sz="1000" dirty="0"/>
              <a:t>-Default routing policy when you create a new record set.</a:t>
            </a:r>
          </a:p>
          <a:p>
            <a:r>
              <a:rPr lang="en-US" sz="1000" dirty="0"/>
              <a:t>-Most commonly used when you have a single resource that performs a given function for your domain, for example, one webserver that serves content for the website.</a:t>
            </a:r>
          </a:p>
          <a:p>
            <a:endParaRPr lang="en-US" sz="1000" dirty="0"/>
          </a:p>
          <a:p>
            <a:r>
              <a:rPr lang="en-US" sz="1000" dirty="0"/>
              <a:t>Weighted Routing</a:t>
            </a:r>
          </a:p>
          <a:p>
            <a:r>
              <a:rPr lang="en-US" sz="1000" dirty="0"/>
              <a:t>-allows you to associate multiple records with a single DNS name</a:t>
            </a:r>
          </a:p>
          <a:p>
            <a:r>
              <a:rPr lang="en-US" sz="1000" dirty="0"/>
              <a:t>-lets you split your traffic based on different weights assigned.</a:t>
            </a:r>
          </a:p>
          <a:p>
            <a:r>
              <a:rPr lang="en-US" sz="1000" dirty="0"/>
              <a:t>-the probability of any one resource record set being selected depends on its weight as a proportion of the total weight for all resource record sets in the group</a:t>
            </a:r>
          </a:p>
          <a:p>
            <a:endParaRPr lang="en-US" sz="1000" dirty="0"/>
          </a:p>
          <a:p>
            <a:r>
              <a:rPr lang="en-US" sz="1000" dirty="0"/>
              <a:t>Latency Routing</a:t>
            </a:r>
          </a:p>
          <a:p>
            <a:r>
              <a:rPr lang="en-US" sz="1000" dirty="0"/>
              <a:t>-allows you to route your traffic based on the lowest network latency for your end user</a:t>
            </a:r>
          </a:p>
          <a:p>
            <a:endParaRPr lang="en-US" sz="1000" dirty="0"/>
          </a:p>
          <a:p>
            <a:r>
              <a:rPr lang="en-US" sz="1000" dirty="0"/>
              <a:t>Geolocation Routing</a:t>
            </a:r>
          </a:p>
          <a:p>
            <a:r>
              <a:rPr lang="en-US" sz="1000" dirty="0"/>
              <a:t>-directs requests to specific endpoints based on the geographic location from which the request originates.</a:t>
            </a:r>
          </a:p>
          <a:p>
            <a:r>
              <a:rPr lang="en-US" sz="1000" dirty="0"/>
              <a:t>-enables you to customize localized content or restrict distribution of content to only the markets you have licensed or select to distribute to.</a:t>
            </a:r>
          </a:p>
          <a:p>
            <a:r>
              <a:rPr lang="en-US" sz="1000" dirty="0"/>
              <a:t>-</a:t>
            </a:r>
          </a:p>
          <a:p>
            <a:endParaRPr lang="en-US" sz="1000" dirty="0"/>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28</a:t>
            </a:fld>
            <a:endParaRPr lang="en-US"/>
          </a:p>
        </p:txBody>
      </p:sp>
    </p:spTree>
    <p:extLst>
      <p:ext uri="{BB962C8B-B14F-4D97-AF65-F5344CB8AC3E}">
        <p14:creationId xmlns:p14="http://schemas.microsoft.com/office/powerpoint/2010/main" val="3406981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Calculated Health Checks</a:t>
            </a:r>
          </a:p>
          <a:p>
            <a:r>
              <a:rPr lang="en-US" sz="1000" dirty="0"/>
              <a:t>Lets you combine the results of multiple Amazon Route 53 health checks into a single value using common operations such as AND, OR, and NOT.</a:t>
            </a:r>
          </a:p>
          <a:p>
            <a:r>
              <a:rPr lang="en-US" sz="1000" dirty="0"/>
              <a:t>Latency Measurement Health Checks</a:t>
            </a:r>
          </a:p>
          <a:p>
            <a:r>
              <a:rPr lang="en-US" sz="1000" dirty="0"/>
              <a:t>Lets you measure the performance of your application in addition to its availability</a:t>
            </a:r>
          </a:p>
          <a:p>
            <a:endParaRPr lang="en-US" sz="1000" dirty="0"/>
          </a:p>
          <a:p>
            <a:r>
              <a:rPr lang="en-US" sz="1000" dirty="0"/>
              <a:t>DNS Failover</a:t>
            </a:r>
          </a:p>
          <a:p>
            <a:r>
              <a:rPr lang="en-US" sz="1000" dirty="0"/>
              <a:t>-Configure a failover record that is tied to your health check</a:t>
            </a:r>
          </a:p>
          <a:p>
            <a:r>
              <a:rPr lang="en-US" sz="1000" dirty="0"/>
              <a:t>-Utilizing failover records helps ensure that you only return answers for resources that are healthy and reachable from the outside world, by routing your end users away from failed or unhealthy parts of your application.</a:t>
            </a:r>
          </a:p>
          <a:p>
            <a:r>
              <a:rPr lang="en-US" sz="1000" dirty="0"/>
              <a:t>-Failing over to a healthy endpoint ensures minimal downtime for your website or application.</a:t>
            </a:r>
          </a:p>
          <a:p>
            <a:endParaRPr lang="en-US" sz="1000" dirty="0"/>
          </a:p>
          <a:p>
            <a:r>
              <a:rPr lang="en-US" sz="1000" dirty="0"/>
              <a:t>Simple Routing Policy</a:t>
            </a:r>
          </a:p>
          <a:p>
            <a:r>
              <a:rPr lang="en-US" sz="1000" dirty="0"/>
              <a:t>-Amazon Route 53 responds to DNS queries based only on the values in the resource record set (IP)</a:t>
            </a:r>
          </a:p>
          <a:p>
            <a:r>
              <a:rPr lang="en-US" sz="1000" dirty="0"/>
              <a:t>-Default routing policy when you create a new record set.</a:t>
            </a:r>
          </a:p>
          <a:p>
            <a:r>
              <a:rPr lang="en-US" sz="1000" dirty="0"/>
              <a:t>-Most commonly used when you have a single resource that performs a given function for your domain, for example, one webserver that serves content for the website.</a:t>
            </a:r>
          </a:p>
          <a:p>
            <a:endParaRPr lang="en-US" sz="1000" dirty="0"/>
          </a:p>
          <a:p>
            <a:r>
              <a:rPr lang="en-US" sz="1000" dirty="0"/>
              <a:t>Weighted Routing</a:t>
            </a:r>
          </a:p>
          <a:p>
            <a:r>
              <a:rPr lang="en-US" sz="1000" dirty="0"/>
              <a:t>-allows you to associate multiple records with a single DNS name</a:t>
            </a:r>
          </a:p>
          <a:p>
            <a:r>
              <a:rPr lang="en-US" sz="1000" dirty="0"/>
              <a:t>-lets you split your traffic based on different weights assigned.</a:t>
            </a:r>
          </a:p>
          <a:p>
            <a:r>
              <a:rPr lang="en-US" sz="1000" dirty="0"/>
              <a:t>-the probability of any one resource record set being selected depends on its weight as a proportion of the total weight for all resource record sets in the group</a:t>
            </a:r>
          </a:p>
          <a:p>
            <a:endParaRPr lang="en-US" sz="1000" dirty="0"/>
          </a:p>
          <a:p>
            <a:r>
              <a:rPr lang="en-US" sz="1000" dirty="0"/>
              <a:t>Latency Routing</a:t>
            </a:r>
          </a:p>
          <a:p>
            <a:r>
              <a:rPr lang="en-US" sz="1000" dirty="0"/>
              <a:t>-allows you to route your traffic based on the lowest network latency for your end user</a:t>
            </a:r>
          </a:p>
          <a:p>
            <a:endParaRPr lang="en-US" sz="1000" dirty="0"/>
          </a:p>
          <a:p>
            <a:r>
              <a:rPr lang="en-US" sz="1000" dirty="0"/>
              <a:t>Geolocation Routing</a:t>
            </a:r>
          </a:p>
          <a:p>
            <a:r>
              <a:rPr lang="en-US" sz="1000" dirty="0"/>
              <a:t>-directs requests to specific endpoints based on the geographic location from which the request originates.</a:t>
            </a:r>
          </a:p>
          <a:p>
            <a:r>
              <a:rPr lang="en-US" sz="1000" dirty="0"/>
              <a:t>-enables you to customize localized content or restrict distribution of content to only the markets you have licensed or select to distribute to.</a:t>
            </a:r>
          </a:p>
          <a:p>
            <a:r>
              <a:rPr lang="en-US" sz="1000" dirty="0"/>
              <a:t>-</a:t>
            </a:r>
          </a:p>
          <a:p>
            <a:endParaRPr lang="en-US" sz="1000" dirty="0"/>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29</a:t>
            </a:fld>
            <a:endParaRPr lang="en-US"/>
          </a:p>
        </p:txBody>
      </p:sp>
    </p:spTree>
    <p:extLst>
      <p:ext uri="{BB962C8B-B14F-4D97-AF65-F5344CB8AC3E}">
        <p14:creationId xmlns:p14="http://schemas.microsoft.com/office/powerpoint/2010/main" val="197688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Infrastructure as a Service (IaaS) </a:t>
            </a:r>
          </a:p>
          <a:p>
            <a:r>
              <a:rPr lang="en-US" sz="1000" dirty="0"/>
              <a:t>Infrastructure as a Service (IaaS) contains the basic building blocks for cloud IT and typically provide access to networking features, computers (virtual or on dedicated hardware), and data storage space. IaaS provides you with the highest level of flexibility and management control over your IT resources and is most similar to existing IT resources that many IT departments and developers are familiar with today. </a:t>
            </a:r>
          </a:p>
          <a:p>
            <a:r>
              <a:rPr lang="en-US" sz="1000" dirty="0"/>
              <a:t>Platform as a Service (PaaS) </a:t>
            </a:r>
          </a:p>
          <a:p>
            <a:r>
              <a:rPr lang="en-US" sz="1000" dirty="0"/>
              <a:t>Platform as a Service (PaaS) removes the need for your organization to manage the underlying infrastructure (usually hardware and operating systems) and allows you to focus on the deployment and management of your applications. This helps you be more efficient as you don’t need to worry about resource procurement, capacity planning, software maintenance, patching, or any of the other undifferentiated heavy lifting involved in running your application. </a:t>
            </a:r>
          </a:p>
          <a:p>
            <a:r>
              <a:rPr lang="en-US" sz="1000" dirty="0"/>
              <a:t>Software as a Service (SaaS) </a:t>
            </a:r>
          </a:p>
          <a:p>
            <a:r>
              <a:rPr lang="en-US" sz="1000" dirty="0"/>
              <a:t>Software as a Service (SaaS) provides you with a completed product that is run and managed by the service provider. In most cases, people referring to Software as a Service are referring to end-user applications. With a SaaS offering you do not have to think about how the service is maintained or how the underlying infrastructure is managed; you only need to think about how you will use that particular piece of software. A common example of a SaaS application is web-based email which you can use to send and receive email without having to manage feature additions to the email product or maintain the servers and operating systems that the email program is running on.</a:t>
            </a:r>
          </a:p>
        </p:txBody>
      </p:sp>
      <p:sp>
        <p:nvSpPr>
          <p:cNvPr id="4" name="Slide Number Placeholder 3"/>
          <p:cNvSpPr>
            <a:spLocks noGrp="1"/>
          </p:cNvSpPr>
          <p:nvPr>
            <p:ph type="sldNum" sz="quarter" idx="10"/>
          </p:nvPr>
        </p:nvSpPr>
        <p:spPr/>
        <p:txBody>
          <a:bodyPr/>
          <a:lstStyle/>
          <a:p>
            <a:fld id="{20064B93-9FB0-45D4-834F-6834AAD6EE2B}" type="slidenum">
              <a:rPr lang="en-US" smtClean="0"/>
              <a:t>3</a:t>
            </a:fld>
            <a:endParaRPr lang="en-US"/>
          </a:p>
        </p:txBody>
      </p:sp>
    </p:spTree>
    <p:extLst>
      <p:ext uri="{BB962C8B-B14F-4D97-AF65-F5344CB8AC3E}">
        <p14:creationId xmlns:p14="http://schemas.microsoft.com/office/powerpoint/2010/main" val="952680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30</a:t>
            </a:fld>
            <a:endParaRPr lang="en-US"/>
          </a:p>
        </p:txBody>
      </p:sp>
    </p:spTree>
    <p:extLst>
      <p:ext uri="{BB962C8B-B14F-4D97-AF65-F5344CB8AC3E}">
        <p14:creationId xmlns:p14="http://schemas.microsoft.com/office/powerpoint/2010/main" val="2738136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rgbClr val="FF0000"/>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31</a:t>
            </a:fld>
            <a:endParaRPr lang="en-US"/>
          </a:p>
        </p:txBody>
      </p:sp>
    </p:spTree>
    <p:extLst>
      <p:ext uri="{BB962C8B-B14F-4D97-AF65-F5344CB8AC3E}">
        <p14:creationId xmlns:p14="http://schemas.microsoft.com/office/powerpoint/2010/main" val="3788657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32</a:t>
            </a:fld>
            <a:endParaRPr lang="en-US"/>
          </a:p>
        </p:txBody>
      </p:sp>
    </p:spTree>
    <p:extLst>
      <p:ext uri="{BB962C8B-B14F-4D97-AF65-F5344CB8AC3E}">
        <p14:creationId xmlns:p14="http://schemas.microsoft.com/office/powerpoint/2010/main" val="1420313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33</a:t>
            </a:fld>
            <a:endParaRPr lang="en-US"/>
          </a:p>
        </p:txBody>
      </p:sp>
    </p:spTree>
    <p:extLst>
      <p:ext uri="{BB962C8B-B14F-4D97-AF65-F5344CB8AC3E}">
        <p14:creationId xmlns:p14="http://schemas.microsoft.com/office/powerpoint/2010/main" val="1792473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34</a:t>
            </a:fld>
            <a:endParaRPr lang="en-US"/>
          </a:p>
        </p:txBody>
      </p:sp>
    </p:spTree>
    <p:extLst>
      <p:ext uri="{BB962C8B-B14F-4D97-AF65-F5344CB8AC3E}">
        <p14:creationId xmlns:p14="http://schemas.microsoft.com/office/powerpoint/2010/main" val="2178203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35</a:t>
            </a:fld>
            <a:endParaRPr lang="en-US"/>
          </a:p>
        </p:txBody>
      </p:sp>
    </p:spTree>
    <p:extLst>
      <p:ext uri="{BB962C8B-B14F-4D97-AF65-F5344CB8AC3E}">
        <p14:creationId xmlns:p14="http://schemas.microsoft.com/office/powerpoint/2010/main" val="119561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36</a:t>
            </a:fld>
            <a:endParaRPr lang="en-US"/>
          </a:p>
        </p:txBody>
      </p:sp>
    </p:spTree>
    <p:extLst>
      <p:ext uri="{BB962C8B-B14F-4D97-AF65-F5344CB8AC3E}">
        <p14:creationId xmlns:p14="http://schemas.microsoft.com/office/powerpoint/2010/main" val="980401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37</a:t>
            </a:fld>
            <a:endParaRPr lang="en-US"/>
          </a:p>
        </p:txBody>
      </p:sp>
    </p:spTree>
    <p:extLst>
      <p:ext uri="{BB962C8B-B14F-4D97-AF65-F5344CB8AC3E}">
        <p14:creationId xmlns:p14="http://schemas.microsoft.com/office/powerpoint/2010/main" val="3651593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How Elastic Load Balancing Works </a:t>
            </a:r>
            <a:br>
              <a:rPr lang="en-US" sz="1000" dirty="0"/>
            </a:br>
            <a:r>
              <a:rPr lang="en-US" sz="1000" dirty="0"/>
              <a:t>A load balancer accepts incoming traffic from clients and routes requests to its registered targets (such as EC2 instances) in one or more Availability Zones. The load balancer also monitors the health of its registered targets and ensures that it routes traffic only to healthy targets. When the load balancer detects an unhealthy target, it stops routing traffic to that target, and then resumes routing traffic to that target when it detects that the target is healthy again. </a:t>
            </a:r>
          </a:p>
          <a:p>
            <a:endParaRPr lang="en-US" sz="1000" dirty="0"/>
          </a:p>
          <a:p>
            <a:r>
              <a:rPr lang="en-US" sz="1000" dirty="0"/>
              <a:t>You configure your load balancer to accept incoming traffic by specifying one or more listeners. A listener is a process that checks for connection requests. It is configured with a protocol and port number for connections from clients to the load balancer and a protocol and port number for connections from the load balancer to the targets. </a:t>
            </a:r>
          </a:p>
          <a:p>
            <a:endParaRPr lang="en-US" sz="1000" dirty="0"/>
          </a:p>
          <a:p>
            <a:r>
              <a:rPr lang="en-US" sz="1000" dirty="0"/>
              <a:t>Elastic Load Balancing supports three types of load balancers: Application Load Balancers, Network Load Balancers, and Classic Load Balancers. There is a key difference between the way you configure these load balancers. With Application Load Balancers and Network Load Balancers, you register targets in target groups, and route traffic to the target groups. With Classic Load Balancers, you register instances with the load balancer.</a:t>
            </a:r>
            <a:br>
              <a:rPr lang="en-US" sz="1000" dirty="0"/>
            </a:br>
            <a:br>
              <a:rPr lang="en-US" sz="1000" dirty="0"/>
            </a:br>
            <a:r>
              <a:rPr lang="en-US" sz="1200" b="0" i="0" kern="1200" dirty="0">
                <a:solidFill>
                  <a:schemeClr val="tx1"/>
                </a:solidFill>
                <a:effectLst/>
                <a:latin typeface="+mn-lt"/>
                <a:ea typeface="+mn-ea"/>
                <a:cs typeface="+mn-cs"/>
              </a:rPr>
              <a:t>Application Load Balancer</a:t>
            </a:r>
          </a:p>
          <a:p>
            <a:r>
              <a:rPr lang="en-US" sz="1200" b="0" i="0" kern="1200" dirty="0">
                <a:solidFill>
                  <a:schemeClr val="tx1"/>
                </a:solidFill>
                <a:effectLst/>
                <a:latin typeface="+mn-lt"/>
                <a:ea typeface="+mn-ea"/>
                <a:cs typeface="+mn-cs"/>
              </a:rPr>
              <a:t>Application Load Balancer is best suited for load balancing of HTTP and HTTPS traffic and provides advanced request routing targeted at the delivery of modern application architectures, including microservices and containers. Operating at the individual request level (Layer 7), Application Load Balancer routes traffic to targets within Amazon Virtual Private Cloud (Amazon VPC) based on the content of the request.</a:t>
            </a:r>
          </a:p>
          <a:p>
            <a:endParaRPr lang="en-US" sz="1000" dirty="0"/>
          </a:p>
          <a:p>
            <a:r>
              <a:rPr lang="en-US" sz="1200" b="0" i="0" kern="1200" dirty="0">
                <a:solidFill>
                  <a:schemeClr val="tx1"/>
                </a:solidFill>
                <a:effectLst/>
                <a:latin typeface="+mn-lt"/>
                <a:ea typeface="+mn-ea"/>
                <a:cs typeface="+mn-cs"/>
              </a:rPr>
              <a:t>Network Load Balancer</a:t>
            </a:r>
          </a:p>
          <a:p>
            <a:r>
              <a:rPr lang="en-US" sz="1200" b="0" i="0" kern="1200" dirty="0">
                <a:solidFill>
                  <a:schemeClr val="tx1"/>
                </a:solidFill>
                <a:effectLst/>
                <a:latin typeface="+mn-lt"/>
                <a:ea typeface="+mn-ea"/>
                <a:cs typeface="+mn-cs"/>
              </a:rPr>
              <a:t>Network Load Balancer is best suited for load balancing of TCP traffic where extreme performance is required. Operating at the connection level (Layer 4), Network Load Balancer routes traffic to targets within Amazon Virtual Private Cloud (Amazon VPC) and is capable of handling millions of requests per second while maintaining ultra-low latencies. Network Load Balancer is also optimized to handle sudden and volatile traffic patterns.</a:t>
            </a:r>
          </a:p>
          <a:p>
            <a:endParaRPr lang="en-US" sz="1000" dirty="0"/>
          </a:p>
          <a:p>
            <a:r>
              <a:rPr lang="en-US" sz="1200" b="0" i="0" kern="1200" dirty="0">
                <a:solidFill>
                  <a:schemeClr val="tx1"/>
                </a:solidFill>
                <a:effectLst/>
                <a:latin typeface="+mn-lt"/>
                <a:ea typeface="+mn-ea"/>
                <a:cs typeface="+mn-cs"/>
              </a:rPr>
              <a:t>Classic Load Balancer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Classic Load Balancer provides basic load balancing across multiple Amazon EC2 instances and operates at both the request level and connection level. Classic Load Balancer is intended for applications that were built within the EC2-Classic network.</a:t>
            </a:r>
          </a:p>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38</a:t>
            </a:fld>
            <a:endParaRPr lang="en-US"/>
          </a:p>
        </p:txBody>
      </p:sp>
    </p:spTree>
    <p:extLst>
      <p:ext uri="{BB962C8B-B14F-4D97-AF65-F5344CB8AC3E}">
        <p14:creationId xmlns:p14="http://schemas.microsoft.com/office/powerpoint/2010/main" val="434164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39</a:t>
            </a:fld>
            <a:endParaRPr lang="en-US"/>
          </a:p>
        </p:txBody>
      </p:sp>
    </p:spTree>
    <p:extLst>
      <p:ext uri="{BB962C8B-B14F-4D97-AF65-F5344CB8AC3E}">
        <p14:creationId xmlns:p14="http://schemas.microsoft.com/office/powerpoint/2010/main" val="1872867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Trade capital expense for variable expense </a:t>
            </a:r>
          </a:p>
          <a:p>
            <a:r>
              <a:rPr lang="en-US" sz="1000" dirty="0"/>
              <a:t>Instead of having to invest heavily in data centers and servers before you know how you’re going to use them, you can only pay when you consume computing resources, and only pay for how much you consume.</a:t>
            </a:r>
          </a:p>
          <a:p>
            <a:endParaRPr lang="en-US" sz="1000" dirty="0"/>
          </a:p>
          <a:p>
            <a:r>
              <a:rPr lang="en-US" sz="1000" b="1" dirty="0"/>
              <a:t>Benefit from massive economies of scale </a:t>
            </a:r>
          </a:p>
          <a:p>
            <a:r>
              <a:rPr lang="en-US" sz="1000" dirty="0"/>
              <a:t>By using cloud computing, you can achieve a lower variable cost than you can get on your own. Because usage from hundreds of thousands of customers are aggregated in the cloud, providers such as Amazon Web Services can achieve higher economies of scale which translates into lower pay as you go prices.</a:t>
            </a:r>
            <a:br>
              <a:rPr lang="en-US" sz="1000" dirty="0"/>
            </a:br>
            <a:endParaRPr lang="en-US" sz="1000" dirty="0"/>
          </a:p>
          <a:p>
            <a:r>
              <a:rPr lang="en-US" sz="1000" b="1" dirty="0"/>
              <a:t>Stop guessing capacity </a:t>
            </a:r>
          </a:p>
          <a:p>
            <a:r>
              <a:rPr lang="en-US" sz="1000" dirty="0"/>
              <a:t>Eliminate guessing on your infrastructure capacity needs. When you make a capacity decision prior to deploying an application, you often either end up sitting on expensive idle resources or dealing with limited capacity. With Cloud Computing, these problems go away. You can access as much or as little as you need, and scale up and down as required with only a few minutes notice.</a:t>
            </a:r>
            <a:br>
              <a:rPr lang="en-US" sz="1000" dirty="0"/>
            </a:br>
            <a:endParaRPr lang="en-US" sz="1000" dirty="0"/>
          </a:p>
          <a:p>
            <a:r>
              <a:rPr lang="en-US" sz="1000" b="1" dirty="0"/>
              <a:t>Increase speed and agility </a:t>
            </a:r>
          </a:p>
          <a:p>
            <a:r>
              <a:rPr lang="en-US" sz="1000" dirty="0"/>
              <a:t>In a cloud computing environment, new IT resources are only ever a click away, which means you reduce the time it takes to make those resources available to your developers from weeks to just minutes. This results in a dramatic increase in agility for the organization, since the cost and time it takes to experiment and develop is significantly lower.</a:t>
            </a:r>
            <a:br>
              <a:rPr lang="en-US" sz="1000" dirty="0"/>
            </a:br>
            <a:endParaRPr lang="en-US" sz="1000" dirty="0"/>
          </a:p>
          <a:p>
            <a:r>
              <a:rPr lang="en-US" sz="1000" b="1" dirty="0"/>
              <a:t>Stop spending money on running and maintaining data centers </a:t>
            </a:r>
          </a:p>
          <a:p>
            <a:r>
              <a:rPr lang="en-US" sz="1000" dirty="0"/>
              <a:t>Focus on projects that differentiate your business, not the infrastructure. Cloud computing lets you focus on your own customers, rather than on the heavy lifting of racking, stacking and powering servers.</a:t>
            </a:r>
            <a:br>
              <a:rPr lang="en-US" sz="1000" dirty="0"/>
            </a:br>
            <a:endParaRPr lang="en-US" sz="1000" dirty="0"/>
          </a:p>
          <a:p>
            <a:r>
              <a:rPr lang="en-US" sz="1000" b="1" dirty="0"/>
              <a:t>Go global in minutes </a:t>
            </a:r>
          </a:p>
          <a:p>
            <a:r>
              <a:rPr lang="en-US" sz="1000" dirty="0"/>
              <a:t>Easily deploy your application in multiple regions around the world with just a few clicks. This means you can provide a lower latency and better experience for your customers simply and at minimal cost.</a:t>
            </a:r>
          </a:p>
        </p:txBody>
      </p:sp>
      <p:sp>
        <p:nvSpPr>
          <p:cNvPr id="4" name="Slide Number Placeholder 3"/>
          <p:cNvSpPr>
            <a:spLocks noGrp="1"/>
          </p:cNvSpPr>
          <p:nvPr>
            <p:ph type="sldNum" sz="quarter" idx="10"/>
          </p:nvPr>
        </p:nvSpPr>
        <p:spPr/>
        <p:txBody>
          <a:bodyPr/>
          <a:lstStyle/>
          <a:p>
            <a:fld id="{20064B93-9FB0-45D4-834F-6834AAD6EE2B}" type="slidenum">
              <a:rPr lang="en-US" smtClean="0"/>
              <a:t>4</a:t>
            </a:fld>
            <a:endParaRPr lang="en-US"/>
          </a:p>
        </p:txBody>
      </p:sp>
    </p:spTree>
    <p:extLst>
      <p:ext uri="{BB962C8B-B14F-4D97-AF65-F5344CB8AC3E}">
        <p14:creationId xmlns:p14="http://schemas.microsoft.com/office/powerpoint/2010/main" val="880658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40</a:t>
            </a:fld>
            <a:endParaRPr lang="en-US"/>
          </a:p>
        </p:txBody>
      </p:sp>
    </p:spTree>
    <p:extLst>
      <p:ext uri="{BB962C8B-B14F-4D97-AF65-F5344CB8AC3E}">
        <p14:creationId xmlns:p14="http://schemas.microsoft.com/office/powerpoint/2010/main" val="3471787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41</a:t>
            </a:fld>
            <a:endParaRPr lang="en-US"/>
          </a:p>
        </p:txBody>
      </p:sp>
    </p:spTree>
    <p:extLst>
      <p:ext uri="{BB962C8B-B14F-4D97-AF65-F5344CB8AC3E}">
        <p14:creationId xmlns:p14="http://schemas.microsoft.com/office/powerpoint/2010/main" val="27883535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42</a:t>
            </a:fld>
            <a:endParaRPr lang="en-US"/>
          </a:p>
        </p:txBody>
      </p:sp>
    </p:spTree>
    <p:extLst>
      <p:ext uri="{BB962C8B-B14F-4D97-AF65-F5344CB8AC3E}">
        <p14:creationId xmlns:p14="http://schemas.microsoft.com/office/powerpoint/2010/main" val="1525098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43</a:t>
            </a:fld>
            <a:endParaRPr lang="en-US"/>
          </a:p>
        </p:txBody>
      </p:sp>
    </p:spTree>
    <p:extLst>
      <p:ext uri="{BB962C8B-B14F-4D97-AF65-F5344CB8AC3E}">
        <p14:creationId xmlns:p14="http://schemas.microsoft.com/office/powerpoint/2010/main" val="2430409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44</a:t>
            </a:fld>
            <a:endParaRPr lang="en-US"/>
          </a:p>
        </p:txBody>
      </p:sp>
    </p:spTree>
    <p:extLst>
      <p:ext uri="{BB962C8B-B14F-4D97-AF65-F5344CB8AC3E}">
        <p14:creationId xmlns:p14="http://schemas.microsoft.com/office/powerpoint/2010/main" val="3500607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45</a:t>
            </a:fld>
            <a:endParaRPr lang="en-US"/>
          </a:p>
        </p:txBody>
      </p:sp>
    </p:spTree>
    <p:extLst>
      <p:ext uri="{BB962C8B-B14F-4D97-AF65-F5344CB8AC3E}">
        <p14:creationId xmlns:p14="http://schemas.microsoft.com/office/powerpoint/2010/main" val="535938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Light" panose="020B0502040204020203" pitchFamily="34" charset="0"/>
                <a:cs typeface="Segoe UI Light" panose="020B0502040204020203" pitchFamily="34" charset="0"/>
              </a:rPr>
              <a:t>Accessing a Bucket</a:t>
            </a:r>
            <a:br>
              <a:rPr lang="en-US" sz="1000" dirty="0">
                <a:latin typeface="Segoe UI Light" panose="020B0502040204020203" pitchFamily="34" charset="0"/>
                <a:cs typeface="Segoe UI Light" panose="020B0502040204020203" pitchFamily="34" charset="0"/>
              </a:rPr>
            </a:br>
            <a:r>
              <a:rPr lang="en-US" sz="1000" dirty="0">
                <a:latin typeface="Segoe UI Light" panose="020B0502040204020203" pitchFamily="34" charset="0"/>
                <a:cs typeface="Segoe UI Light" panose="020B0502040204020203" pitchFamily="34" charset="0"/>
              </a:rPr>
              <a:t>Amazon S3 supports both </a:t>
            </a:r>
            <a:r>
              <a:rPr lang="en-US" sz="1000" b="1" dirty="0">
                <a:latin typeface="Segoe UI Light" panose="020B0502040204020203" pitchFamily="34" charset="0"/>
                <a:cs typeface="Segoe UI Light" panose="020B0502040204020203" pitchFamily="34" charset="0"/>
              </a:rPr>
              <a:t>virtual-hosted–style</a:t>
            </a:r>
            <a:r>
              <a:rPr lang="en-US" sz="1000" dirty="0">
                <a:latin typeface="Segoe UI Light" panose="020B0502040204020203" pitchFamily="34" charset="0"/>
                <a:cs typeface="Segoe UI Light" panose="020B0502040204020203" pitchFamily="34" charset="0"/>
              </a:rPr>
              <a:t> and </a:t>
            </a:r>
            <a:r>
              <a:rPr lang="en-US" sz="1000" b="1" dirty="0">
                <a:latin typeface="Segoe UI Light" panose="020B0502040204020203" pitchFamily="34" charset="0"/>
                <a:cs typeface="Segoe UI Light" panose="020B0502040204020203" pitchFamily="34" charset="0"/>
              </a:rPr>
              <a:t>path-style</a:t>
            </a:r>
            <a:r>
              <a:rPr lang="en-US" sz="1000" dirty="0">
                <a:latin typeface="Segoe UI Light" panose="020B0502040204020203" pitchFamily="34" charset="0"/>
                <a:cs typeface="Segoe UI Light" panose="020B0502040204020203" pitchFamily="34" charset="0"/>
              </a:rPr>
              <a:t> URLs. </a:t>
            </a:r>
          </a:p>
          <a:p>
            <a:pPr algn="just"/>
            <a:r>
              <a:rPr lang="en-US" sz="1000" dirty="0">
                <a:latin typeface="Segoe UI Light" panose="020B0502040204020203" pitchFamily="34" charset="0"/>
                <a:cs typeface="Segoe UI Light" panose="020B0502040204020203" pitchFamily="34" charset="0"/>
              </a:rPr>
              <a:t>It is recommended to use a DNS-compliant bucket name.</a:t>
            </a:r>
            <a:endParaRPr lang="en-US" sz="1000" b="1" dirty="0">
              <a:solidFill>
                <a:sysClr val="windowText" lastClr="000000"/>
              </a:solidFill>
              <a:latin typeface="Segoe UI Light" panose="020B0502040204020203" pitchFamily="34" charset="0"/>
              <a:cs typeface="Segoe UI Light" panose="020B0502040204020203" pitchFamily="34" charset="0"/>
            </a:endParaRPr>
          </a:p>
          <a:p>
            <a:r>
              <a:rPr lang="en-US" sz="1000" b="1" dirty="0">
                <a:solidFill>
                  <a:sysClr val="windowText" lastClr="000000"/>
                </a:solidFill>
                <a:latin typeface="Segoe UI Light" panose="020B0502040204020203" pitchFamily="34" charset="0"/>
                <a:cs typeface="Segoe UI Light" panose="020B0502040204020203" pitchFamily="34" charset="0"/>
              </a:rPr>
              <a:t>Virtual hosted style URL: </a:t>
            </a:r>
            <a:r>
              <a:rPr lang="en-US" sz="1000" dirty="0">
                <a:solidFill>
                  <a:sysClr val="windowText" lastClr="000000"/>
                </a:solidFill>
                <a:latin typeface="Segoe UI Light" panose="020B0502040204020203" pitchFamily="34" charset="0"/>
                <a:cs typeface="Segoe UI Light" panose="020B0502040204020203" pitchFamily="34" charset="0"/>
              </a:rPr>
              <a:t>https://</a:t>
            </a:r>
            <a:r>
              <a:rPr lang="en-US" sz="1000" dirty="0">
                <a:solidFill>
                  <a:srgbClr val="FF0000"/>
                </a:solidFill>
                <a:latin typeface="Segoe UI Light" panose="020B0502040204020203" pitchFamily="34" charset="0"/>
                <a:cs typeface="Segoe UI Light" panose="020B0502040204020203" pitchFamily="34" charset="0"/>
              </a:rPr>
              <a:t>bucket</a:t>
            </a:r>
            <a:r>
              <a:rPr lang="en-US" sz="1000" dirty="0">
                <a:solidFill>
                  <a:sysClr val="windowText" lastClr="000000"/>
                </a:solidFill>
                <a:latin typeface="Segoe UI Light" panose="020B0502040204020203" pitchFamily="34" charset="0"/>
                <a:cs typeface="Segoe UI Light" panose="020B0502040204020203" pitchFamily="34" charset="0"/>
              </a:rPr>
              <a:t>.s3-</a:t>
            </a:r>
            <a:r>
              <a:rPr lang="en-US" sz="1000" dirty="0">
                <a:solidFill>
                  <a:srgbClr val="FF0000"/>
                </a:solidFill>
                <a:latin typeface="Segoe UI Light" panose="020B0502040204020203" pitchFamily="34" charset="0"/>
                <a:cs typeface="Segoe UI Light" panose="020B0502040204020203" pitchFamily="34" charset="0"/>
              </a:rPr>
              <a:t>aws-region</a:t>
            </a:r>
            <a:r>
              <a:rPr lang="en-US" sz="1000" dirty="0">
                <a:solidFill>
                  <a:sysClr val="windowText" lastClr="000000"/>
                </a:solidFill>
                <a:latin typeface="Segoe UI Light" panose="020B0502040204020203" pitchFamily="34" charset="0"/>
                <a:cs typeface="Segoe UI Light" panose="020B0502040204020203" pitchFamily="34" charset="0"/>
              </a:rPr>
              <a:t>.amazonaws.com</a:t>
            </a:r>
          </a:p>
          <a:p>
            <a:r>
              <a:rPr lang="en-US" sz="1000" b="1" dirty="0">
                <a:solidFill>
                  <a:sysClr val="windowText" lastClr="000000"/>
                </a:solidFill>
                <a:latin typeface="Segoe UI Light" panose="020B0502040204020203" pitchFamily="34" charset="0"/>
                <a:cs typeface="Segoe UI Light" panose="020B0502040204020203" pitchFamily="34" charset="0"/>
              </a:rPr>
              <a:t>Path style URL: </a:t>
            </a:r>
            <a:r>
              <a:rPr lang="en-US" sz="1000" dirty="0">
                <a:solidFill>
                  <a:sysClr val="windowText" lastClr="000000"/>
                </a:solidFill>
                <a:latin typeface="Segoe UI Light" panose="020B0502040204020203" pitchFamily="34" charset="0"/>
                <a:cs typeface="Segoe UI Light" panose="020B0502040204020203" pitchFamily="34" charset="0"/>
              </a:rPr>
              <a:t>https://s3-</a:t>
            </a:r>
            <a:r>
              <a:rPr lang="en-US" sz="1000" dirty="0">
                <a:solidFill>
                  <a:srgbClr val="FF0000"/>
                </a:solidFill>
                <a:latin typeface="Segoe UI Light" panose="020B0502040204020203" pitchFamily="34" charset="0"/>
                <a:cs typeface="Segoe UI Light" panose="020B0502040204020203" pitchFamily="34" charset="0"/>
              </a:rPr>
              <a:t>aws-region</a:t>
            </a:r>
            <a:r>
              <a:rPr lang="en-US" sz="1000" dirty="0">
                <a:solidFill>
                  <a:sysClr val="windowText" lastClr="000000"/>
                </a:solidFill>
                <a:latin typeface="Segoe UI Light" panose="020B0502040204020203" pitchFamily="34" charset="0"/>
                <a:cs typeface="Segoe UI Light" panose="020B0502040204020203" pitchFamily="34" charset="0"/>
              </a:rPr>
              <a:t>.amazonaws.com/</a:t>
            </a:r>
            <a:r>
              <a:rPr lang="en-US" sz="1000" dirty="0">
                <a:solidFill>
                  <a:srgbClr val="FF0000"/>
                </a:solidFill>
                <a:latin typeface="Segoe UI Light" panose="020B0502040204020203" pitchFamily="34" charset="0"/>
                <a:cs typeface="Segoe UI Light" panose="020B0502040204020203" pitchFamily="34" charset="0"/>
              </a:rPr>
              <a:t>bucket</a:t>
            </a:r>
          </a:p>
        </p:txBody>
      </p:sp>
      <p:sp>
        <p:nvSpPr>
          <p:cNvPr id="4" name="Slide Number Placeholder 3"/>
          <p:cNvSpPr>
            <a:spLocks noGrp="1"/>
          </p:cNvSpPr>
          <p:nvPr>
            <p:ph type="sldNum" sz="quarter" idx="10"/>
          </p:nvPr>
        </p:nvSpPr>
        <p:spPr/>
        <p:txBody>
          <a:bodyPr/>
          <a:lstStyle/>
          <a:p>
            <a:fld id="{20064B93-9FB0-45D4-834F-6834AAD6EE2B}" type="slidenum">
              <a:rPr lang="en-US" smtClean="0"/>
              <a:t>46</a:t>
            </a:fld>
            <a:endParaRPr lang="en-US"/>
          </a:p>
        </p:txBody>
      </p:sp>
    </p:spTree>
    <p:extLst>
      <p:ext uri="{BB962C8B-B14F-4D97-AF65-F5344CB8AC3E}">
        <p14:creationId xmlns:p14="http://schemas.microsoft.com/office/powerpoint/2010/main" val="3333721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Region &amp; Number of Availability Zones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 East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Virginia (6), Ohio (3)</a:t>
            </a:r>
          </a:p>
          <a:p>
            <a:r>
              <a:rPr lang="en-US" sz="1200" b="0" i="0" kern="1200" dirty="0">
                <a:solidFill>
                  <a:schemeClr val="tx1"/>
                </a:solidFill>
                <a:effectLst/>
                <a:latin typeface="+mn-lt"/>
                <a:ea typeface="+mn-ea"/>
                <a:cs typeface="+mn-cs"/>
              </a:rPr>
              <a:t>US West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 California (3), Oregon (3)</a:t>
            </a:r>
          </a:p>
          <a:p>
            <a:r>
              <a:rPr lang="en-US" sz="1200" b="0" i="0" kern="1200" dirty="0">
                <a:solidFill>
                  <a:schemeClr val="tx1"/>
                </a:solidFill>
                <a:effectLst/>
                <a:latin typeface="+mn-lt"/>
                <a:ea typeface="+mn-ea"/>
                <a:cs typeface="+mn-cs"/>
              </a:rPr>
              <a:t>Asia Pacific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Mumbai (2), Seoul (2), Singapore (2), Sydney (3), Tokyo (3)</a:t>
            </a:r>
          </a:p>
          <a:p>
            <a:r>
              <a:rPr lang="en-US" sz="1200" b="0" i="0" kern="1200" dirty="0">
                <a:solidFill>
                  <a:schemeClr val="tx1"/>
                </a:solidFill>
                <a:effectLst/>
                <a:latin typeface="+mn-lt"/>
                <a:ea typeface="+mn-ea"/>
                <a:cs typeface="+mn-cs"/>
              </a:rPr>
              <a:t>Canada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Central (2)</a:t>
            </a:r>
          </a:p>
          <a:p>
            <a:r>
              <a:rPr lang="en-US" sz="1200" b="0" i="0" kern="1200" dirty="0">
                <a:solidFill>
                  <a:schemeClr val="tx1"/>
                </a:solidFill>
                <a:effectLst/>
                <a:latin typeface="+mn-lt"/>
                <a:ea typeface="+mn-ea"/>
                <a:cs typeface="+mn-cs"/>
              </a:rPr>
              <a:t>China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Beijing (2)</a:t>
            </a:r>
          </a:p>
          <a:p>
            <a:r>
              <a:rPr lang="en-US" sz="1200" b="0" i="0" kern="1200" dirty="0">
                <a:solidFill>
                  <a:schemeClr val="tx1"/>
                </a:solidFill>
                <a:effectLst/>
                <a:latin typeface="+mn-lt"/>
                <a:ea typeface="+mn-ea"/>
                <a:cs typeface="+mn-cs"/>
              </a:rPr>
              <a:t>Europe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Frankfurt (3), Ireland (3), London (2)</a:t>
            </a:r>
          </a:p>
          <a:p>
            <a:r>
              <a:rPr lang="en-US" sz="1200" b="0" i="0" kern="1200" dirty="0">
                <a:solidFill>
                  <a:schemeClr val="tx1"/>
                </a:solidFill>
                <a:effectLst/>
                <a:latin typeface="+mn-lt"/>
                <a:ea typeface="+mn-ea"/>
                <a:cs typeface="+mn-cs"/>
              </a:rPr>
              <a:t>South America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São Paulo (3)</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(US-West) (2)</a:t>
            </a:r>
          </a:p>
          <a:p>
            <a:r>
              <a:rPr lang="en-US" sz="1200" b="0" i="0" kern="1200" dirty="0">
                <a:solidFill>
                  <a:schemeClr val="tx1"/>
                </a:solidFill>
                <a:effectLst/>
                <a:latin typeface="+mn-lt"/>
                <a:ea typeface="+mn-ea"/>
                <a:cs typeface="+mn-cs"/>
              </a:rPr>
              <a:t>New Region (coming soon)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China</a:t>
            </a:r>
          </a:p>
          <a:p>
            <a:r>
              <a:rPr lang="en-US" sz="1200" b="0" i="0" kern="1200" dirty="0">
                <a:solidFill>
                  <a:schemeClr val="tx1"/>
                </a:solidFill>
                <a:effectLst/>
                <a:latin typeface="+mn-lt"/>
                <a:ea typeface="+mn-ea"/>
                <a:cs typeface="+mn-cs"/>
              </a:rPr>
              <a:t>France</a:t>
            </a:r>
          </a:p>
          <a:p>
            <a:r>
              <a:rPr lang="en-US" sz="1200" b="0" i="0" kern="1200" dirty="0">
                <a:solidFill>
                  <a:schemeClr val="tx1"/>
                </a:solidFill>
                <a:effectLst/>
                <a:latin typeface="+mn-lt"/>
                <a:ea typeface="+mn-ea"/>
                <a:cs typeface="+mn-cs"/>
              </a:rPr>
              <a:t>Hong Kong</a:t>
            </a:r>
          </a:p>
          <a:p>
            <a:r>
              <a:rPr lang="en-US" sz="1200" b="0" i="0" kern="1200" dirty="0">
                <a:solidFill>
                  <a:schemeClr val="tx1"/>
                </a:solidFill>
                <a:effectLst/>
                <a:latin typeface="+mn-lt"/>
                <a:ea typeface="+mn-ea"/>
                <a:cs typeface="+mn-cs"/>
              </a:rPr>
              <a:t>Sweden</a:t>
            </a:r>
          </a:p>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GovCloud</a:t>
            </a:r>
            <a:r>
              <a:rPr lang="en-US" sz="1200" b="0" i="0" kern="1200" dirty="0">
                <a:solidFill>
                  <a:schemeClr val="tx1"/>
                </a:solidFill>
                <a:effectLst/>
                <a:latin typeface="+mn-lt"/>
                <a:ea typeface="+mn-ea"/>
                <a:cs typeface="+mn-cs"/>
              </a:rPr>
              <a:t> (US-East)</a:t>
            </a:r>
          </a:p>
        </p:txBody>
      </p:sp>
      <p:sp>
        <p:nvSpPr>
          <p:cNvPr id="4" name="Slide Number Placeholder 3"/>
          <p:cNvSpPr>
            <a:spLocks noGrp="1"/>
          </p:cNvSpPr>
          <p:nvPr>
            <p:ph type="sldNum" sz="quarter" idx="10"/>
          </p:nvPr>
        </p:nvSpPr>
        <p:spPr/>
        <p:txBody>
          <a:bodyPr/>
          <a:lstStyle/>
          <a:p>
            <a:fld id="{20064B93-9FB0-45D4-834F-6834AAD6EE2B}" type="slidenum">
              <a:rPr lang="en-US" smtClean="0"/>
              <a:t>47</a:t>
            </a:fld>
            <a:endParaRPr lang="en-US"/>
          </a:p>
        </p:txBody>
      </p:sp>
    </p:spTree>
    <p:extLst>
      <p:ext uri="{BB962C8B-B14F-4D97-AF65-F5344CB8AC3E}">
        <p14:creationId xmlns:p14="http://schemas.microsoft.com/office/powerpoint/2010/main" val="260743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48</a:t>
            </a:fld>
            <a:endParaRPr lang="en-US"/>
          </a:p>
        </p:txBody>
      </p:sp>
    </p:spTree>
    <p:extLst>
      <p:ext uri="{BB962C8B-B14F-4D97-AF65-F5344CB8AC3E}">
        <p14:creationId xmlns:p14="http://schemas.microsoft.com/office/powerpoint/2010/main" val="3509124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49</a:t>
            </a:fld>
            <a:endParaRPr lang="en-US"/>
          </a:p>
        </p:txBody>
      </p:sp>
    </p:spTree>
    <p:extLst>
      <p:ext uri="{BB962C8B-B14F-4D97-AF65-F5344CB8AC3E}">
        <p14:creationId xmlns:p14="http://schemas.microsoft.com/office/powerpoint/2010/main" val="224879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5</a:t>
            </a:fld>
            <a:endParaRPr lang="en-US"/>
          </a:p>
        </p:txBody>
      </p:sp>
    </p:spTree>
    <p:extLst>
      <p:ext uri="{BB962C8B-B14F-4D97-AF65-F5344CB8AC3E}">
        <p14:creationId xmlns:p14="http://schemas.microsoft.com/office/powerpoint/2010/main" val="2135884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50</a:t>
            </a:fld>
            <a:endParaRPr lang="en-US"/>
          </a:p>
        </p:txBody>
      </p:sp>
    </p:spTree>
    <p:extLst>
      <p:ext uri="{BB962C8B-B14F-4D97-AF65-F5344CB8AC3E}">
        <p14:creationId xmlns:p14="http://schemas.microsoft.com/office/powerpoint/2010/main" val="39677921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51</a:t>
            </a:fld>
            <a:endParaRPr lang="en-US"/>
          </a:p>
        </p:txBody>
      </p:sp>
    </p:spTree>
    <p:extLst>
      <p:ext uri="{BB962C8B-B14F-4D97-AF65-F5344CB8AC3E}">
        <p14:creationId xmlns:p14="http://schemas.microsoft.com/office/powerpoint/2010/main" val="331768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52</a:t>
            </a:fld>
            <a:endParaRPr lang="en-US"/>
          </a:p>
        </p:txBody>
      </p:sp>
    </p:spTree>
    <p:extLst>
      <p:ext uri="{BB962C8B-B14F-4D97-AF65-F5344CB8AC3E}">
        <p14:creationId xmlns:p14="http://schemas.microsoft.com/office/powerpoint/2010/main" val="1217527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53</a:t>
            </a:fld>
            <a:endParaRPr lang="en-US"/>
          </a:p>
        </p:txBody>
      </p:sp>
    </p:spTree>
    <p:extLst>
      <p:ext uri="{BB962C8B-B14F-4D97-AF65-F5344CB8AC3E}">
        <p14:creationId xmlns:p14="http://schemas.microsoft.com/office/powerpoint/2010/main" val="34398689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54</a:t>
            </a:fld>
            <a:endParaRPr lang="en-US"/>
          </a:p>
        </p:txBody>
      </p:sp>
    </p:spTree>
    <p:extLst>
      <p:ext uri="{BB962C8B-B14F-4D97-AF65-F5344CB8AC3E}">
        <p14:creationId xmlns:p14="http://schemas.microsoft.com/office/powerpoint/2010/main" val="807378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55</a:t>
            </a:fld>
            <a:endParaRPr lang="en-US"/>
          </a:p>
        </p:txBody>
      </p:sp>
    </p:spTree>
    <p:extLst>
      <p:ext uri="{BB962C8B-B14F-4D97-AF65-F5344CB8AC3E}">
        <p14:creationId xmlns:p14="http://schemas.microsoft.com/office/powerpoint/2010/main" val="4086316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56</a:t>
            </a:fld>
            <a:endParaRPr lang="en-US"/>
          </a:p>
        </p:txBody>
      </p:sp>
    </p:spTree>
    <p:extLst>
      <p:ext uri="{BB962C8B-B14F-4D97-AF65-F5344CB8AC3E}">
        <p14:creationId xmlns:p14="http://schemas.microsoft.com/office/powerpoint/2010/main" val="35854549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57</a:t>
            </a:fld>
            <a:endParaRPr lang="en-US"/>
          </a:p>
        </p:txBody>
      </p:sp>
    </p:spTree>
    <p:extLst>
      <p:ext uri="{BB962C8B-B14F-4D97-AF65-F5344CB8AC3E}">
        <p14:creationId xmlns:p14="http://schemas.microsoft.com/office/powerpoint/2010/main" val="776770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58</a:t>
            </a:fld>
            <a:endParaRPr lang="en-US"/>
          </a:p>
        </p:txBody>
      </p:sp>
    </p:spTree>
    <p:extLst>
      <p:ext uri="{BB962C8B-B14F-4D97-AF65-F5344CB8AC3E}">
        <p14:creationId xmlns:p14="http://schemas.microsoft.com/office/powerpoint/2010/main" val="10876091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59</a:t>
            </a:fld>
            <a:endParaRPr lang="en-US"/>
          </a:p>
        </p:txBody>
      </p:sp>
    </p:spTree>
    <p:extLst>
      <p:ext uri="{BB962C8B-B14F-4D97-AF65-F5344CB8AC3E}">
        <p14:creationId xmlns:p14="http://schemas.microsoft.com/office/powerpoint/2010/main" val="359174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serves over a million active customers in more than 190 countries. We are steadily expanding global infrastructure to help our customers achieve lower latency and higher throughput,4 and to ensure that their data resides only in the region they specify. As our customers grow their businesses, AWS will continue to provide infrastructure that meets their global requirements. </a:t>
            </a:r>
          </a:p>
          <a:p>
            <a:endParaRPr lang="en-US" dirty="0"/>
          </a:p>
          <a:p>
            <a:r>
              <a:rPr lang="en-US" dirty="0"/>
              <a:t>The AWS Cloud infrastructure is built around Regions and Availability Zones (AZs). A Region is a physical location in the world where we have multiple AZs. AZs consist of one or more discrete data centers, each with redundant power, networking, and connectivity, housed in separate facilities. These AZs offer you the ability to operate production applications and databases that are more highly available, fault tolerant, and scalable than would be possible from a single data center. The AWS Cloud operates 42 AZs within 16 geographic Regions around the world, with five more Availability Zones and two more Regions coming online in 2017. </a:t>
            </a:r>
          </a:p>
          <a:p>
            <a:endParaRPr lang="en-US"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6</a:t>
            </a:fld>
            <a:endParaRPr lang="en-US"/>
          </a:p>
        </p:txBody>
      </p:sp>
    </p:spTree>
    <p:extLst>
      <p:ext uri="{BB962C8B-B14F-4D97-AF65-F5344CB8AC3E}">
        <p14:creationId xmlns:p14="http://schemas.microsoft.com/office/powerpoint/2010/main" val="410179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60</a:t>
            </a:fld>
            <a:endParaRPr lang="en-US"/>
          </a:p>
        </p:txBody>
      </p:sp>
    </p:spTree>
    <p:extLst>
      <p:ext uri="{BB962C8B-B14F-4D97-AF65-F5344CB8AC3E}">
        <p14:creationId xmlns:p14="http://schemas.microsoft.com/office/powerpoint/2010/main" val="1939029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61</a:t>
            </a:fld>
            <a:endParaRPr lang="en-US"/>
          </a:p>
        </p:txBody>
      </p:sp>
    </p:spTree>
    <p:extLst>
      <p:ext uri="{BB962C8B-B14F-4D97-AF65-F5344CB8AC3E}">
        <p14:creationId xmlns:p14="http://schemas.microsoft.com/office/powerpoint/2010/main" val="15736049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asdasd</a:t>
            </a:r>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62</a:t>
            </a:fld>
            <a:endParaRPr lang="en-US"/>
          </a:p>
        </p:txBody>
      </p:sp>
    </p:spTree>
    <p:extLst>
      <p:ext uri="{BB962C8B-B14F-4D97-AF65-F5344CB8AC3E}">
        <p14:creationId xmlns:p14="http://schemas.microsoft.com/office/powerpoint/2010/main" val="23512654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asdasd</a:t>
            </a:r>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63</a:t>
            </a:fld>
            <a:endParaRPr lang="en-US"/>
          </a:p>
        </p:txBody>
      </p:sp>
    </p:spTree>
    <p:extLst>
      <p:ext uri="{BB962C8B-B14F-4D97-AF65-F5344CB8AC3E}">
        <p14:creationId xmlns:p14="http://schemas.microsoft.com/office/powerpoint/2010/main" val="14143133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asdasd</a:t>
            </a:r>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64</a:t>
            </a:fld>
            <a:endParaRPr lang="en-US"/>
          </a:p>
        </p:txBody>
      </p:sp>
    </p:spTree>
    <p:extLst>
      <p:ext uri="{BB962C8B-B14F-4D97-AF65-F5344CB8AC3E}">
        <p14:creationId xmlns:p14="http://schemas.microsoft.com/office/powerpoint/2010/main" val="11047509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asdasd</a:t>
            </a:r>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65</a:t>
            </a:fld>
            <a:endParaRPr lang="en-US"/>
          </a:p>
        </p:txBody>
      </p:sp>
    </p:spTree>
    <p:extLst>
      <p:ext uri="{BB962C8B-B14F-4D97-AF65-F5344CB8AC3E}">
        <p14:creationId xmlns:p14="http://schemas.microsoft.com/office/powerpoint/2010/main" val="823412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asdasd</a:t>
            </a:r>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66</a:t>
            </a:fld>
            <a:endParaRPr lang="en-US"/>
          </a:p>
        </p:txBody>
      </p:sp>
    </p:spTree>
    <p:extLst>
      <p:ext uri="{BB962C8B-B14F-4D97-AF65-F5344CB8AC3E}">
        <p14:creationId xmlns:p14="http://schemas.microsoft.com/office/powerpoint/2010/main" val="3460853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asdasd</a:t>
            </a:r>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67</a:t>
            </a:fld>
            <a:endParaRPr lang="en-US"/>
          </a:p>
        </p:txBody>
      </p:sp>
    </p:spTree>
    <p:extLst>
      <p:ext uri="{BB962C8B-B14F-4D97-AF65-F5344CB8AC3E}">
        <p14:creationId xmlns:p14="http://schemas.microsoft.com/office/powerpoint/2010/main" val="14003705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3E967-89AD-416C-9A21-D256FA7AC0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470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3E967-89AD-416C-9A21-D256FA7AC0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28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Amazon Region is designed to be completely isolated from the other Amazon Regions. This achieves the greatest possible fault tolerance and stability. Each AZ is isolated, but the AZs in a Region are connected through low-latency links. AWS provides you with the flexibility to place instances and store data within multiple geographic Regions as well as across multiple Availability Zones within each Region. Each Availability Zone is designed as an independent failure zone. This means that Availability Zones are physically separated within a typical metropolitan region and are located in lower risk flood plains (specific flood zone categorization varies by Region). In addition to discrete uninterruptable power supply (UPS) and onsite backup generation facilities, they are each fed via different grids from independent utilities to further reduce single points of failure. AZs are all redundantly connected to multiple tier-1 transit providers.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7</a:t>
            </a:fld>
            <a:endParaRPr lang="en-US"/>
          </a:p>
        </p:txBody>
      </p:sp>
    </p:spTree>
    <p:extLst>
      <p:ext uri="{BB962C8B-B14F-4D97-AF65-F5344CB8AC3E}">
        <p14:creationId xmlns:p14="http://schemas.microsoft.com/office/powerpoint/2010/main" val="39289944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0064B93-9FB0-45D4-834F-6834AAD6EE2B}" type="slidenum">
              <a:rPr lang="en-US" smtClean="0"/>
              <a:t>70</a:t>
            </a:fld>
            <a:endParaRPr lang="en-US"/>
          </a:p>
        </p:txBody>
      </p:sp>
    </p:spTree>
    <p:extLst>
      <p:ext uri="{BB962C8B-B14F-4D97-AF65-F5344CB8AC3E}">
        <p14:creationId xmlns:p14="http://schemas.microsoft.com/office/powerpoint/2010/main" val="1075831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064B93-9FB0-45D4-834F-6834AAD6EE2B}" type="slidenum">
              <a:rPr lang="en-US" smtClean="0"/>
              <a:t>8</a:t>
            </a:fld>
            <a:endParaRPr lang="en-US"/>
          </a:p>
        </p:txBody>
      </p:sp>
    </p:spTree>
    <p:extLst>
      <p:ext uri="{BB962C8B-B14F-4D97-AF65-F5344CB8AC3E}">
        <p14:creationId xmlns:p14="http://schemas.microsoft.com/office/powerpoint/2010/main" val="3363389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AWS Cloud enables a shared responsibility model. While AWS manages security of the cloud, you are responsible for security in the cloud. This means that you retain control of the security you choose to implement to protect your own content, platform, applications, systems, and networks no differently than you would in an on-site data center.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AWS responsibility “Security of the Cloud” - AWS is responsible for protecting the infrastructure that runs all of the services offered in the AWS Cloud. this infrastructure is composed of the hardware, software, networking, and facilities that run AWS Cloud services.</a:t>
            </a:r>
          </a:p>
          <a:p>
            <a:r>
              <a:rPr lang="en-US" sz="1200" b="0" i="0" kern="1200" dirty="0">
                <a:solidFill>
                  <a:schemeClr val="tx1"/>
                </a:solidFill>
                <a:effectLst/>
                <a:latin typeface="+mn-lt"/>
                <a:ea typeface="+mn-ea"/>
                <a:cs typeface="+mn-cs"/>
              </a:rPr>
              <a:t>Customer responsibility “Security in the Cloud” – Customer responsibility will be determined by the AWS Cloud services that a customer selects. This determines the amount of configuration work the customer must perform as part of their security responsibilities. For example, services such as Amazon Elastic Compute Cloud (Amazon EC2), Amazon Virtual Private Cloud (Amazon VPC), and Amazon S3 are categorized as Infrastructure as a Service (IaaS) and, as such, require the customer to perform all of the necessary security configuration and management tasks. If a customer deploys an Amazon EC2 instance, they are responsible for management of the guest operating system (including updates and security patches), any application software or utilities installed by the customer on the instances, and the configuration of the AWS-provided firewall (called a security group) on each instance.</a:t>
            </a:r>
          </a:p>
        </p:txBody>
      </p:sp>
      <p:sp>
        <p:nvSpPr>
          <p:cNvPr id="4" name="Slide Number Placeholder 3"/>
          <p:cNvSpPr>
            <a:spLocks noGrp="1"/>
          </p:cNvSpPr>
          <p:nvPr>
            <p:ph type="sldNum" sz="quarter" idx="10"/>
          </p:nvPr>
        </p:nvSpPr>
        <p:spPr/>
        <p:txBody>
          <a:bodyPr/>
          <a:lstStyle/>
          <a:p>
            <a:fld id="{20064B93-9FB0-45D4-834F-6834AAD6EE2B}" type="slidenum">
              <a:rPr lang="en-US" smtClean="0"/>
              <a:t>9</a:t>
            </a:fld>
            <a:endParaRPr lang="en-US"/>
          </a:p>
        </p:txBody>
      </p:sp>
    </p:spTree>
    <p:extLst>
      <p:ext uri="{BB962C8B-B14F-4D97-AF65-F5344CB8AC3E}">
        <p14:creationId xmlns:p14="http://schemas.microsoft.com/office/powerpoint/2010/main" val="157068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ADDA4C-E671-4576-96D3-59684E0D915C}"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1374698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DDA4C-E671-4576-96D3-59684E0D915C}"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35846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DDA4C-E671-4576-96D3-59684E0D915C}"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2766100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4962"/>
        </a:solidFill>
        <a:effectLst/>
      </p:bgPr>
    </p:bg>
    <p:spTree>
      <p:nvGrpSpPr>
        <p:cNvPr id="1" name=""/>
        <p:cNvGrpSpPr/>
        <p:nvPr/>
      </p:nvGrpSpPr>
      <p:grpSpPr>
        <a:xfrm>
          <a:off x="0" y="0"/>
          <a:ext cx="0" cy="0"/>
          <a:chOff x="0" y="0"/>
          <a:chExt cx="0" cy="0"/>
        </a:xfrm>
      </p:grpSpPr>
      <p:sp>
        <p:nvSpPr>
          <p:cNvPr id="490" name="below gradient"/>
          <p:cNvSpPr/>
          <p:nvPr userDrawn="1"/>
        </p:nvSpPr>
        <p:spPr>
          <a:xfrm flipH="1">
            <a:off x="0" y="248"/>
            <a:ext cx="12192000" cy="6857752"/>
          </a:xfrm>
          <a:prstGeom prst="rect">
            <a:avLst/>
          </a:prstGeom>
          <a:gradFill flip="none" rotWithShape="1">
            <a:gsLst>
              <a:gs pos="0">
                <a:schemeClr val="tx1"/>
              </a:gs>
              <a:gs pos="60000">
                <a:schemeClr val="tx1">
                  <a:alpha val="0"/>
                </a:schemeClr>
              </a:gs>
              <a:gs pos="83000">
                <a:schemeClr val="tx1">
                  <a:alpha val="0"/>
                </a:schemeClr>
              </a:gs>
              <a:gs pos="100000">
                <a:schemeClr val="tx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91" name="below gradient"/>
          <p:cNvSpPr/>
          <p:nvPr userDrawn="1"/>
        </p:nvSpPr>
        <p:spPr>
          <a:xfrm flipV="1">
            <a:off x="0" y="0"/>
            <a:ext cx="12192000" cy="6857752"/>
          </a:xfrm>
          <a:prstGeom prst="rect">
            <a:avLst/>
          </a:prstGeom>
          <a:gradFill flip="none" rotWithShape="1">
            <a:gsLst>
              <a:gs pos="0">
                <a:schemeClr val="tx1"/>
              </a:gs>
              <a:gs pos="60000">
                <a:schemeClr val="tx1">
                  <a:alpha val="0"/>
                </a:schemeClr>
              </a:gs>
              <a:gs pos="83000">
                <a:schemeClr val="tx1">
                  <a:alpha val="0"/>
                </a:schemeClr>
              </a:gs>
              <a:gs pos="100000">
                <a:schemeClr val="tx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6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68313" y="434670"/>
            <a:ext cx="4543200" cy="729120"/>
          </a:xfrm>
          <a:prstGeom prst="rect">
            <a:avLst/>
          </a:prstGeom>
          <a:noFill/>
          <a:extLst>
            <a:ext uri="{909E8E84-426E-40DD-AFC4-6F175D3DCCD1}">
              <a14:hiddenFill xmlns:a14="http://schemas.microsoft.com/office/drawing/2010/main">
                <a:solidFill>
                  <a:srgbClr val="FFFFFF"/>
                </a:solidFill>
              </a14:hiddenFill>
            </a:ext>
          </a:extLst>
        </p:spPr>
      </p:pic>
      <p:grpSp>
        <p:nvGrpSpPr>
          <p:cNvPr id="162" name="Group 161"/>
          <p:cNvGrpSpPr/>
          <p:nvPr userDrawn="1"/>
        </p:nvGrpSpPr>
        <p:grpSpPr>
          <a:xfrm>
            <a:off x="8687063" y="1682621"/>
            <a:ext cx="3074395" cy="2060440"/>
            <a:chOff x="5701703" y="682760"/>
            <a:chExt cx="3074395" cy="2060440"/>
          </a:xfrm>
        </p:grpSpPr>
        <p:sp>
          <p:nvSpPr>
            <p:cNvPr id="163" name="Freeform 162"/>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pic>
        <p:nvPicPr>
          <p:cNvPr id="165" name="Picture 16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18989" y="6248784"/>
            <a:ext cx="4698000" cy="228799"/>
          </a:xfrm>
          <a:prstGeom prst="rect">
            <a:avLst/>
          </a:prstGeom>
          <a:noFill/>
          <a:ln>
            <a:noFill/>
          </a:ln>
        </p:spPr>
      </p:pic>
      <p:pic>
        <p:nvPicPr>
          <p:cNvPr id="166" name="Picture 165"/>
          <p:cNvPicPr>
            <a:picLocks noChangeAspect="1"/>
          </p:cNvPicPr>
          <p:nvPr userDrawn="1"/>
        </p:nvPicPr>
        <p:blipFill rotWithShape="1">
          <a:blip r:embed="rId5"/>
          <a:srcRect l="34261" b="32713"/>
          <a:stretch/>
        </p:blipFill>
        <p:spPr>
          <a:xfrm>
            <a:off x="0" y="2718925"/>
            <a:ext cx="3875544" cy="4139077"/>
          </a:xfrm>
          <a:prstGeom prst="rect">
            <a:avLst/>
          </a:prstGeom>
        </p:spPr>
      </p:pic>
      <p:sp>
        <p:nvSpPr>
          <p:cNvPr id="167" name="Rectangle 166"/>
          <p:cNvSpPr/>
          <p:nvPr userDrawn="1"/>
        </p:nvSpPr>
        <p:spPr>
          <a:xfrm>
            <a:off x="-14763" y="6706"/>
            <a:ext cx="12191015" cy="6845731"/>
          </a:xfrm>
          <a:prstGeom prst="rect">
            <a:avLst/>
          </a:prstGeom>
          <a:solidFill>
            <a:srgbClr val="276195">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0E4360"/>
              </a:solidFill>
            </a:endParaRPr>
          </a:p>
        </p:txBody>
      </p:sp>
    </p:spTree>
    <p:extLst>
      <p:ext uri="{BB962C8B-B14F-4D97-AF65-F5344CB8AC3E}">
        <p14:creationId xmlns:p14="http://schemas.microsoft.com/office/powerpoint/2010/main" val="4281578379"/>
      </p:ext>
    </p:extLst>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381000" y="1014986"/>
            <a:ext cx="11430000" cy="395908"/>
          </a:xfrm>
          <a:prstGeom prst="rect">
            <a:avLst/>
          </a:prstGeom>
        </p:spPr>
        <p:txBody>
          <a:bodyPr lIns="0">
            <a:noAutofit/>
          </a:bodyPr>
          <a:lstStyle>
            <a:lvl1pPr marL="0" indent="0">
              <a:spcBef>
                <a:spcPts val="0"/>
              </a:spcBef>
              <a:buNone/>
              <a:defRPr sz="2000" b="1">
                <a:solidFill>
                  <a:schemeClr val="bg1">
                    <a:lumMod val="65000"/>
                    <a:lumOff val="3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381000" y="1410894"/>
            <a:ext cx="11430000" cy="5053914"/>
          </a:xfrm>
        </p:spPr>
        <p:txBody>
          <a:bodyPr/>
          <a:lstStyle>
            <a:lvl1pPr marL="0" indent="0">
              <a:defRPr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381000" y="2"/>
            <a:ext cx="11430000" cy="1014984"/>
          </a:xfrm>
        </p:spPr>
        <p:txBody>
          <a:bodyPr/>
          <a:lstStyle/>
          <a:p>
            <a:r>
              <a:rPr lang="en-US" dirty="0"/>
              <a:t>Click to edit Master title style</a:t>
            </a:r>
            <a:endParaRPr lang="en-AU" dirty="0"/>
          </a:p>
        </p:txBody>
      </p:sp>
      <p:sp>
        <p:nvSpPr>
          <p:cNvPr id="7" name="Footer Placeholder 4"/>
          <p:cNvSpPr>
            <a:spLocks noGrp="1"/>
          </p:cNvSpPr>
          <p:nvPr>
            <p:ph type="ftr" sz="quarter" idx="3"/>
          </p:nvPr>
        </p:nvSpPr>
        <p:spPr>
          <a:xfrm>
            <a:off x="381003" y="6576389"/>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9" name="Slide Number Placeholder 5"/>
          <p:cNvSpPr>
            <a:spLocks noGrp="1"/>
          </p:cNvSpPr>
          <p:nvPr>
            <p:ph type="sldNum" sz="quarter" idx="4"/>
          </p:nvPr>
        </p:nvSpPr>
        <p:spPr>
          <a:xfrm>
            <a:off x="11506203" y="6576389"/>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409673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DDA4C-E671-4576-96D3-59684E0D915C}"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1206629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ADDA4C-E671-4576-96D3-59684E0D915C}" type="datetimeFigureOut">
              <a:rPr lang="en-US" smtClean="0"/>
              <a:t>5/30/2019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332028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ADDA4C-E671-4576-96D3-59684E0D915C}" type="datetimeFigureOut">
              <a:rPr lang="en-US" smtClean="0"/>
              <a:t>5/30/2019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2450731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ADDA4C-E671-4576-96D3-59684E0D915C}" type="datetimeFigureOut">
              <a:rPr lang="en-US" smtClean="0"/>
              <a:t>5/30/2019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234097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ADDA4C-E671-4576-96D3-59684E0D915C}" type="datetimeFigureOut">
              <a:rPr lang="en-US" smtClean="0"/>
              <a:t>5/30/2019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1840049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ADDA4C-E671-4576-96D3-59684E0D915C}" type="datetimeFigureOut">
              <a:rPr lang="en-US" smtClean="0"/>
              <a:t>5/30/2019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1103892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ADDA4C-E671-4576-96D3-59684E0D915C}" type="datetimeFigureOut">
              <a:rPr lang="en-US" smtClean="0"/>
              <a:t>5/30/2019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1157879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ADDA4C-E671-4576-96D3-59684E0D915C}" type="datetimeFigureOut">
              <a:rPr lang="en-US" smtClean="0"/>
              <a:t>5/30/2019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15558F-E3DC-454C-B6D6-A8B98510AC80}" type="slidenum">
              <a:rPr lang="en-US" smtClean="0"/>
              <a:t>‹#›</a:t>
            </a:fld>
            <a:endParaRPr lang="en-US"/>
          </a:p>
        </p:txBody>
      </p:sp>
    </p:spTree>
    <p:extLst>
      <p:ext uri="{BB962C8B-B14F-4D97-AF65-F5344CB8AC3E}">
        <p14:creationId xmlns:p14="http://schemas.microsoft.com/office/powerpoint/2010/main" val="3897763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ADDA4C-E671-4576-96D3-59684E0D915C}" type="datetimeFigureOut">
              <a:rPr lang="en-US" smtClean="0"/>
              <a:t>5/30/2019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15558F-E3DC-454C-B6D6-A8B98510AC80}" type="slidenum">
              <a:rPr lang="en-US" smtClean="0"/>
              <a:t>‹#›</a:t>
            </a:fld>
            <a:endParaRPr lang="en-US"/>
          </a:p>
        </p:txBody>
      </p:sp>
    </p:spTree>
    <p:extLst>
      <p:ext uri="{BB962C8B-B14F-4D97-AF65-F5344CB8AC3E}">
        <p14:creationId xmlns:p14="http://schemas.microsoft.com/office/powerpoint/2010/main" val="290461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png"/><Relationship Id="rId21" Type="http://schemas.openxmlformats.org/officeDocument/2006/relationships/image" Target="../media/image47.png"/><Relationship Id="rId34" Type="http://schemas.openxmlformats.org/officeDocument/2006/relationships/image" Target="../media/image60.png"/><Relationship Id="rId42" Type="http://schemas.openxmlformats.org/officeDocument/2006/relationships/image" Target="../media/image68.png"/><Relationship Id="rId47" Type="http://schemas.openxmlformats.org/officeDocument/2006/relationships/image" Target="../media/image73.png"/><Relationship Id="rId50" Type="http://schemas.openxmlformats.org/officeDocument/2006/relationships/image" Target="../media/image76.png"/><Relationship Id="rId55" Type="http://schemas.openxmlformats.org/officeDocument/2006/relationships/image" Target="../media/image81.png"/><Relationship Id="rId63" Type="http://schemas.openxmlformats.org/officeDocument/2006/relationships/image" Target="../media/image89.png"/><Relationship Id="rId68" Type="http://schemas.openxmlformats.org/officeDocument/2006/relationships/image" Target="../media/image94.png"/><Relationship Id="rId76" Type="http://schemas.openxmlformats.org/officeDocument/2006/relationships/image" Target="../media/image102.png"/><Relationship Id="rId7" Type="http://schemas.openxmlformats.org/officeDocument/2006/relationships/image" Target="../media/image33.png"/><Relationship Id="rId71" Type="http://schemas.openxmlformats.org/officeDocument/2006/relationships/image" Target="../media/image97.png"/><Relationship Id="rId2" Type="http://schemas.openxmlformats.org/officeDocument/2006/relationships/notesSlide" Target="../notesSlides/notesSlide12.xml"/><Relationship Id="rId16" Type="http://schemas.openxmlformats.org/officeDocument/2006/relationships/image" Target="../media/image42.png"/><Relationship Id="rId29" Type="http://schemas.openxmlformats.org/officeDocument/2006/relationships/image" Target="../media/image55.pn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png"/><Relationship Id="rId40" Type="http://schemas.openxmlformats.org/officeDocument/2006/relationships/image" Target="../media/image66.png"/><Relationship Id="rId45" Type="http://schemas.openxmlformats.org/officeDocument/2006/relationships/image" Target="../media/image71.png"/><Relationship Id="rId53" Type="http://schemas.openxmlformats.org/officeDocument/2006/relationships/image" Target="../media/image79.png"/><Relationship Id="rId58" Type="http://schemas.openxmlformats.org/officeDocument/2006/relationships/image" Target="../media/image84.png"/><Relationship Id="rId66" Type="http://schemas.openxmlformats.org/officeDocument/2006/relationships/image" Target="../media/image92.png"/><Relationship Id="rId74" Type="http://schemas.openxmlformats.org/officeDocument/2006/relationships/image" Target="../media/image100.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png"/><Relationship Id="rId57" Type="http://schemas.openxmlformats.org/officeDocument/2006/relationships/image" Target="../media/image83.png"/><Relationship Id="rId61" Type="http://schemas.openxmlformats.org/officeDocument/2006/relationships/image" Target="../media/image87.png"/><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7.png"/><Relationship Id="rId44" Type="http://schemas.openxmlformats.org/officeDocument/2006/relationships/image" Target="../media/image70.png"/><Relationship Id="rId52" Type="http://schemas.openxmlformats.org/officeDocument/2006/relationships/image" Target="../media/image78.png"/><Relationship Id="rId60" Type="http://schemas.openxmlformats.org/officeDocument/2006/relationships/image" Target="../media/image86.png"/><Relationship Id="rId65" Type="http://schemas.openxmlformats.org/officeDocument/2006/relationships/image" Target="../media/image91.png"/><Relationship Id="rId73" Type="http://schemas.openxmlformats.org/officeDocument/2006/relationships/image" Target="../media/image99.png"/><Relationship Id="rId78" Type="http://schemas.openxmlformats.org/officeDocument/2006/relationships/image" Target="../media/image104.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 Id="rId43" Type="http://schemas.openxmlformats.org/officeDocument/2006/relationships/image" Target="../media/image69.png"/><Relationship Id="rId48" Type="http://schemas.openxmlformats.org/officeDocument/2006/relationships/image" Target="../media/image74.png"/><Relationship Id="rId56" Type="http://schemas.openxmlformats.org/officeDocument/2006/relationships/image" Target="../media/image82.png"/><Relationship Id="rId64" Type="http://schemas.openxmlformats.org/officeDocument/2006/relationships/image" Target="../media/image90.png"/><Relationship Id="rId69" Type="http://schemas.openxmlformats.org/officeDocument/2006/relationships/image" Target="../media/image95.png"/><Relationship Id="rId77" Type="http://schemas.openxmlformats.org/officeDocument/2006/relationships/image" Target="../media/image103.png"/><Relationship Id="rId8" Type="http://schemas.openxmlformats.org/officeDocument/2006/relationships/image" Target="../media/image34.png"/><Relationship Id="rId51" Type="http://schemas.openxmlformats.org/officeDocument/2006/relationships/image" Target="../media/image77.png"/><Relationship Id="rId72" Type="http://schemas.openxmlformats.org/officeDocument/2006/relationships/image" Target="../media/image98.png"/><Relationship Id="rId3" Type="http://schemas.openxmlformats.org/officeDocument/2006/relationships/image" Target="../media/image29.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38" Type="http://schemas.openxmlformats.org/officeDocument/2006/relationships/image" Target="../media/image64.png"/><Relationship Id="rId46" Type="http://schemas.openxmlformats.org/officeDocument/2006/relationships/image" Target="../media/image72.png"/><Relationship Id="rId59" Type="http://schemas.openxmlformats.org/officeDocument/2006/relationships/image" Target="../media/image85.png"/><Relationship Id="rId67" Type="http://schemas.openxmlformats.org/officeDocument/2006/relationships/image" Target="../media/image93.png"/><Relationship Id="rId20" Type="http://schemas.openxmlformats.org/officeDocument/2006/relationships/image" Target="../media/image46.png"/><Relationship Id="rId41" Type="http://schemas.openxmlformats.org/officeDocument/2006/relationships/image" Target="../media/image67.png"/><Relationship Id="rId54" Type="http://schemas.openxmlformats.org/officeDocument/2006/relationships/image" Target="../media/image80.png"/><Relationship Id="rId62" Type="http://schemas.openxmlformats.org/officeDocument/2006/relationships/image" Target="../media/image88.png"/><Relationship Id="rId70" Type="http://schemas.openxmlformats.org/officeDocument/2006/relationships/image" Target="../media/image96.png"/><Relationship Id="rId75"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13.xml"/><Relationship Id="rId16"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jpe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jpeg"/><Relationship Id="rId14" Type="http://schemas.openxmlformats.org/officeDocument/2006/relationships/image" Target="../media/image1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135.png"/></Relationships>
</file>

<file path=ppt/slides/_rels/slide1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0.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49.png"/><Relationship Id="rId2" Type="http://schemas.openxmlformats.org/officeDocument/2006/relationships/notesSlide" Target="../notesSlides/notesSlide19.xml"/><Relationship Id="rId16"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145.png"/><Relationship Id="rId11" Type="http://schemas.openxmlformats.org/officeDocument/2006/relationships/image" Target="../media/image148.png"/><Relationship Id="rId5" Type="http://schemas.openxmlformats.org/officeDocument/2006/relationships/image" Target="../media/image144.emf"/><Relationship Id="rId1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143.png"/><Relationship Id="rId9" Type="http://schemas.openxmlformats.org/officeDocument/2006/relationships/image" Target="../media/image104.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4.emf"/><Relationship Id="rId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9.png"/><Relationship Id="rId3" Type="http://schemas.openxmlformats.org/officeDocument/2006/relationships/image" Target="../media/image142.png"/><Relationship Id="rId7" Type="http://schemas.openxmlformats.org/officeDocument/2006/relationships/image" Target="../media/image154.png"/><Relationship Id="rId12" Type="http://schemas.openxmlformats.org/officeDocument/2006/relationships/image" Target="../media/image15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3.png"/><Relationship Id="rId11" Type="http://schemas.openxmlformats.org/officeDocument/2006/relationships/image" Target="../media/image146.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43.png"/><Relationship Id="rId9" Type="http://schemas.openxmlformats.org/officeDocument/2006/relationships/image" Target="../media/image156.png"/><Relationship Id="rId14" Type="http://schemas.openxmlformats.org/officeDocument/2006/relationships/image" Target="../media/image160.png"/></Relationships>
</file>

<file path=ppt/slides/_rels/slide2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jpeg"/><Relationship Id="rId7" Type="http://schemas.openxmlformats.org/officeDocument/2006/relationships/image" Target="../media/image164.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aws.amazon.com/console" TargetMode="External"/><Relationship Id="rId5" Type="http://schemas.openxmlformats.org/officeDocument/2006/relationships/image" Target="../media/image163.jpeg"/><Relationship Id="rId4" Type="http://schemas.openxmlformats.org/officeDocument/2006/relationships/image" Target="../media/image162.jpeg"/></Relationships>
</file>

<file path=ppt/slides/_rels/slide2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24.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8.jpeg"/><Relationship Id="rId5" Type="http://schemas.openxmlformats.org/officeDocument/2006/relationships/image" Target="../media/image177.jpeg"/><Relationship Id="rId4" Type="http://schemas.openxmlformats.org/officeDocument/2006/relationships/image" Target="../media/image176.jpeg"/></Relationships>
</file>

<file path=ppt/slides/_rels/slide2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1.png"/><Relationship Id="rId4" Type="http://schemas.openxmlformats.org/officeDocument/2006/relationships/image" Target="../media/image180.png"/></Relationships>
</file>

<file path=ppt/slides/_rels/slide2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85.jpeg"/><Relationship Id="rId5" Type="http://schemas.openxmlformats.org/officeDocument/2006/relationships/image" Target="../media/image184.jpeg"/><Relationship Id="rId4" Type="http://schemas.openxmlformats.org/officeDocument/2006/relationships/image" Target="../media/image183.jpeg"/></Relationships>
</file>

<file path=ppt/slides/_rels/slide27.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jpeg"/></Relationships>
</file>

<file path=ppt/slides/_rels/slide2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90.png"/><Relationship Id="rId7"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9.png"/><Relationship Id="rId4" Type="http://schemas.openxmlformats.org/officeDocument/2006/relationships/image" Target="../media/image146.png"/><Relationship Id="rId9" Type="http://schemas.openxmlformats.org/officeDocument/2006/relationships/image" Target="../media/image151.png"/></Relationships>
</file>

<file path=ppt/slides/_rels/slide2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46.png"/><Relationship Id="rId11" Type="http://schemas.openxmlformats.org/officeDocument/2006/relationships/image" Target="../media/image160.png"/><Relationship Id="rId5" Type="http://schemas.openxmlformats.org/officeDocument/2006/relationships/image" Target="../media/image144.emf"/><Relationship Id="rId10" Type="http://schemas.openxmlformats.org/officeDocument/2006/relationships/image" Target="../media/image46.png"/><Relationship Id="rId4" Type="http://schemas.openxmlformats.org/officeDocument/2006/relationships/image" Target="../media/image143.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52.png"/><Relationship Id="rId7"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44.emf"/><Relationship Id="rId5" Type="http://schemas.openxmlformats.org/officeDocument/2006/relationships/image" Target="../media/image150.png"/><Relationship Id="rId10" Type="http://schemas.openxmlformats.org/officeDocument/2006/relationships/image" Target="../media/image198.png"/><Relationship Id="rId4" Type="http://schemas.openxmlformats.org/officeDocument/2006/relationships/image" Target="../media/image148.png"/><Relationship Id="rId9" Type="http://schemas.openxmlformats.org/officeDocument/2006/relationships/image" Target="../media/image197.png"/></Relationships>
</file>

<file path=ppt/slides/_rels/slide3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01.png"/><Relationship Id="rId4" Type="http://schemas.openxmlformats.org/officeDocument/2006/relationships/image" Target="../media/image200.png"/></Relationships>
</file>

<file path=ppt/slides/_rels/slide3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3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08.png"/><Relationship Id="rId4" Type="http://schemas.openxmlformats.org/officeDocument/2006/relationships/image" Target="../media/image207.png"/></Relationships>
</file>

<file path=ppt/slides/_rels/slide3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11.png"/><Relationship Id="rId4" Type="http://schemas.openxmlformats.org/officeDocument/2006/relationships/image" Target="../media/image210.png"/></Relationships>
</file>

<file path=ppt/slides/_rels/slide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2.png"/><Relationship Id="rId7"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46.png"/><Relationship Id="rId11" Type="http://schemas.openxmlformats.org/officeDocument/2006/relationships/image" Target="../media/image152.png"/><Relationship Id="rId5" Type="http://schemas.openxmlformats.org/officeDocument/2006/relationships/image" Target="../media/image144.emf"/><Relationship Id="rId10" Type="http://schemas.openxmlformats.org/officeDocument/2006/relationships/image" Target="../media/image39.png"/><Relationship Id="rId4" Type="http://schemas.openxmlformats.org/officeDocument/2006/relationships/image" Target="../media/image143.png"/><Relationship Id="rId9" Type="http://schemas.openxmlformats.org/officeDocument/2006/relationships/image" Target="../media/image149.png"/></Relationships>
</file>

<file path=ppt/slides/_rels/slide3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2.png"/><Relationship Id="rId7" Type="http://schemas.openxmlformats.org/officeDocument/2006/relationships/image" Target="../media/image152.png"/><Relationship Id="rId12" Type="http://schemas.openxmlformats.org/officeDocument/2006/relationships/image" Target="../media/image21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44.emf"/><Relationship Id="rId11" Type="http://schemas.openxmlformats.org/officeDocument/2006/relationships/image" Target="../media/image213.png"/><Relationship Id="rId5" Type="http://schemas.openxmlformats.org/officeDocument/2006/relationships/image" Target="../media/image155.png"/><Relationship Id="rId10" Type="http://schemas.openxmlformats.org/officeDocument/2006/relationships/image" Target="../media/image147.png"/><Relationship Id="rId4" Type="http://schemas.openxmlformats.org/officeDocument/2006/relationships/image" Target="../media/image143.png"/><Relationship Id="rId9" Type="http://schemas.openxmlformats.org/officeDocument/2006/relationships/image" Target="../media/image146.png"/></Relationships>
</file>

<file path=ppt/slides/_rels/slide3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17.png"/><Relationship Id="rId4" Type="http://schemas.openxmlformats.org/officeDocument/2006/relationships/image" Target="../media/image21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19.png"/></Relationships>
</file>

<file path=ppt/slides/_rels/slide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21.png"/></Relationships>
</file>

<file path=ppt/slides/_rels/slide4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23.png"/></Relationships>
</file>

<file path=ppt/slides/_rels/slide4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25.png"/></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38.png"/><Relationship Id="rId3" Type="http://schemas.openxmlformats.org/officeDocument/2006/relationships/image" Target="../media/image142.png"/><Relationship Id="rId7" Type="http://schemas.openxmlformats.org/officeDocument/2006/relationships/image" Target="../media/image147.png"/><Relationship Id="rId12" Type="http://schemas.openxmlformats.org/officeDocument/2006/relationships/image" Target="../media/image149.png"/><Relationship Id="rId2" Type="http://schemas.openxmlformats.org/officeDocument/2006/relationships/notesSlide" Target="../notesSlides/notesSlide44.xml"/><Relationship Id="rId16"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52.png"/><Relationship Id="rId11" Type="http://schemas.openxmlformats.org/officeDocument/2006/relationships/image" Target="../media/image148.png"/><Relationship Id="rId5" Type="http://schemas.openxmlformats.org/officeDocument/2006/relationships/image" Target="../media/image144.emf"/><Relationship Id="rId15" Type="http://schemas.openxmlformats.org/officeDocument/2006/relationships/image" Target="../media/image45.png"/><Relationship Id="rId10" Type="http://schemas.openxmlformats.org/officeDocument/2006/relationships/image" Target="../media/image39.png"/><Relationship Id="rId4" Type="http://schemas.openxmlformats.org/officeDocument/2006/relationships/image" Target="../media/image143.png"/><Relationship Id="rId9" Type="http://schemas.openxmlformats.org/officeDocument/2006/relationships/image" Target="../media/image146.png"/><Relationship Id="rId14" Type="http://schemas.openxmlformats.org/officeDocument/2006/relationships/image" Target="../media/image151.png"/></Relationships>
</file>

<file path=ppt/slides/_rels/slide45.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30.png"/><Relationship Id="rId7"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media/image235.png"/></Relationships>
</file>

<file path=ppt/slides/_rels/slide4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4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41.png"/></Relationships>
</file>

<file path=ppt/slides/_rels/slide4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43.png"/><Relationship Id="rId4" Type="http://schemas.openxmlformats.org/officeDocument/2006/relationships/image" Target="../media/image245.png"/></Relationships>
</file>

<file path=ppt/slides/_rels/slide5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248.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52.png"/><Relationship Id="rId11" Type="http://schemas.openxmlformats.org/officeDocument/2006/relationships/image" Target="../media/image247.png"/><Relationship Id="rId5" Type="http://schemas.openxmlformats.org/officeDocument/2006/relationships/image" Target="../media/image144.emf"/><Relationship Id="rId10" Type="http://schemas.openxmlformats.org/officeDocument/2006/relationships/image" Target="../media/image246.png"/><Relationship Id="rId4" Type="http://schemas.openxmlformats.org/officeDocument/2006/relationships/image" Target="../media/image143.png"/><Relationship Id="rId9"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5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5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55.png"/><Relationship Id="rId4" Type="http://schemas.openxmlformats.org/officeDocument/2006/relationships/image" Target="../media/image254.png"/></Relationships>
</file>

<file path=ppt/slides/_rels/slide5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57.png"/></Relationships>
</file>

<file path=ppt/slides/_rels/slide5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59.png"/></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5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63.png"/></Relationships>
</file>

<file path=ppt/slides/_rels/slide5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65.png"/></Relationships>
</file>

<file path=ppt/slides/_rels/slide5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38.png"/><Relationship Id="rId3" Type="http://schemas.openxmlformats.org/officeDocument/2006/relationships/image" Target="../media/image142.png"/><Relationship Id="rId7" Type="http://schemas.openxmlformats.org/officeDocument/2006/relationships/image" Target="../media/image147.png"/><Relationship Id="rId12" Type="http://schemas.openxmlformats.org/officeDocument/2006/relationships/image" Target="../media/image149.png"/><Relationship Id="rId2" Type="http://schemas.openxmlformats.org/officeDocument/2006/relationships/notesSlide" Target="../notesSlides/notesSlide60.xml"/><Relationship Id="rId16"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52.png"/><Relationship Id="rId11" Type="http://schemas.openxmlformats.org/officeDocument/2006/relationships/image" Target="../media/image148.png"/><Relationship Id="rId5" Type="http://schemas.openxmlformats.org/officeDocument/2006/relationships/image" Target="../media/image144.emf"/><Relationship Id="rId15" Type="http://schemas.openxmlformats.org/officeDocument/2006/relationships/image" Target="../media/image45.png"/><Relationship Id="rId10" Type="http://schemas.openxmlformats.org/officeDocument/2006/relationships/image" Target="../media/image39.png"/><Relationship Id="rId4" Type="http://schemas.openxmlformats.org/officeDocument/2006/relationships/image" Target="../media/image143.png"/><Relationship Id="rId9" Type="http://schemas.openxmlformats.org/officeDocument/2006/relationships/image" Target="../media/image146.png"/><Relationship Id="rId14" Type="http://schemas.openxmlformats.org/officeDocument/2006/relationships/image" Target="../media/image151.png"/></Relationships>
</file>

<file path=ppt/slides/_rels/slide6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0.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49.png"/><Relationship Id="rId2" Type="http://schemas.openxmlformats.org/officeDocument/2006/relationships/notesSlide" Target="../notesSlides/notesSlide61.xml"/><Relationship Id="rId16"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145.png"/><Relationship Id="rId11" Type="http://schemas.openxmlformats.org/officeDocument/2006/relationships/image" Target="../media/image148.png"/><Relationship Id="rId5" Type="http://schemas.openxmlformats.org/officeDocument/2006/relationships/image" Target="../media/image144.emf"/><Relationship Id="rId1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143.png"/><Relationship Id="rId9" Type="http://schemas.openxmlformats.org/officeDocument/2006/relationships/image" Target="../media/image104.png"/><Relationship Id="rId14" Type="http://schemas.openxmlformats.org/officeDocument/2006/relationships/image" Target="../media/image39.png"/></Relationships>
</file>

<file path=ppt/slides/_rels/slide62.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png"/><Relationship Id="rId7" Type="http://schemas.openxmlformats.org/officeDocument/2006/relationships/image" Target="../media/image273.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 Id="rId9" Type="http://schemas.openxmlformats.org/officeDocument/2006/relationships/image" Target="../media/image275.png"/></Relationships>
</file>

<file path=ppt/slides/_rels/slide6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64.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283.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65.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77.png"/><Relationship Id="rId7" Type="http://schemas.openxmlformats.org/officeDocument/2006/relationships/image" Target="../media/image28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89.png"/><Relationship Id="rId4" Type="http://schemas.openxmlformats.org/officeDocument/2006/relationships/image" Target="../media/image284.png"/><Relationship Id="rId9" Type="http://schemas.openxmlformats.org/officeDocument/2006/relationships/image" Target="../media/image288.png"/></Relationships>
</file>

<file path=ppt/slides/_rels/slide6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9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2.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52.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144.emf"/><Relationship Id="rId5" Type="http://schemas.openxmlformats.org/officeDocument/2006/relationships/image" Target="../media/image143.png"/><Relationship Id="rId4" Type="http://schemas.openxmlformats.org/officeDocument/2006/relationships/image" Target="../media/image14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294.png"/><Relationship Id="rId4" Type="http://schemas.openxmlformats.org/officeDocument/2006/relationships/image" Target="../media/image293.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70.xml.rels><?xml version="1.0" encoding="UTF-8" standalone="yes"?>
<Relationships xmlns="http://schemas.openxmlformats.org/package/2006/relationships"><Relationship Id="rId8" Type="http://schemas.openxmlformats.org/officeDocument/2006/relationships/hyperlink" Target="https://www.slideshare.net/AmazonWebServices/amazon-virtual-private-cloud-61085439" TargetMode="External"/><Relationship Id="rId13" Type="http://schemas.openxmlformats.org/officeDocument/2006/relationships/hyperlink" Target="https://www.slideshare.net/AmazonWebServices/sdd423-elastic-load-balancing-deep-dive-and-best-practices-aws-reinvent-2014" TargetMode="External"/><Relationship Id="rId18" Type="http://schemas.openxmlformats.org/officeDocument/2006/relationships/hyperlink" Target="https://www.slideshare.net/AmazonWebServices/cmp201-all-you-need-to-know-about-auto-scaling" TargetMode="External"/><Relationship Id="rId3" Type="http://schemas.openxmlformats.org/officeDocument/2006/relationships/hyperlink" Target="https://aws.amazon.com/documentation/" TargetMode="External"/><Relationship Id="rId21" Type="http://schemas.openxmlformats.org/officeDocument/2006/relationships/hyperlink" Target="https://acloud.guru/" TargetMode="External"/><Relationship Id="rId7" Type="http://schemas.openxmlformats.org/officeDocument/2006/relationships/hyperlink" Target="https://www.slideshare.net/AmazonWebServices/amazon-s3-masterclass" TargetMode="External"/><Relationship Id="rId12" Type="http://schemas.openxmlformats.org/officeDocument/2006/relationships/hyperlink" Target="https://www.slideshare.net/AmazonWebServices/amazon-cloudfront-101" TargetMode="External"/><Relationship Id="rId17" Type="http://schemas.openxmlformats.org/officeDocument/2006/relationships/hyperlink" Target="https://www.slideshare.net/AmazonWebServices/aws-reinvent-2016-scaling-up-to-your-first-10-million-users-arc201" TargetMode="External"/><Relationship Id="rId2" Type="http://schemas.openxmlformats.org/officeDocument/2006/relationships/notesSlide" Target="../notesSlides/notesSlide70.xml"/><Relationship Id="rId16" Type="http://schemas.openxmlformats.org/officeDocument/2006/relationships/hyperlink" Target="https://www.slideshare.net/AmazonWebServices/aws-cloudformation-masterclass" TargetMode="External"/><Relationship Id="rId20" Type="http://schemas.openxmlformats.org/officeDocument/2006/relationships/hyperlink" Target="http://docs.aws.amazon.com/quickstart/latest/exchange/design-ha.html" TargetMode="External"/><Relationship Id="rId1" Type="http://schemas.openxmlformats.org/officeDocument/2006/relationships/slideLayout" Target="../slideLayouts/slideLayout1.xml"/><Relationship Id="rId6" Type="http://schemas.openxmlformats.org/officeDocument/2006/relationships/hyperlink" Target="https://www.slideshare.net/AmazonWebServices/intro-to-aws-ec2-compute-services" TargetMode="External"/><Relationship Id="rId11" Type="http://schemas.openxmlformats.org/officeDocument/2006/relationships/hyperlink" Target="https://www.slideshare.net/AmazonWebServices/aws-for-cdn-john-mancuso" TargetMode="External"/><Relationship Id="rId24" Type="http://schemas.openxmlformats.org/officeDocument/2006/relationships/hyperlink" Target="https://www.slideshare.net/adrianco/high-availability-architecture-at-netflix" TargetMode="External"/><Relationship Id="rId5" Type="http://schemas.openxmlformats.org/officeDocument/2006/relationships/hyperlink" Target="https://aws.amazon.com/about-aws/global-infrastructure/" TargetMode="External"/><Relationship Id="rId15" Type="http://schemas.openxmlformats.org/officeDocument/2006/relationships/hyperlink" Target="https://www.slideshare.net/AmazonWebServices/access-control-for-the-cloud-aws-identity-and-access-management-iam-sec201-aws-reinvent-2013" TargetMode="External"/><Relationship Id="rId23" Type="http://schemas.openxmlformats.org/officeDocument/2006/relationships/hyperlink" Target="https://aws.amazon.com/solutions/case-studies/netflix/" TargetMode="External"/><Relationship Id="rId10" Type="http://schemas.openxmlformats.org/officeDocument/2006/relationships/hyperlink" Target="https://www.slideshare.net/AmazonWebServices/deep-dive-amazon-rds" TargetMode="External"/><Relationship Id="rId19" Type="http://schemas.openxmlformats.org/officeDocument/2006/relationships/hyperlink" Target="https://www.slideshare.net/harishganesan/architecture-blueprints-for-achieving-high-availability-in-aws" TargetMode="External"/><Relationship Id="rId4" Type="http://schemas.openxmlformats.org/officeDocument/2006/relationships/hyperlink" Target="https://aws.amazon.com/whitepapers/" TargetMode="External"/><Relationship Id="rId9" Type="http://schemas.openxmlformats.org/officeDocument/2006/relationships/hyperlink" Target="https://www.slideshare.net/AmazonWebServices/amazon-route-53-webinar-presentation-9162015" TargetMode="External"/><Relationship Id="rId14" Type="http://schemas.openxmlformats.org/officeDocument/2006/relationships/hyperlink" Target="https://www.slideshare.net/harishganesan/auto-scaling-using-amazon-web-services-aws" TargetMode="External"/><Relationship Id="rId22" Type="http://schemas.openxmlformats.org/officeDocument/2006/relationships/hyperlink" Target="https://aws.amazon.com/solutions/case-studies/spotif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azon web services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803" y="1448360"/>
            <a:ext cx="3882195" cy="141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152583"/>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78" y="950584"/>
            <a:ext cx="11656572" cy="5304628"/>
          </a:xfrm>
          <a:prstGeom prst="rect">
            <a:avLst/>
          </a:prstGeom>
        </p:spPr>
      </p:pic>
      <p:sp>
        <p:nvSpPr>
          <p:cNvPr id="6" name="Rectangle 5"/>
          <p:cNvSpPr/>
          <p:nvPr/>
        </p:nvSpPr>
        <p:spPr>
          <a:xfrm>
            <a:off x="817015" y="6287489"/>
            <a:ext cx="10963835" cy="369332"/>
          </a:xfrm>
          <a:prstGeom prst="rect">
            <a:avLst/>
          </a:prstGeom>
        </p:spPr>
        <p:txBody>
          <a:bodyPr wrap="square">
            <a:spAutoFit/>
          </a:bodyPr>
          <a:lstStyle/>
          <a:p>
            <a:r>
              <a:rPr lang="en-US" b="1" dirty="0"/>
              <a:t>AWS Security Whitepaper:</a:t>
            </a:r>
            <a:r>
              <a:rPr lang="en-US" dirty="0"/>
              <a:t>  </a:t>
            </a:r>
            <a:r>
              <a:rPr lang="en-US" u="sng" dirty="0">
                <a:solidFill>
                  <a:schemeClr val="accent1"/>
                </a:solidFill>
              </a:rPr>
              <a:t>https://d0.awsstatic.com/whitepapers/Security/AWS_Security_Best_Practices.pdf</a:t>
            </a:r>
          </a:p>
        </p:txBody>
      </p:sp>
      <p:sp>
        <p:nvSpPr>
          <p:cNvPr id="8" name="TextBox 7">
            <a:extLst>
              <a:ext uri="{FF2B5EF4-FFF2-40B4-BE49-F238E27FC236}">
                <a16:creationId xmlns:a16="http://schemas.microsoft.com/office/drawing/2014/main" id="{9F2FEA74-4BB2-4EC0-9F11-1B38F2C3DC08}"/>
              </a:ext>
            </a:extLst>
          </p:cNvPr>
          <p:cNvSpPr txBox="1"/>
          <p:nvPr/>
        </p:nvSpPr>
        <p:spPr>
          <a:xfrm>
            <a:off x="528686" y="507796"/>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Security - AWS</a:t>
            </a:r>
          </a:p>
        </p:txBody>
      </p:sp>
      <p:sp>
        <p:nvSpPr>
          <p:cNvPr id="9" name="TextBox 8">
            <a:extLst>
              <a:ext uri="{FF2B5EF4-FFF2-40B4-BE49-F238E27FC236}">
                <a16:creationId xmlns:a16="http://schemas.microsoft.com/office/drawing/2014/main" id="{00CDEDF6-CF53-424A-8D1D-D012C5C8AA12}"/>
              </a:ext>
            </a:extLst>
          </p:cNvPr>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Amazon Web Services?</a:t>
            </a:r>
          </a:p>
        </p:txBody>
      </p:sp>
    </p:spTree>
    <p:extLst>
      <p:ext uri="{BB962C8B-B14F-4D97-AF65-F5344CB8AC3E}">
        <p14:creationId xmlns:p14="http://schemas.microsoft.com/office/powerpoint/2010/main" val="2627660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0" name="TextBox 59"/>
          <p:cNvSpPr txBox="1"/>
          <p:nvPr/>
        </p:nvSpPr>
        <p:spPr>
          <a:xfrm>
            <a:off x="528686" y="507796"/>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Overview</a:t>
            </a:r>
          </a:p>
        </p:txBody>
      </p:sp>
      <p:sp>
        <p:nvSpPr>
          <p:cNvPr id="38" name="TextBox 37">
            <a:extLst>
              <a:ext uri="{FF2B5EF4-FFF2-40B4-BE49-F238E27FC236}">
                <a16:creationId xmlns:a16="http://schemas.microsoft.com/office/drawing/2014/main" id="{8FA831BD-BA7D-4C98-B780-7A60895A76AB}"/>
              </a:ext>
            </a:extLst>
          </p:cNvPr>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Amazon Web Services?</a:t>
            </a:r>
          </a:p>
        </p:txBody>
      </p:sp>
      <p:pic>
        <p:nvPicPr>
          <p:cNvPr id="1028" name="Picture 4" descr="Image result for history of aws">
            <a:extLst>
              <a:ext uri="{FF2B5EF4-FFF2-40B4-BE49-F238E27FC236}">
                <a16:creationId xmlns:a16="http://schemas.microsoft.com/office/drawing/2014/main" id="{95230A5C-B302-43F8-BA2C-D3C5626FD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83" y="1109177"/>
            <a:ext cx="11433471" cy="555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022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5400000">
            <a:off x="-2370340" y="2487689"/>
            <a:ext cx="5546712" cy="562091"/>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4C0D8AC-80E6-4B4D-BCC6-9D3A9D24F5FA}"/>
              </a:ext>
            </a:extLst>
          </p:cNvPr>
          <p:cNvSpPr txBox="1"/>
          <p:nvPr/>
        </p:nvSpPr>
        <p:spPr>
          <a:xfrm rot="16200000">
            <a:off x="-2345221" y="2548830"/>
            <a:ext cx="5466991"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AWS Infrastructure Platform, Products and Services</a:t>
            </a:r>
          </a:p>
        </p:txBody>
      </p:sp>
      <p:pic>
        <p:nvPicPr>
          <p:cNvPr id="28" name="Picture 27">
            <a:extLst>
              <a:ext uri="{FF2B5EF4-FFF2-40B4-BE49-F238E27FC236}">
                <a16:creationId xmlns:a16="http://schemas.microsoft.com/office/drawing/2014/main" id="{CA88D388-FCD5-41FE-A15D-F17B17CF4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637" y="5728145"/>
            <a:ext cx="434034" cy="520841"/>
          </a:xfrm>
          <a:prstGeom prst="rect">
            <a:avLst/>
          </a:prstGeom>
        </p:spPr>
      </p:pic>
      <p:sp>
        <p:nvSpPr>
          <p:cNvPr id="31" name="TextBox 30">
            <a:extLst>
              <a:ext uri="{FF2B5EF4-FFF2-40B4-BE49-F238E27FC236}">
                <a16:creationId xmlns:a16="http://schemas.microsoft.com/office/drawing/2014/main" id="{FB520068-0B94-4FDF-8483-ED215A386D70}"/>
              </a:ext>
            </a:extLst>
          </p:cNvPr>
          <p:cNvSpPr txBox="1"/>
          <p:nvPr/>
        </p:nvSpPr>
        <p:spPr>
          <a:xfrm>
            <a:off x="5042910" y="6248986"/>
            <a:ext cx="643781" cy="155632"/>
          </a:xfrm>
          <a:prstGeom prst="rect">
            <a:avLst/>
          </a:prstGeom>
          <a:noFill/>
        </p:spPr>
        <p:txBody>
          <a:bodyPr wrap="square" lIns="0" tIns="0" rIns="0" bIns="0" rtlCol="0" anchor="t">
            <a:noAutofit/>
          </a:bodyPr>
          <a:lstStyle/>
          <a:p>
            <a:pPr algn="ctr"/>
            <a:r>
              <a:rPr lang="en-US" sz="1000" dirty="0"/>
              <a:t>Amazon</a:t>
            </a:r>
          </a:p>
          <a:p>
            <a:pPr algn="ctr"/>
            <a:r>
              <a:rPr lang="en-US" sz="1000" dirty="0"/>
              <a:t> EC2</a:t>
            </a:r>
            <a:endParaRPr lang="en-US" dirty="0"/>
          </a:p>
        </p:txBody>
      </p:sp>
      <p:pic>
        <p:nvPicPr>
          <p:cNvPr id="33" name="Picture 32">
            <a:extLst>
              <a:ext uri="{FF2B5EF4-FFF2-40B4-BE49-F238E27FC236}">
                <a16:creationId xmlns:a16="http://schemas.microsoft.com/office/drawing/2014/main" id="{C7786C0B-650B-442E-9980-3FC9DCC17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4707" y="5776769"/>
            <a:ext cx="437108" cy="451209"/>
          </a:xfrm>
          <a:prstGeom prst="rect">
            <a:avLst/>
          </a:prstGeom>
        </p:spPr>
      </p:pic>
      <p:sp>
        <p:nvSpPr>
          <p:cNvPr id="34" name="TextBox 33">
            <a:extLst>
              <a:ext uri="{FF2B5EF4-FFF2-40B4-BE49-F238E27FC236}">
                <a16:creationId xmlns:a16="http://schemas.microsoft.com/office/drawing/2014/main" id="{1DF71A04-14D2-4A1A-8422-E24CA9F0BE45}"/>
              </a:ext>
            </a:extLst>
          </p:cNvPr>
          <p:cNvSpPr txBox="1"/>
          <p:nvPr/>
        </p:nvSpPr>
        <p:spPr>
          <a:xfrm>
            <a:off x="6295197" y="6246687"/>
            <a:ext cx="822960" cy="155632"/>
          </a:xfrm>
          <a:prstGeom prst="rect">
            <a:avLst/>
          </a:prstGeom>
          <a:noFill/>
        </p:spPr>
        <p:txBody>
          <a:bodyPr wrap="square" lIns="0" tIns="0" rIns="0" bIns="0" rtlCol="0" anchor="t">
            <a:noAutofit/>
          </a:bodyPr>
          <a:lstStyle/>
          <a:p>
            <a:pPr algn="ctr"/>
            <a:r>
              <a:rPr lang="en-US" sz="1000" dirty="0"/>
              <a:t>Amazon</a:t>
            </a:r>
          </a:p>
          <a:p>
            <a:pPr algn="ctr"/>
            <a:r>
              <a:rPr lang="en-US" sz="1000" dirty="0"/>
              <a:t> ECR</a:t>
            </a:r>
          </a:p>
        </p:txBody>
      </p:sp>
      <p:pic>
        <p:nvPicPr>
          <p:cNvPr id="30" name="Picture 29">
            <a:extLst>
              <a:ext uri="{FF2B5EF4-FFF2-40B4-BE49-F238E27FC236}">
                <a16:creationId xmlns:a16="http://schemas.microsoft.com/office/drawing/2014/main" id="{7D6C2FC9-872B-4A17-BEAD-DE618C7FEE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091" y="5809061"/>
            <a:ext cx="408956" cy="383396"/>
          </a:xfrm>
          <a:prstGeom prst="rect">
            <a:avLst/>
          </a:prstGeom>
        </p:spPr>
      </p:pic>
      <p:sp>
        <p:nvSpPr>
          <p:cNvPr id="35" name="TextBox 34">
            <a:extLst>
              <a:ext uri="{FF2B5EF4-FFF2-40B4-BE49-F238E27FC236}">
                <a16:creationId xmlns:a16="http://schemas.microsoft.com/office/drawing/2014/main" id="{C257F5A2-C762-48EC-856A-DD9A75343A67}"/>
              </a:ext>
            </a:extLst>
          </p:cNvPr>
          <p:cNvSpPr txBox="1"/>
          <p:nvPr/>
        </p:nvSpPr>
        <p:spPr>
          <a:xfrm>
            <a:off x="5636089" y="6246588"/>
            <a:ext cx="822960" cy="155632"/>
          </a:xfrm>
          <a:prstGeom prst="rect">
            <a:avLst/>
          </a:prstGeom>
          <a:noFill/>
        </p:spPr>
        <p:txBody>
          <a:bodyPr wrap="square" lIns="0" tIns="0" rIns="0" bIns="0" rtlCol="0" anchor="t">
            <a:noAutofit/>
          </a:bodyPr>
          <a:lstStyle/>
          <a:p>
            <a:pPr algn="ctr"/>
            <a:r>
              <a:rPr lang="en-US" sz="1000" dirty="0"/>
              <a:t>Amazon</a:t>
            </a:r>
          </a:p>
          <a:p>
            <a:pPr algn="ctr"/>
            <a:r>
              <a:rPr lang="en-US" sz="1000" dirty="0"/>
              <a:t> ECS</a:t>
            </a:r>
          </a:p>
        </p:txBody>
      </p:sp>
      <p:sp>
        <p:nvSpPr>
          <p:cNvPr id="36" name="TextBox 35">
            <a:extLst>
              <a:ext uri="{FF2B5EF4-FFF2-40B4-BE49-F238E27FC236}">
                <a16:creationId xmlns:a16="http://schemas.microsoft.com/office/drawing/2014/main" id="{7F613438-3C91-4E1C-9A29-A055324068D6}"/>
              </a:ext>
            </a:extLst>
          </p:cNvPr>
          <p:cNvSpPr txBox="1"/>
          <p:nvPr/>
        </p:nvSpPr>
        <p:spPr>
          <a:xfrm>
            <a:off x="6925708" y="6253917"/>
            <a:ext cx="943550" cy="155448"/>
          </a:xfrm>
          <a:prstGeom prst="rect">
            <a:avLst/>
          </a:prstGeom>
          <a:noFill/>
        </p:spPr>
        <p:txBody>
          <a:bodyPr wrap="square" lIns="0" tIns="0" rIns="0" bIns="0" rtlCol="0" anchor="t">
            <a:noAutofit/>
          </a:bodyPr>
          <a:lstStyle/>
          <a:p>
            <a:pPr algn="ctr"/>
            <a:r>
              <a:rPr lang="en-US" sz="1000" dirty="0"/>
              <a:t>Amazon </a:t>
            </a:r>
          </a:p>
          <a:p>
            <a:pPr algn="ctr"/>
            <a:r>
              <a:rPr lang="en-US" sz="1000" dirty="0" err="1"/>
              <a:t>Lightsail</a:t>
            </a:r>
            <a:endParaRPr lang="en-US" dirty="0"/>
          </a:p>
        </p:txBody>
      </p:sp>
      <p:pic>
        <p:nvPicPr>
          <p:cNvPr id="37" name="Picture 36">
            <a:extLst>
              <a:ext uri="{FF2B5EF4-FFF2-40B4-BE49-F238E27FC236}">
                <a16:creationId xmlns:a16="http://schemas.microsoft.com/office/drawing/2014/main" id="{5ED3FB06-75C5-4398-A30E-B26EDB5973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8937" y="5747995"/>
            <a:ext cx="434034" cy="467224"/>
          </a:xfrm>
          <a:prstGeom prst="rect">
            <a:avLst/>
          </a:prstGeom>
        </p:spPr>
      </p:pic>
      <p:pic>
        <p:nvPicPr>
          <p:cNvPr id="39" name="Picture 38">
            <a:extLst>
              <a:ext uri="{FF2B5EF4-FFF2-40B4-BE49-F238E27FC236}">
                <a16:creationId xmlns:a16="http://schemas.microsoft.com/office/drawing/2014/main" id="{34DC6A0A-1189-4616-A073-600682FCD2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3926" y="5740622"/>
            <a:ext cx="325277" cy="455388"/>
          </a:xfrm>
          <a:prstGeom prst="rect">
            <a:avLst/>
          </a:prstGeom>
        </p:spPr>
      </p:pic>
      <p:sp>
        <p:nvSpPr>
          <p:cNvPr id="40" name="TextBox 39">
            <a:extLst>
              <a:ext uri="{FF2B5EF4-FFF2-40B4-BE49-F238E27FC236}">
                <a16:creationId xmlns:a16="http://schemas.microsoft.com/office/drawing/2014/main" id="{7ED5077D-24DE-4C6C-B586-AA29F38367BF}"/>
              </a:ext>
            </a:extLst>
          </p:cNvPr>
          <p:cNvSpPr txBox="1"/>
          <p:nvPr/>
        </p:nvSpPr>
        <p:spPr>
          <a:xfrm>
            <a:off x="7720912" y="6248648"/>
            <a:ext cx="825006" cy="155632"/>
          </a:xfrm>
          <a:prstGeom prst="rect">
            <a:avLst/>
          </a:prstGeom>
          <a:noFill/>
        </p:spPr>
        <p:txBody>
          <a:bodyPr wrap="square" lIns="0" tIns="0" rIns="0" bIns="0" rtlCol="0" anchor="t">
            <a:noAutofit/>
          </a:bodyPr>
          <a:lstStyle/>
          <a:p>
            <a:pPr algn="ctr"/>
            <a:r>
              <a:rPr lang="en-US" sz="1000" dirty="0"/>
              <a:t>AWS Elastic Beanstalk</a:t>
            </a:r>
          </a:p>
        </p:txBody>
      </p:sp>
      <p:pic>
        <p:nvPicPr>
          <p:cNvPr id="38" name="Picture 37">
            <a:extLst>
              <a:ext uri="{FF2B5EF4-FFF2-40B4-BE49-F238E27FC236}">
                <a16:creationId xmlns:a16="http://schemas.microsoft.com/office/drawing/2014/main" id="{D3D59C4B-B55A-4D25-B544-B0027B5152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1444" y="5725747"/>
            <a:ext cx="434034" cy="520841"/>
          </a:xfrm>
          <a:prstGeom prst="rect">
            <a:avLst/>
          </a:prstGeom>
        </p:spPr>
      </p:pic>
      <p:sp>
        <p:nvSpPr>
          <p:cNvPr id="41" name="TextBox 40">
            <a:extLst>
              <a:ext uri="{FF2B5EF4-FFF2-40B4-BE49-F238E27FC236}">
                <a16:creationId xmlns:a16="http://schemas.microsoft.com/office/drawing/2014/main" id="{33935296-68D8-4D5E-824D-F21D4438E2DC}"/>
              </a:ext>
            </a:extLst>
          </p:cNvPr>
          <p:cNvSpPr txBox="1"/>
          <p:nvPr/>
        </p:nvSpPr>
        <p:spPr>
          <a:xfrm>
            <a:off x="8485958" y="6233848"/>
            <a:ext cx="825006" cy="155632"/>
          </a:xfrm>
          <a:prstGeom prst="rect">
            <a:avLst/>
          </a:prstGeom>
          <a:noFill/>
        </p:spPr>
        <p:txBody>
          <a:bodyPr wrap="square" lIns="0" tIns="0" rIns="0" bIns="0" rtlCol="0" anchor="t">
            <a:noAutofit/>
          </a:bodyPr>
          <a:lstStyle/>
          <a:p>
            <a:pPr algn="ctr"/>
            <a:r>
              <a:rPr lang="en-US" sz="1000" dirty="0"/>
              <a:t>AWS</a:t>
            </a:r>
          </a:p>
          <a:p>
            <a:pPr algn="ctr"/>
            <a:r>
              <a:rPr lang="en-US" sz="1000" dirty="0"/>
              <a:t>Lambda</a:t>
            </a:r>
          </a:p>
        </p:txBody>
      </p:sp>
      <p:sp>
        <p:nvSpPr>
          <p:cNvPr id="42" name="TextBox 41">
            <a:extLst>
              <a:ext uri="{FF2B5EF4-FFF2-40B4-BE49-F238E27FC236}">
                <a16:creationId xmlns:a16="http://schemas.microsoft.com/office/drawing/2014/main" id="{5FBC1B0D-70EC-4825-A68F-70D85FC0168C}"/>
              </a:ext>
            </a:extLst>
          </p:cNvPr>
          <p:cNvSpPr txBox="1"/>
          <p:nvPr/>
        </p:nvSpPr>
        <p:spPr>
          <a:xfrm>
            <a:off x="9113321" y="6248740"/>
            <a:ext cx="943550" cy="155448"/>
          </a:xfrm>
          <a:prstGeom prst="rect">
            <a:avLst/>
          </a:prstGeom>
          <a:noFill/>
        </p:spPr>
        <p:txBody>
          <a:bodyPr wrap="square" lIns="0" tIns="0" rIns="0" bIns="0" rtlCol="0" anchor="t">
            <a:noAutofit/>
          </a:bodyPr>
          <a:lstStyle/>
          <a:p>
            <a:pPr algn="ctr"/>
            <a:r>
              <a:rPr lang="en-US" sz="1000" dirty="0"/>
              <a:t>AWS Batch</a:t>
            </a:r>
            <a:endParaRPr lang="en-US" dirty="0"/>
          </a:p>
        </p:txBody>
      </p:sp>
      <p:pic>
        <p:nvPicPr>
          <p:cNvPr id="43" name="Picture 42">
            <a:extLst>
              <a:ext uri="{FF2B5EF4-FFF2-40B4-BE49-F238E27FC236}">
                <a16:creationId xmlns:a16="http://schemas.microsoft.com/office/drawing/2014/main" id="{70B8A630-FC7E-4F7B-8FC2-A0DAC71E03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72631" y="5716653"/>
            <a:ext cx="431917" cy="520841"/>
          </a:xfrm>
          <a:prstGeom prst="rect">
            <a:avLst/>
          </a:prstGeom>
        </p:spPr>
      </p:pic>
      <p:grpSp>
        <p:nvGrpSpPr>
          <p:cNvPr id="309" name="Group 308">
            <a:extLst>
              <a:ext uri="{FF2B5EF4-FFF2-40B4-BE49-F238E27FC236}">
                <a16:creationId xmlns:a16="http://schemas.microsoft.com/office/drawing/2014/main" id="{FD2144B7-73F1-4D30-B435-56B8E6144E2A}"/>
              </a:ext>
            </a:extLst>
          </p:cNvPr>
          <p:cNvGrpSpPr/>
          <p:nvPr/>
        </p:nvGrpSpPr>
        <p:grpSpPr>
          <a:xfrm>
            <a:off x="2934868" y="5717012"/>
            <a:ext cx="731520" cy="686704"/>
            <a:chOff x="1720856" y="5825299"/>
            <a:chExt cx="731520" cy="686704"/>
          </a:xfrm>
        </p:grpSpPr>
        <p:sp>
          <p:nvSpPr>
            <p:cNvPr id="47" name="TextBox 46">
              <a:extLst>
                <a:ext uri="{FF2B5EF4-FFF2-40B4-BE49-F238E27FC236}">
                  <a16:creationId xmlns:a16="http://schemas.microsoft.com/office/drawing/2014/main" id="{3D215398-081B-441C-A822-42B217BE0899}"/>
                </a:ext>
              </a:extLst>
            </p:cNvPr>
            <p:cNvSpPr txBox="1"/>
            <p:nvPr/>
          </p:nvSpPr>
          <p:spPr>
            <a:xfrm>
              <a:off x="1720856" y="6356371"/>
              <a:ext cx="731520" cy="155632"/>
            </a:xfrm>
            <a:prstGeom prst="rect">
              <a:avLst/>
            </a:prstGeom>
            <a:noFill/>
          </p:spPr>
          <p:txBody>
            <a:bodyPr wrap="square" lIns="0" tIns="0" rIns="0" bIns="0" rtlCol="0" anchor="t">
              <a:noAutofit/>
            </a:bodyPr>
            <a:lstStyle/>
            <a:p>
              <a:pPr algn="ctr"/>
              <a:r>
                <a:rPr lang="en-US" sz="1000" dirty="0"/>
                <a:t>AWS Direct Connect</a:t>
              </a:r>
            </a:p>
          </p:txBody>
        </p:sp>
        <p:pic>
          <p:nvPicPr>
            <p:cNvPr id="48" name="Picture 47">
              <a:extLst>
                <a:ext uri="{FF2B5EF4-FFF2-40B4-BE49-F238E27FC236}">
                  <a16:creationId xmlns:a16="http://schemas.microsoft.com/office/drawing/2014/main" id="{3D055F0C-FC77-41DE-9B13-7E215E4981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6465" y="5825299"/>
              <a:ext cx="434034" cy="520841"/>
            </a:xfrm>
            <a:prstGeom prst="rect">
              <a:avLst/>
            </a:prstGeom>
          </p:spPr>
        </p:pic>
      </p:grpSp>
      <p:grpSp>
        <p:nvGrpSpPr>
          <p:cNvPr id="307" name="Group 306">
            <a:extLst>
              <a:ext uri="{FF2B5EF4-FFF2-40B4-BE49-F238E27FC236}">
                <a16:creationId xmlns:a16="http://schemas.microsoft.com/office/drawing/2014/main" id="{AFD6013E-610D-4E74-95CA-08FA6438D70F}"/>
              </a:ext>
            </a:extLst>
          </p:cNvPr>
          <p:cNvGrpSpPr/>
          <p:nvPr/>
        </p:nvGrpSpPr>
        <p:grpSpPr>
          <a:xfrm>
            <a:off x="1493813" y="5703978"/>
            <a:ext cx="643781" cy="693418"/>
            <a:chOff x="279801" y="5812265"/>
            <a:chExt cx="643781" cy="693418"/>
          </a:xfrm>
        </p:grpSpPr>
        <p:sp>
          <p:nvSpPr>
            <p:cNvPr id="49" name="TextBox 48">
              <a:extLst>
                <a:ext uri="{FF2B5EF4-FFF2-40B4-BE49-F238E27FC236}">
                  <a16:creationId xmlns:a16="http://schemas.microsoft.com/office/drawing/2014/main" id="{998FC30A-46CF-48BA-8F2D-748E532F2FFB}"/>
                </a:ext>
              </a:extLst>
            </p:cNvPr>
            <p:cNvSpPr txBox="1"/>
            <p:nvPr/>
          </p:nvSpPr>
          <p:spPr>
            <a:xfrm>
              <a:off x="279801" y="6350051"/>
              <a:ext cx="643781" cy="155632"/>
            </a:xfrm>
            <a:prstGeom prst="rect">
              <a:avLst/>
            </a:prstGeom>
            <a:noFill/>
          </p:spPr>
          <p:txBody>
            <a:bodyPr wrap="square" lIns="0" tIns="0" rIns="0" bIns="0" rtlCol="0" anchor="t">
              <a:noAutofit/>
            </a:bodyPr>
            <a:lstStyle/>
            <a:p>
              <a:pPr algn="ctr"/>
              <a:r>
                <a:rPr lang="en-US" sz="1000" dirty="0"/>
                <a:t>Amazon VPC</a:t>
              </a:r>
              <a:endParaRPr lang="en-US" dirty="0"/>
            </a:p>
          </p:txBody>
        </p:sp>
        <p:pic>
          <p:nvPicPr>
            <p:cNvPr id="50" name="Picture 49">
              <a:extLst>
                <a:ext uri="{FF2B5EF4-FFF2-40B4-BE49-F238E27FC236}">
                  <a16:creationId xmlns:a16="http://schemas.microsoft.com/office/drawing/2014/main" id="{E381D8BF-CF16-4FC1-A472-8EA0B4E6D9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4056" y="5812265"/>
              <a:ext cx="422303" cy="513802"/>
            </a:xfrm>
            <a:prstGeom prst="rect">
              <a:avLst/>
            </a:prstGeom>
          </p:spPr>
        </p:pic>
      </p:grpSp>
      <p:grpSp>
        <p:nvGrpSpPr>
          <p:cNvPr id="308" name="Group 307">
            <a:extLst>
              <a:ext uri="{FF2B5EF4-FFF2-40B4-BE49-F238E27FC236}">
                <a16:creationId xmlns:a16="http://schemas.microsoft.com/office/drawing/2014/main" id="{6838EC8E-9CBC-412D-91B5-F483835AFEDF}"/>
              </a:ext>
            </a:extLst>
          </p:cNvPr>
          <p:cNvGrpSpPr/>
          <p:nvPr/>
        </p:nvGrpSpPr>
        <p:grpSpPr>
          <a:xfrm>
            <a:off x="2158444" y="5717012"/>
            <a:ext cx="731520" cy="680384"/>
            <a:chOff x="944432" y="5825299"/>
            <a:chExt cx="731520" cy="680384"/>
          </a:xfrm>
        </p:grpSpPr>
        <p:pic>
          <p:nvPicPr>
            <p:cNvPr id="51" name="Picture 50">
              <a:extLst>
                <a:ext uri="{FF2B5EF4-FFF2-40B4-BE49-F238E27FC236}">
                  <a16:creationId xmlns:a16="http://schemas.microsoft.com/office/drawing/2014/main" id="{F8CD2BB3-7910-4038-B045-6806EC9AC0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6386" y="5825299"/>
              <a:ext cx="434034" cy="520332"/>
            </a:xfrm>
            <a:prstGeom prst="rect">
              <a:avLst/>
            </a:prstGeom>
          </p:spPr>
        </p:pic>
        <p:sp>
          <p:nvSpPr>
            <p:cNvPr id="52" name="TextBox 51">
              <a:extLst>
                <a:ext uri="{FF2B5EF4-FFF2-40B4-BE49-F238E27FC236}">
                  <a16:creationId xmlns:a16="http://schemas.microsoft.com/office/drawing/2014/main" id="{08DC9305-8CB7-4E97-AF43-5EDD6D234B8C}"/>
                </a:ext>
              </a:extLst>
            </p:cNvPr>
            <p:cNvSpPr txBox="1"/>
            <p:nvPr/>
          </p:nvSpPr>
          <p:spPr>
            <a:xfrm>
              <a:off x="944432" y="6350051"/>
              <a:ext cx="731520" cy="155632"/>
            </a:xfrm>
            <a:prstGeom prst="rect">
              <a:avLst/>
            </a:prstGeom>
            <a:noFill/>
          </p:spPr>
          <p:txBody>
            <a:bodyPr wrap="square" lIns="0" tIns="0" rIns="0" bIns="0" rtlCol="0" anchor="t">
              <a:noAutofit/>
            </a:bodyPr>
            <a:lstStyle/>
            <a:p>
              <a:pPr algn="ctr"/>
              <a:r>
                <a:rPr lang="en-US" sz="1000" dirty="0"/>
                <a:t>Amazon </a:t>
              </a:r>
              <a:r>
                <a:rPr lang="en-US" sz="1000" dirty="0" err="1"/>
                <a:t>CloudFront</a:t>
              </a:r>
              <a:endParaRPr lang="en-US" dirty="0"/>
            </a:p>
          </p:txBody>
        </p:sp>
      </p:grpSp>
      <p:grpSp>
        <p:nvGrpSpPr>
          <p:cNvPr id="310" name="Group 309">
            <a:extLst>
              <a:ext uri="{FF2B5EF4-FFF2-40B4-BE49-F238E27FC236}">
                <a16:creationId xmlns:a16="http://schemas.microsoft.com/office/drawing/2014/main" id="{A0CF80FE-2829-4222-A60F-FDC458DD5348}"/>
              </a:ext>
            </a:extLst>
          </p:cNvPr>
          <p:cNvGrpSpPr/>
          <p:nvPr/>
        </p:nvGrpSpPr>
        <p:grpSpPr>
          <a:xfrm>
            <a:off x="3675742" y="5706701"/>
            <a:ext cx="731520" cy="685380"/>
            <a:chOff x="2461730" y="5814988"/>
            <a:chExt cx="731520" cy="685380"/>
          </a:xfrm>
        </p:grpSpPr>
        <p:pic>
          <p:nvPicPr>
            <p:cNvPr id="53" name="Picture 52">
              <a:extLst>
                <a:ext uri="{FF2B5EF4-FFF2-40B4-BE49-F238E27FC236}">
                  <a16:creationId xmlns:a16="http://schemas.microsoft.com/office/drawing/2014/main" id="{021C8310-0BD6-42D8-A5C1-561AA645A2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8506" y="5814988"/>
              <a:ext cx="428088" cy="508355"/>
            </a:xfrm>
            <a:prstGeom prst="rect">
              <a:avLst/>
            </a:prstGeom>
          </p:spPr>
        </p:pic>
        <p:sp>
          <p:nvSpPr>
            <p:cNvPr id="54" name="TextBox 53">
              <a:extLst>
                <a:ext uri="{FF2B5EF4-FFF2-40B4-BE49-F238E27FC236}">
                  <a16:creationId xmlns:a16="http://schemas.microsoft.com/office/drawing/2014/main" id="{0D02E262-3B2A-4C98-A783-FBC0EB829C17}"/>
                </a:ext>
              </a:extLst>
            </p:cNvPr>
            <p:cNvSpPr txBox="1"/>
            <p:nvPr/>
          </p:nvSpPr>
          <p:spPr>
            <a:xfrm>
              <a:off x="2461730" y="6344736"/>
              <a:ext cx="731520"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a:t>Route 53</a:t>
              </a:r>
            </a:p>
          </p:txBody>
        </p:sp>
      </p:grpSp>
      <p:grpSp>
        <p:nvGrpSpPr>
          <p:cNvPr id="304" name="Group 303">
            <a:extLst>
              <a:ext uri="{FF2B5EF4-FFF2-40B4-BE49-F238E27FC236}">
                <a16:creationId xmlns:a16="http://schemas.microsoft.com/office/drawing/2014/main" id="{8DFA1025-139E-4A09-8046-084A14125365}"/>
              </a:ext>
            </a:extLst>
          </p:cNvPr>
          <p:cNvGrpSpPr/>
          <p:nvPr/>
        </p:nvGrpSpPr>
        <p:grpSpPr>
          <a:xfrm>
            <a:off x="3519633" y="4581202"/>
            <a:ext cx="1005840" cy="700404"/>
            <a:chOff x="2566408" y="4812065"/>
            <a:chExt cx="1005840" cy="700404"/>
          </a:xfrm>
        </p:grpSpPr>
        <p:sp>
          <p:nvSpPr>
            <p:cNvPr id="62" name="TextBox 61">
              <a:extLst>
                <a:ext uri="{FF2B5EF4-FFF2-40B4-BE49-F238E27FC236}">
                  <a16:creationId xmlns:a16="http://schemas.microsoft.com/office/drawing/2014/main" id="{9A193D4A-A60F-44D7-A6BD-133F7DC8D251}"/>
                </a:ext>
              </a:extLst>
            </p:cNvPr>
            <p:cNvSpPr txBox="1"/>
            <p:nvPr/>
          </p:nvSpPr>
          <p:spPr>
            <a:xfrm>
              <a:off x="2566408" y="5356837"/>
              <a:ext cx="1005840" cy="155632"/>
            </a:xfrm>
            <a:prstGeom prst="rect">
              <a:avLst/>
            </a:prstGeom>
            <a:noFill/>
          </p:spPr>
          <p:txBody>
            <a:bodyPr wrap="square" lIns="0" tIns="0" rIns="0" bIns="0" rtlCol="0" anchor="t">
              <a:noAutofit/>
            </a:bodyPr>
            <a:lstStyle/>
            <a:p>
              <a:pPr algn="ctr"/>
              <a:r>
                <a:rPr lang="en-US" sz="1000" spc="-50" dirty="0"/>
                <a:t>AWS Snowball</a:t>
              </a:r>
              <a:endParaRPr lang="en-US" spc="-50" dirty="0"/>
            </a:p>
          </p:txBody>
        </p:sp>
        <p:pic>
          <p:nvPicPr>
            <p:cNvPr id="63" name="Picture 62">
              <a:extLst>
                <a:ext uri="{FF2B5EF4-FFF2-40B4-BE49-F238E27FC236}">
                  <a16:creationId xmlns:a16="http://schemas.microsoft.com/office/drawing/2014/main" id="{55B36E3C-1F39-4C29-9756-CB1CEF3787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80192" y="4812065"/>
              <a:ext cx="432847" cy="510902"/>
            </a:xfrm>
            <a:prstGeom prst="rect">
              <a:avLst/>
            </a:prstGeom>
          </p:spPr>
        </p:pic>
      </p:grpSp>
      <p:grpSp>
        <p:nvGrpSpPr>
          <p:cNvPr id="303" name="Group 302">
            <a:extLst>
              <a:ext uri="{FF2B5EF4-FFF2-40B4-BE49-F238E27FC236}">
                <a16:creationId xmlns:a16="http://schemas.microsoft.com/office/drawing/2014/main" id="{B5497286-B3E9-4CF4-930A-B8BD511ADFF2}"/>
              </a:ext>
            </a:extLst>
          </p:cNvPr>
          <p:cNvGrpSpPr/>
          <p:nvPr/>
        </p:nvGrpSpPr>
        <p:grpSpPr>
          <a:xfrm>
            <a:off x="2981453" y="4578258"/>
            <a:ext cx="731520" cy="703397"/>
            <a:chOff x="1881941" y="4815662"/>
            <a:chExt cx="731520" cy="703397"/>
          </a:xfrm>
        </p:grpSpPr>
        <p:sp>
          <p:nvSpPr>
            <p:cNvPr id="61" name="TextBox 60">
              <a:extLst>
                <a:ext uri="{FF2B5EF4-FFF2-40B4-BE49-F238E27FC236}">
                  <a16:creationId xmlns:a16="http://schemas.microsoft.com/office/drawing/2014/main" id="{C5604D3B-A254-4939-AB8F-67BA275EE4B8}"/>
                </a:ext>
              </a:extLst>
            </p:cNvPr>
            <p:cNvSpPr txBox="1"/>
            <p:nvPr/>
          </p:nvSpPr>
          <p:spPr>
            <a:xfrm>
              <a:off x="1881941" y="5363427"/>
              <a:ext cx="731520" cy="155632"/>
            </a:xfrm>
            <a:prstGeom prst="rect">
              <a:avLst/>
            </a:prstGeom>
            <a:noFill/>
          </p:spPr>
          <p:txBody>
            <a:bodyPr wrap="square" lIns="0" tIns="0" rIns="0" bIns="0" rtlCol="0" anchor="t">
              <a:noAutofit/>
            </a:bodyPr>
            <a:lstStyle/>
            <a:p>
              <a:pPr algn="ctr"/>
              <a:r>
                <a:rPr lang="en-US" sz="1000" dirty="0"/>
                <a:t>AWS SMS</a:t>
              </a:r>
              <a:endParaRPr lang="en-US" dirty="0"/>
            </a:p>
          </p:txBody>
        </p:sp>
        <p:pic>
          <p:nvPicPr>
            <p:cNvPr id="64" name="Picture 63">
              <a:extLst>
                <a:ext uri="{FF2B5EF4-FFF2-40B4-BE49-F238E27FC236}">
                  <a16:creationId xmlns:a16="http://schemas.microsoft.com/office/drawing/2014/main" id="{DC897C12-94EA-48B8-AD94-F22BC9215A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35864" y="4815662"/>
              <a:ext cx="423675" cy="510902"/>
            </a:xfrm>
            <a:prstGeom prst="rect">
              <a:avLst/>
            </a:prstGeom>
          </p:spPr>
        </p:pic>
      </p:grpSp>
      <p:grpSp>
        <p:nvGrpSpPr>
          <p:cNvPr id="302" name="Group 301">
            <a:extLst>
              <a:ext uri="{FF2B5EF4-FFF2-40B4-BE49-F238E27FC236}">
                <a16:creationId xmlns:a16="http://schemas.microsoft.com/office/drawing/2014/main" id="{A3219265-57BE-4BA6-9F8A-A60C9FF65BFA}"/>
              </a:ext>
            </a:extLst>
          </p:cNvPr>
          <p:cNvGrpSpPr/>
          <p:nvPr/>
        </p:nvGrpSpPr>
        <p:grpSpPr>
          <a:xfrm>
            <a:off x="2352741" y="4589224"/>
            <a:ext cx="731520" cy="692382"/>
            <a:chOff x="1117164" y="4839233"/>
            <a:chExt cx="731520" cy="692382"/>
          </a:xfrm>
        </p:grpSpPr>
        <p:sp>
          <p:nvSpPr>
            <p:cNvPr id="60" name="TextBox 59">
              <a:extLst>
                <a:ext uri="{FF2B5EF4-FFF2-40B4-BE49-F238E27FC236}">
                  <a16:creationId xmlns:a16="http://schemas.microsoft.com/office/drawing/2014/main" id="{8E931BED-2576-406C-8A25-4B0D4C38B43F}"/>
                </a:ext>
              </a:extLst>
            </p:cNvPr>
            <p:cNvSpPr txBox="1"/>
            <p:nvPr/>
          </p:nvSpPr>
          <p:spPr>
            <a:xfrm>
              <a:off x="1117164" y="5375983"/>
              <a:ext cx="731520" cy="155632"/>
            </a:xfrm>
            <a:prstGeom prst="rect">
              <a:avLst/>
            </a:prstGeom>
            <a:noFill/>
          </p:spPr>
          <p:txBody>
            <a:bodyPr wrap="square" lIns="0" tIns="0" rIns="0" bIns="0" rtlCol="0" anchor="t">
              <a:noAutofit/>
            </a:bodyPr>
            <a:lstStyle/>
            <a:p>
              <a:pPr algn="ctr"/>
              <a:r>
                <a:rPr lang="en-US" sz="1000" dirty="0"/>
                <a:t>AWS DMS</a:t>
              </a:r>
              <a:endParaRPr lang="en-US" dirty="0"/>
            </a:p>
          </p:txBody>
        </p:sp>
        <p:pic>
          <p:nvPicPr>
            <p:cNvPr id="65" name="Picture 64">
              <a:extLst>
                <a:ext uri="{FF2B5EF4-FFF2-40B4-BE49-F238E27FC236}">
                  <a16:creationId xmlns:a16="http://schemas.microsoft.com/office/drawing/2014/main" id="{FF0E4E2B-CDE2-4576-A330-FB21A231555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59279" y="4839233"/>
              <a:ext cx="447291" cy="503203"/>
            </a:xfrm>
            <a:prstGeom prst="rect">
              <a:avLst/>
            </a:prstGeom>
          </p:spPr>
        </p:pic>
      </p:grpSp>
      <p:grpSp>
        <p:nvGrpSpPr>
          <p:cNvPr id="301" name="Group 300">
            <a:extLst>
              <a:ext uri="{FF2B5EF4-FFF2-40B4-BE49-F238E27FC236}">
                <a16:creationId xmlns:a16="http://schemas.microsoft.com/office/drawing/2014/main" id="{C038F31F-971B-4CD0-90D8-205C95E6C60A}"/>
              </a:ext>
            </a:extLst>
          </p:cNvPr>
          <p:cNvGrpSpPr/>
          <p:nvPr/>
        </p:nvGrpSpPr>
        <p:grpSpPr>
          <a:xfrm>
            <a:off x="1390665" y="4610784"/>
            <a:ext cx="1119132" cy="873046"/>
            <a:chOff x="21934" y="4854018"/>
            <a:chExt cx="1119132" cy="873046"/>
          </a:xfrm>
        </p:grpSpPr>
        <p:sp>
          <p:nvSpPr>
            <p:cNvPr id="59" name="TextBox 58">
              <a:extLst>
                <a:ext uri="{FF2B5EF4-FFF2-40B4-BE49-F238E27FC236}">
                  <a16:creationId xmlns:a16="http://schemas.microsoft.com/office/drawing/2014/main" id="{B8F5418A-82A7-4C92-9535-8D5F19B0F00B}"/>
                </a:ext>
              </a:extLst>
            </p:cNvPr>
            <p:cNvSpPr txBox="1"/>
            <p:nvPr/>
          </p:nvSpPr>
          <p:spPr>
            <a:xfrm>
              <a:off x="21934" y="5373415"/>
              <a:ext cx="1119132" cy="353649"/>
            </a:xfrm>
            <a:prstGeom prst="rect">
              <a:avLst/>
            </a:prstGeom>
            <a:noFill/>
          </p:spPr>
          <p:txBody>
            <a:bodyPr wrap="square" lIns="0" tIns="0" rIns="0" bIns="0" rtlCol="0" anchor="t">
              <a:noAutofit/>
            </a:bodyPr>
            <a:lstStyle/>
            <a:p>
              <a:pPr algn="ctr"/>
              <a:r>
                <a:rPr lang="en-US" sz="1000" dirty="0"/>
                <a:t>AWS Application Discovery Service</a:t>
              </a:r>
            </a:p>
          </p:txBody>
        </p:sp>
        <p:pic>
          <p:nvPicPr>
            <p:cNvPr id="66" name="Picture 65">
              <a:extLst>
                <a:ext uri="{FF2B5EF4-FFF2-40B4-BE49-F238E27FC236}">
                  <a16:creationId xmlns:a16="http://schemas.microsoft.com/office/drawing/2014/main" id="{DD6BE779-846A-4521-BCA6-D42DAA09C2C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8286" y="4854018"/>
              <a:ext cx="409584" cy="493417"/>
            </a:xfrm>
            <a:prstGeom prst="rect">
              <a:avLst/>
            </a:prstGeom>
          </p:spPr>
        </p:pic>
      </p:grpSp>
      <p:grpSp>
        <p:nvGrpSpPr>
          <p:cNvPr id="91" name="Group 90">
            <a:extLst>
              <a:ext uri="{FF2B5EF4-FFF2-40B4-BE49-F238E27FC236}">
                <a16:creationId xmlns:a16="http://schemas.microsoft.com/office/drawing/2014/main" id="{4E204A38-036F-4DA8-87E0-B764C8C9F156}"/>
              </a:ext>
            </a:extLst>
          </p:cNvPr>
          <p:cNvGrpSpPr/>
          <p:nvPr/>
        </p:nvGrpSpPr>
        <p:grpSpPr>
          <a:xfrm>
            <a:off x="8330239" y="4609500"/>
            <a:ext cx="894752" cy="663354"/>
            <a:chOff x="8095730" y="4848883"/>
            <a:chExt cx="894752" cy="663354"/>
          </a:xfrm>
        </p:grpSpPr>
        <p:pic>
          <p:nvPicPr>
            <p:cNvPr id="72" name="Picture 71">
              <a:extLst>
                <a:ext uri="{FF2B5EF4-FFF2-40B4-BE49-F238E27FC236}">
                  <a16:creationId xmlns:a16="http://schemas.microsoft.com/office/drawing/2014/main" id="{BE5C9B47-0DA7-4567-8A68-607B52D176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32629" y="4848883"/>
              <a:ext cx="432987" cy="479617"/>
            </a:xfrm>
            <a:prstGeom prst="rect">
              <a:avLst/>
            </a:prstGeom>
          </p:spPr>
        </p:pic>
        <p:sp>
          <p:nvSpPr>
            <p:cNvPr id="75" name="TextBox 74">
              <a:extLst>
                <a:ext uri="{FF2B5EF4-FFF2-40B4-BE49-F238E27FC236}">
                  <a16:creationId xmlns:a16="http://schemas.microsoft.com/office/drawing/2014/main" id="{4968AD7E-D25E-4AFC-A71B-42B89125B98A}"/>
                </a:ext>
              </a:extLst>
            </p:cNvPr>
            <p:cNvSpPr txBox="1"/>
            <p:nvPr/>
          </p:nvSpPr>
          <p:spPr>
            <a:xfrm>
              <a:off x="8095730" y="5356605"/>
              <a:ext cx="894752"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err="1"/>
                <a:t>DynamoDB</a:t>
              </a:r>
              <a:endParaRPr lang="en-US" dirty="0"/>
            </a:p>
          </p:txBody>
        </p:sp>
      </p:grpSp>
      <p:grpSp>
        <p:nvGrpSpPr>
          <p:cNvPr id="93" name="Group 92">
            <a:extLst>
              <a:ext uri="{FF2B5EF4-FFF2-40B4-BE49-F238E27FC236}">
                <a16:creationId xmlns:a16="http://schemas.microsoft.com/office/drawing/2014/main" id="{27CFCAF4-9BC2-4A3C-8F58-105C32B37805}"/>
              </a:ext>
            </a:extLst>
          </p:cNvPr>
          <p:cNvGrpSpPr/>
          <p:nvPr/>
        </p:nvGrpSpPr>
        <p:grpSpPr>
          <a:xfrm>
            <a:off x="8948394" y="4621465"/>
            <a:ext cx="1020442" cy="653541"/>
            <a:chOff x="8910975" y="4858696"/>
            <a:chExt cx="1020442" cy="653541"/>
          </a:xfrm>
        </p:grpSpPr>
        <p:pic>
          <p:nvPicPr>
            <p:cNvPr id="73" name="Picture 72">
              <a:extLst>
                <a:ext uri="{FF2B5EF4-FFF2-40B4-BE49-F238E27FC236}">
                  <a16:creationId xmlns:a16="http://schemas.microsoft.com/office/drawing/2014/main" id="{12178390-DBBE-40C1-BDD3-FA4E603FB17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02642" y="4858696"/>
              <a:ext cx="437108" cy="515932"/>
            </a:xfrm>
            <a:prstGeom prst="rect">
              <a:avLst/>
            </a:prstGeom>
          </p:spPr>
        </p:pic>
        <p:sp>
          <p:nvSpPr>
            <p:cNvPr id="76" name="TextBox 75">
              <a:extLst>
                <a:ext uri="{FF2B5EF4-FFF2-40B4-BE49-F238E27FC236}">
                  <a16:creationId xmlns:a16="http://schemas.microsoft.com/office/drawing/2014/main" id="{FB05A1FA-AE96-47C5-9CA5-6305AB8D29C4}"/>
                </a:ext>
              </a:extLst>
            </p:cNvPr>
            <p:cNvSpPr txBox="1"/>
            <p:nvPr/>
          </p:nvSpPr>
          <p:spPr>
            <a:xfrm>
              <a:off x="8910975" y="5356605"/>
              <a:ext cx="1020442" cy="155632"/>
            </a:xfrm>
            <a:prstGeom prst="rect">
              <a:avLst/>
            </a:prstGeom>
            <a:noFill/>
          </p:spPr>
          <p:txBody>
            <a:bodyPr wrap="square" lIns="0" tIns="0" rIns="0" bIns="0" rtlCol="0" anchor="t">
              <a:noAutofit/>
            </a:bodyPr>
            <a:lstStyle/>
            <a:p>
              <a:pPr algn="ctr"/>
              <a:r>
                <a:rPr lang="en-US" sz="1000" dirty="0"/>
                <a:t>Amazon </a:t>
              </a:r>
              <a:br>
                <a:rPr lang="en-US" sz="1000" dirty="0"/>
              </a:br>
              <a:r>
                <a:rPr lang="en-US" sz="1000" dirty="0" err="1"/>
                <a:t>ElastiCache</a:t>
              </a:r>
              <a:endParaRPr lang="en-US" sz="1000" dirty="0"/>
            </a:p>
          </p:txBody>
        </p:sp>
      </p:grpSp>
      <p:grpSp>
        <p:nvGrpSpPr>
          <p:cNvPr id="94" name="Group 93">
            <a:extLst>
              <a:ext uri="{FF2B5EF4-FFF2-40B4-BE49-F238E27FC236}">
                <a16:creationId xmlns:a16="http://schemas.microsoft.com/office/drawing/2014/main" id="{04EB809D-AC79-4505-81DD-D1C01DDF3D65}"/>
              </a:ext>
            </a:extLst>
          </p:cNvPr>
          <p:cNvGrpSpPr/>
          <p:nvPr/>
        </p:nvGrpSpPr>
        <p:grpSpPr>
          <a:xfrm>
            <a:off x="9692239" y="4619415"/>
            <a:ext cx="894752" cy="651300"/>
            <a:chOff x="9776448" y="4856044"/>
            <a:chExt cx="894752" cy="651300"/>
          </a:xfrm>
        </p:grpSpPr>
        <p:pic>
          <p:nvPicPr>
            <p:cNvPr id="71" name="Picture 70">
              <a:extLst>
                <a:ext uri="{FF2B5EF4-FFF2-40B4-BE49-F238E27FC236}">
                  <a16:creationId xmlns:a16="http://schemas.microsoft.com/office/drawing/2014/main" id="{C8598C3E-7AD1-49C5-90D9-03628968710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003477" y="4856044"/>
              <a:ext cx="415379" cy="480282"/>
            </a:xfrm>
            <a:prstGeom prst="rect">
              <a:avLst/>
            </a:prstGeom>
          </p:spPr>
        </p:pic>
        <p:sp>
          <p:nvSpPr>
            <p:cNvPr id="77" name="TextBox 76">
              <a:extLst>
                <a:ext uri="{FF2B5EF4-FFF2-40B4-BE49-F238E27FC236}">
                  <a16:creationId xmlns:a16="http://schemas.microsoft.com/office/drawing/2014/main" id="{C2427447-E329-46B5-A7EB-9DEDB7398219}"/>
                </a:ext>
              </a:extLst>
            </p:cNvPr>
            <p:cNvSpPr txBox="1"/>
            <p:nvPr/>
          </p:nvSpPr>
          <p:spPr>
            <a:xfrm>
              <a:off x="9776448" y="5351712"/>
              <a:ext cx="894752"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a:t>RDS</a:t>
              </a:r>
              <a:endParaRPr lang="en-US" dirty="0"/>
            </a:p>
          </p:txBody>
        </p:sp>
      </p:grpSp>
      <p:grpSp>
        <p:nvGrpSpPr>
          <p:cNvPr id="95" name="Group 94">
            <a:extLst>
              <a:ext uri="{FF2B5EF4-FFF2-40B4-BE49-F238E27FC236}">
                <a16:creationId xmlns:a16="http://schemas.microsoft.com/office/drawing/2014/main" id="{90F1E022-AA93-41C7-9F2E-B56D7511130B}"/>
              </a:ext>
            </a:extLst>
          </p:cNvPr>
          <p:cNvGrpSpPr/>
          <p:nvPr/>
        </p:nvGrpSpPr>
        <p:grpSpPr>
          <a:xfrm>
            <a:off x="10334647" y="4608258"/>
            <a:ext cx="1020442" cy="661961"/>
            <a:chOff x="10531088" y="4874284"/>
            <a:chExt cx="1020442" cy="661961"/>
          </a:xfrm>
        </p:grpSpPr>
        <p:pic>
          <p:nvPicPr>
            <p:cNvPr id="74" name="Picture 73">
              <a:extLst>
                <a:ext uri="{FF2B5EF4-FFF2-40B4-BE49-F238E27FC236}">
                  <a16:creationId xmlns:a16="http://schemas.microsoft.com/office/drawing/2014/main" id="{EEE2A149-4548-4ED6-B001-B635D40ED9B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832562" y="4874284"/>
              <a:ext cx="437109" cy="480820"/>
            </a:xfrm>
            <a:prstGeom prst="rect">
              <a:avLst/>
            </a:prstGeom>
          </p:spPr>
        </p:pic>
        <p:sp>
          <p:nvSpPr>
            <p:cNvPr id="78" name="TextBox 77">
              <a:extLst>
                <a:ext uri="{FF2B5EF4-FFF2-40B4-BE49-F238E27FC236}">
                  <a16:creationId xmlns:a16="http://schemas.microsoft.com/office/drawing/2014/main" id="{8AD36149-5002-452F-A67C-37C185678AB9}"/>
                </a:ext>
              </a:extLst>
            </p:cNvPr>
            <p:cNvSpPr txBox="1"/>
            <p:nvPr/>
          </p:nvSpPr>
          <p:spPr>
            <a:xfrm>
              <a:off x="10531088" y="5380613"/>
              <a:ext cx="1020442" cy="155632"/>
            </a:xfrm>
            <a:prstGeom prst="rect">
              <a:avLst/>
            </a:prstGeom>
            <a:noFill/>
          </p:spPr>
          <p:txBody>
            <a:bodyPr wrap="square" lIns="0" tIns="0" rIns="0" bIns="0" rtlCol="0" anchor="t">
              <a:noAutofit/>
            </a:bodyPr>
            <a:lstStyle/>
            <a:p>
              <a:pPr algn="ctr"/>
              <a:r>
                <a:rPr lang="en-US" sz="1000" dirty="0"/>
                <a:t>Amazon </a:t>
              </a:r>
              <a:br>
                <a:rPr lang="en-US" sz="1000" dirty="0"/>
              </a:br>
              <a:r>
                <a:rPr lang="en-US" sz="1000" dirty="0"/>
                <a:t>Redshift</a:t>
              </a:r>
            </a:p>
          </p:txBody>
        </p:sp>
      </p:grpSp>
      <p:grpSp>
        <p:nvGrpSpPr>
          <p:cNvPr id="296" name="Group 295">
            <a:extLst>
              <a:ext uri="{FF2B5EF4-FFF2-40B4-BE49-F238E27FC236}">
                <a16:creationId xmlns:a16="http://schemas.microsoft.com/office/drawing/2014/main" id="{37FA483F-F4DD-4D83-A00B-F367EF1D1D94}"/>
              </a:ext>
            </a:extLst>
          </p:cNvPr>
          <p:cNvGrpSpPr/>
          <p:nvPr/>
        </p:nvGrpSpPr>
        <p:grpSpPr>
          <a:xfrm>
            <a:off x="5439449" y="4619377"/>
            <a:ext cx="980160" cy="685088"/>
            <a:chOff x="4552543" y="4841146"/>
            <a:chExt cx="980160" cy="685088"/>
          </a:xfrm>
        </p:grpSpPr>
        <p:pic>
          <p:nvPicPr>
            <p:cNvPr id="84" name="Picture 83">
              <a:extLst>
                <a:ext uri="{FF2B5EF4-FFF2-40B4-BE49-F238E27FC236}">
                  <a16:creationId xmlns:a16="http://schemas.microsoft.com/office/drawing/2014/main" id="{26613176-18F9-4428-9D8F-9B0BE2714B4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815198" y="4841146"/>
              <a:ext cx="432848" cy="519417"/>
            </a:xfrm>
            <a:prstGeom prst="rect">
              <a:avLst/>
            </a:prstGeom>
          </p:spPr>
        </p:pic>
        <p:sp>
          <p:nvSpPr>
            <p:cNvPr id="88" name="TextBox 87">
              <a:extLst>
                <a:ext uri="{FF2B5EF4-FFF2-40B4-BE49-F238E27FC236}">
                  <a16:creationId xmlns:a16="http://schemas.microsoft.com/office/drawing/2014/main" id="{8DB0A5E3-9456-4050-8CD7-04A89D41593C}"/>
                </a:ext>
              </a:extLst>
            </p:cNvPr>
            <p:cNvSpPr txBox="1"/>
            <p:nvPr/>
          </p:nvSpPr>
          <p:spPr>
            <a:xfrm>
              <a:off x="4552543" y="5370602"/>
              <a:ext cx="980160" cy="155632"/>
            </a:xfrm>
            <a:prstGeom prst="rect">
              <a:avLst/>
            </a:prstGeom>
            <a:noFill/>
          </p:spPr>
          <p:txBody>
            <a:bodyPr wrap="square" lIns="0" tIns="0" rIns="0" bIns="0" rtlCol="0" anchor="t">
              <a:noAutofit/>
            </a:bodyPr>
            <a:lstStyle/>
            <a:p>
              <a:pPr algn="ctr"/>
              <a:r>
                <a:rPr lang="en-US" sz="1000" dirty="0"/>
                <a:t>Amazon EFS</a:t>
              </a:r>
            </a:p>
          </p:txBody>
        </p:sp>
      </p:grpSp>
      <p:grpSp>
        <p:nvGrpSpPr>
          <p:cNvPr id="297" name="Group 296">
            <a:extLst>
              <a:ext uri="{FF2B5EF4-FFF2-40B4-BE49-F238E27FC236}">
                <a16:creationId xmlns:a16="http://schemas.microsoft.com/office/drawing/2014/main" id="{0A546506-584E-4C77-943B-4575AB9C3F5B}"/>
              </a:ext>
            </a:extLst>
          </p:cNvPr>
          <p:cNvGrpSpPr/>
          <p:nvPr/>
        </p:nvGrpSpPr>
        <p:grpSpPr>
          <a:xfrm>
            <a:off x="6198991" y="4613663"/>
            <a:ext cx="731520" cy="678520"/>
            <a:chOff x="5513890" y="4835765"/>
            <a:chExt cx="731520" cy="678520"/>
          </a:xfrm>
        </p:grpSpPr>
        <p:pic>
          <p:nvPicPr>
            <p:cNvPr id="87" name="Picture 86">
              <a:extLst>
                <a:ext uri="{FF2B5EF4-FFF2-40B4-BE49-F238E27FC236}">
                  <a16:creationId xmlns:a16="http://schemas.microsoft.com/office/drawing/2014/main" id="{431A818C-1916-48E0-B101-4F5241386ED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660470" y="4835765"/>
              <a:ext cx="434033" cy="520840"/>
            </a:xfrm>
            <a:prstGeom prst="rect">
              <a:avLst/>
            </a:prstGeom>
          </p:spPr>
        </p:pic>
        <p:sp>
          <p:nvSpPr>
            <p:cNvPr id="89" name="TextBox 88">
              <a:extLst>
                <a:ext uri="{FF2B5EF4-FFF2-40B4-BE49-F238E27FC236}">
                  <a16:creationId xmlns:a16="http://schemas.microsoft.com/office/drawing/2014/main" id="{43F9FEF0-BC2D-4F02-A55A-2D18A66E5EC4}"/>
                </a:ext>
              </a:extLst>
            </p:cNvPr>
            <p:cNvSpPr txBox="1"/>
            <p:nvPr/>
          </p:nvSpPr>
          <p:spPr>
            <a:xfrm>
              <a:off x="5513890" y="5358653"/>
              <a:ext cx="731520" cy="155632"/>
            </a:xfrm>
            <a:prstGeom prst="rect">
              <a:avLst/>
            </a:prstGeom>
            <a:noFill/>
          </p:spPr>
          <p:txBody>
            <a:bodyPr wrap="square" lIns="0" tIns="0" rIns="0" bIns="0" rtlCol="0" anchor="t">
              <a:noAutofit/>
            </a:bodyPr>
            <a:lstStyle/>
            <a:p>
              <a:pPr algn="ctr"/>
              <a:r>
                <a:rPr lang="en-US" sz="1000" dirty="0"/>
                <a:t>Amazon Glacier</a:t>
              </a:r>
              <a:endParaRPr lang="en-US" dirty="0"/>
            </a:p>
          </p:txBody>
        </p:sp>
      </p:grpSp>
      <p:grpSp>
        <p:nvGrpSpPr>
          <p:cNvPr id="295" name="Group 294">
            <a:extLst>
              <a:ext uri="{FF2B5EF4-FFF2-40B4-BE49-F238E27FC236}">
                <a16:creationId xmlns:a16="http://schemas.microsoft.com/office/drawing/2014/main" id="{7312F7BB-3E89-4EA7-A31E-46D21A38A7BE}"/>
              </a:ext>
            </a:extLst>
          </p:cNvPr>
          <p:cNvGrpSpPr/>
          <p:nvPr/>
        </p:nvGrpSpPr>
        <p:grpSpPr>
          <a:xfrm>
            <a:off x="4945093" y="4620031"/>
            <a:ext cx="731520" cy="690423"/>
            <a:chOff x="3863066" y="4824511"/>
            <a:chExt cx="731520" cy="690423"/>
          </a:xfrm>
        </p:grpSpPr>
        <p:pic>
          <p:nvPicPr>
            <p:cNvPr id="83" name="Picture 82">
              <a:extLst>
                <a:ext uri="{FF2B5EF4-FFF2-40B4-BE49-F238E27FC236}">
                  <a16:creationId xmlns:a16="http://schemas.microsoft.com/office/drawing/2014/main" id="{0EF87A65-E3EC-44E5-B1C9-1761359A5B8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021136" y="4824511"/>
              <a:ext cx="415380" cy="498456"/>
            </a:xfrm>
            <a:prstGeom prst="rect">
              <a:avLst/>
            </a:prstGeom>
          </p:spPr>
        </p:pic>
        <p:sp>
          <p:nvSpPr>
            <p:cNvPr id="90" name="TextBox 89">
              <a:extLst>
                <a:ext uri="{FF2B5EF4-FFF2-40B4-BE49-F238E27FC236}">
                  <a16:creationId xmlns:a16="http://schemas.microsoft.com/office/drawing/2014/main" id="{58AF1E89-E858-40B6-81F4-F8DF453AA7B7}"/>
                </a:ext>
              </a:extLst>
            </p:cNvPr>
            <p:cNvSpPr txBox="1"/>
            <p:nvPr/>
          </p:nvSpPr>
          <p:spPr>
            <a:xfrm>
              <a:off x="3863066" y="5359302"/>
              <a:ext cx="731520"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a:t>S3</a:t>
              </a:r>
              <a:endParaRPr lang="en-US" dirty="0"/>
            </a:p>
          </p:txBody>
        </p:sp>
      </p:grpSp>
      <p:grpSp>
        <p:nvGrpSpPr>
          <p:cNvPr id="298" name="Group 297">
            <a:extLst>
              <a:ext uri="{FF2B5EF4-FFF2-40B4-BE49-F238E27FC236}">
                <a16:creationId xmlns:a16="http://schemas.microsoft.com/office/drawing/2014/main" id="{51BACDB4-8657-4829-BF5F-E3272A8FA1AD}"/>
              </a:ext>
            </a:extLst>
          </p:cNvPr>
          <p:cNvGrpSpPr/>
          <p:nvPr/>
        </p:nvGrpSpPr>
        <p:grpSpPr>
          <a:xfrm>
            <a:off x="6761050" y="4628573"/>
            <a:ext cx="942488" cy="665038"/>
            <a:chOff x="6177154" y="4861196"/>
            <a:chExt cx="942488" cy="665038"/>
          </a:xfrm>
        </p:grpSpPr>
        <p:pic>
          <p:nvPicPr>
            <p:cNvPr id="86" name="Picture 85">
              <a:extLst>
                <a:ext uri="{FF2B5EF4-FFF2-40B4-BE49-F238E27FC236}">
                  <a16:creationId xmlns:a16="http://schemas.microsoft.com/office/drawing/2014/main" id="{6B703AE9-8D60-45FF-AE5A-00E48B209D1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24115" y="4861196"/>
              <a:ext cx="432848" cy="519417"/>
            </a:xfrm>
            <a:prstGeom prst="rect">
              <a:avLst/>
            </a:prstGeom>
          </p:spPr>
        </p:pic>
        <p:sp>
          <p:nvSpPr>
            <p:cNvPr id="92" name="TextBox 91">
              <a:extLst>
                <a:ext uri="{FF2B5EF4-FFF2-40B4-BE49-F238E27FC236}">
                  <a16:creationId xmlns:a16="http://schemas.microsoft.com/office/drawing/2014/main" id="{784A6A41-08B0-4624-9595-E6DD4D1BD65F}"/>
                </a:ext>
              </a:extLst>
            </p:cNvPr>
            <p:cNvSpPr txBox="1"/>
            <p:nvPr/>
          </p:nvSpPr>
          <p:spPr>
            <a:xfrm>
              <a:off x="6177154" y="5370602"/>
              <a:ext cx="942488" cy="155632"/>
            </a:xfrm>
            <a:prstGeom prst="rect">
              <a:avLst/>
            </a:prstGeom>
            <a:noFill/>
          </p:spPr>
          <p:txBody>
            <a:bodyPr wrap="square" lIns="0" tIns="0" rIns="0" bIns="0" rtlCol="0" anchor="t">
              <a:noAutofit/>
            </a:bodyPr>
            <a:lstStyle/>
            <a:p>
              <a:pPr algn="ctr"/>
              <a:r>
                <a:rPr lang="en-US" sz="1000" dirty="0"/>
                <a:t>AWS Storage Gateway</a:t>
              </a:r>
              <a:endParaRPr lang="en-US" dirty="0"/>
            </a:p>
          </p:txBody>
        </p:sp>
      </p:grpSp>
      <p:grpSp>
        <p:nvGrpSpPr>
          <p:cNvPr id="277" name="Group 276">
            <a:extLst>
              <a:ext uri="{FF2B5EF4-FFF2-40B4-BE49-F238E27FC236}">
                <a16:creationId xmlns:a16="http://schemas.microsoft.com/office/drawing/2014/main" id="{409898B6-7446-4AE4-8DFA-9FA823B11FDD}"/>
              </a:ext>
            </a:extLst>
          </p:cNvPr>
          <p:cNvGrpSpPr/>
          <p:nvPr/>
        </p:nvGrpSpPr>
        <p:grpSpPr>
          <a:xfrm>
            <a:off x="4652280" y="1470974"/>
            <a:ext cx="702022" cy="635052"/>
            <a:chOff x="3967036" y="2094580"/>
            <a:chExt cx="702022" cy="635052"/>
          </a:xfrm>
        </p:grpSpPr>
        <p:pic>
          <p:nvPicPr>
            <p:cNvPr id="97" name="Picture 96">
              <a:extLst>
                <a:ext uri="{FF2B5EF4-FFF2-40B4-BE49-F238E27FC236}">
                  <a16:creationId xmlns:a16="http://schemas.microsoft.com/office/drawing/2014/main" id="{C4D078FD-ADF6-4848-AE62-035A0F1252F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02657" y="2094580"/>
              <a:ext cx="421285" cy="505542"/>
            </a:xfrm>
            <a:prstGeom prst="rect">
              <a:avLst/>
            </a:prstGeom>
          </p:spPr>
        </p:pic>
        <p:sp>
          <p:nvSpPr>
            <p:cNvPr id="100" name="TextBox 99">
              <a:extLst>
                <a:ext uri="{FF2B5EF4-FFF2-40B4-BE49-F238E27FC236}">
                  <a16:creationId xmlns:a16="http://schemas.microsoft.com/office/drawing/2014/main" id="{EA05E332-77B3-47AB-B01A-0CEA542364AE}"/>
                </a:ext>
              </a:extLst>
            </p:cNvPr>
            <p:cNvSpPr txBox="1"/>
            <p:nvPr/>
          </p:nvSpPr>
          <p:spPr>
            <a:xfrm>
              <a:off x="3967036" y="2612556"/>
              <a:ext cx="702022" cy="117076"/>
            </a:xfrm>
            <a:prstGeom prst="rect">
              <a:avLst/>
            </a:prstGeom>
            <a:noFill/>
          </p:spPr>
          <p:txBody>
            <a:bodyPr wrap="square" lIns="0" tIns="0" rIns="0" bIns="0" rtlCol="0" anchor="t">
              <a:noAutofit/>
            </a:bodyPr>
            <a:lstStyle/>
            <a:p>
              <a:pPr algn="ctr"/>
              <a:r>
                <a:rPr lang="en-US" sz="1000" dirty="0"/>
                <a:t>AWS </a:t>
              </a:r>
              <a:br>
                <a:rPr lang="en-US" sz="1000" dirty="0"/>
              </a:br>
              <a:r>
                <a:rPr lang="en-US" sz="1000" dirty="0" err="1"/>
                <a:t>CodeCommit</a:t>
              </a:r>
              <a:endParaRPr lang="en-US" sz="1000" dirty="0"/>
            </a:p>
          </p:txBody>
        </p:sp>
      </p:grpSp>
      <p:grpSp>
        <p:nvGrpSpPr>
          <p:cNvPr id="279" name="Group 278">
            <a:extLst>
              <a:ext uri="{FF2B5EF4-FFF2-40B4-BE49-F238E27FC236}">
                <a16:creationId xmlns:a16="http://schemas.microsoft.com/office/drawing/2014/main" id="{568837E0-77EB-4BAE-AFBA-3D703B48496F}"/>
              </a:ext>
            </a:extLst>
          </p:cNvPr>
          <p:cNvGrpSpPr/>
          <p:nvPr/>
        </p:nvGrpSpPr>
        <p:grpSpPr>
          <a:xfrm>
            <a:off x="5936408" y="1447139"/>
            <a:ext cx="679172" cy="677967"/>
            <a:chOff x="5501318" y="2097523"/>
            <a:chExt cx="679172" cy="677967"/>
          </a:xfrm>
        </p:grpSpPr>
        <p:pic>
          <p:nvPicPr>
            <p:cNvPr id="98" name="Picture 97">
              <a:extLst>
                <a:ext uri="{FF2B5EF4-FFF2-40B4-BE49-F238E27FC236}">
                  <a16:creationId xmlns:a16="http://schemas.microsoft.com/office/drawing/2014/main" id="{AB8BDBA4-FB67-4F3B-8B8A-37F3E829E80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21820" y="2097523"/>
              <a:ext cx="434033" cy="520840"/>
            </a:xfrm>
            <a:prstGeom prst="rect">
              <a:avLst/>
            </a:prstGeom>
          </p:spPr>
        </p:pic>
        <p:sp>
          <p:nvSpPr>
            <p:cNvPr id="101" name="TextBox 100">
              <a:extLst>
                <a:ext uri="{FF2B5EF4-FFF2-40B4-BE49-F238E27FC236}">
                  <a16:creationId xmlns:a16="http://schemas.microsoft.com/office/drawing/2014/main" id="{A949FE46-7D1A-42B1-A21A-07B54BBD566C}"/>
                </a:ext>
              </a:extLst>
            </p:cNvPr>
            <p:cNvSpPr txBox="1"/>
            <p:nvPr/>
          </p:nvSpPr>
          <p:spPr>
            <a:xfrm>
              <a:off x="5501318" y="2624726"/>
              <a:ext cx="679172" cy="150764"/>
            </a:xfrm>
            <a:prstGeom prst="rect">
              <a:avLst/>
            </a:prstGeom>
            <a:noFill/>
          </p:spPr>
          <p:txBody>
            <a:bodyPr wrap="square" lIns="0" tIns="0" rIns="0" bIns="0" rtlCol="0" anchor="t">
              <a:noAutofit/>
            </a:bodyPr>
            <a:lstStyle/>
            <a:p>
              <a:pPr algn="ctr"/>
              <a:r>
                <a:rPr lang="en-US" sz="1000" dirty="0"/>
                <a:t>AWS </a:t>
              </a:r>
              <a:br>
                <a:rPr lang="en-US" sz="1000" dirty="0"/>
              </a:br>
              <a:r>
                <a:rPr lang="en-US" sz="1000" dirty="0" err="1"/>
                <a:t>CodeDeploy</a:t>
              </a:r>
              <a:endParaRPr lang="en-US" sz="1000" dirty="0"/>
            </a:p>
          </p:txBody>
        </p:sp>
      </p:grpSp>
      <p:grpSp>
        <p:nvGrpSpPr>
          <p:cNvPr id="280" name="Group 279">
            <a:extLst>
              <a:ext uri="{FF2B5EF4-FFF2-40B4-BE49-F238E27FC236}">
                <a16:creationId xmlns:a16="http://schemas.microsoft.com/office/drawing/2014/main" id="{6FA8F51D-C93E-43D9-ABC4-D7EEA96E2A98}"/>
              </a:ext>
            </a:extLst>
          </p:cNvPr>
          <p:cNvGrpSpPr/>
          <p:nvPr/>
        </p:nvGrpSpPr>
        <p:grpSpPr>
          <a:xfrm>
            <a:off x="6656732" y="1476925"/>
            <a:ext cx="694459" cy="664083"/>
            <a:chOff x="6277400" y="2118366"/>
            <a:chExt cx="694459" cy="664083"/>
          </a:xfrm>
        </p:grpSpPr>
        <p:pic>
          <p:nvPicPr>
            <p:cNvPr id="99" name="Picture 98">
              <a:extLst>
                <a:ext uri="{FF2B5EF4-FFF2-40B4-BE49-F238E27FC236}">
                  <a16:creationId xmlns:a16="http://schemas.microsoft.com/office/drawing/2014/main" id="{3F01BCA4-486B-4017-AEBA-705B9ADAEE7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411567" y="2118366"/>
              <a:ext cx="428088" cy="512301"/>
            </a:xfrm>
            <a:prstGeom prst="rect">
              <a:avLst/>
            </a:prstGeom>
          </p:spPr>
        </p:pic>
        <p:sp>
          <p:nvSpPr>
            <p:cNvPr id="102" name="TextBox 101">
              <a:extLst>
                <a:ext uri="{FF2B5EF4-FFF2-40B4-BE49-F238E27FC236}">
                  <a16:creationId xmlns:a16="http://schemas.microsoft.com/office/drawing/2014/main" id="{91AD3516-D233-454C-881A-FE3168B9E0D4}"/>
                </a:ext>
              </a:extLst>
            </p:cNvPr>
            <p:cNvSpPr txBox="1"/>
            <p:nvPr/>
          </p:nvSpPr>
          <p:spPr>
            <a:xfrm>
              <a:off x="6277400" y="2620295"/>
              <a:ext cx="694459" cy="162154"/>
            </a:xfrm>
            <a:prstGeom prst="rect">
              <a:avLst/>
            </a:prstGeom>
            <a:noFill/>
          </p:spPr>
          <p:txBody>
            <a:bodyPr wrap="square" lIns="0" tIns="0" rIns="0" bIns="0" rtlCol="0" anchor="t">
              <a:noAutofit/>
            </a:bodyPr>
            <a:lstStyle/>
            <a:p>
              <a:pPr algn="ctr"/>
              <a:r>
                <a:rPr lang="en-US" sz="1000" dirty="0"/>
                <a:t>AWS </a:t>
              </a:r>
              <a:br>
                <a:rPr lang="en-US" sz="1000" dirty="0"/>
              </a:br>
              <a:r>
                <a:rPr lang="en-US" sz="1000" dirty="0" err="1"/>
                <a:t>CodePipeline</a:t>
              </a:r>
              <a:endParaRPr lang="en-US" sz="1000" dirty="0"/>
            </a:p>
          </p:txBody>
        </p:sp>
      </p:grpSp>
      <p:grpSp>
        <p:nvGrpSpPr>
          <p:cNvPr id="281" name="Group 280">
            <a:extLst>
              <a:ext uri="{FF2B5EF4-FFF2-40B4-BE49-F238E27FC236}">
                <a16:creationId xmlns:a16="http://schemas.microsoft.com/office/drawing/2014/main" id="{A0A5646B-DE03-499C-8916-DAE837DB2063}"/>
              </a:ext>
            </a:extLst>
          </p:cNvPr>
          <p:cNvGrpSpPr/>
          <p:nvPr/>
        </p:nvGrpSpPr>
        <p:grpSpPr>
          <a:xfrm>
            <a:off x="7341521" y="1488050"/>
            <a:ext cx="661813" cy="669472"/>
            <a:chOff x="7122695" y="2172068"/>
            <a:chExt cx="661813" cy="669472"/>
          </a:xfrm>
        </p:grpSpPr>
        <p:pic>
          <p:nvPicPr>
            <p:cNvPr id="103" name="Picture 102">
              <a:extLst>
                <a:ext uri="{FF2B5EF4-FFF2-40B4-BE49-F238E27FC236}">
                  <a16:creationId xmlns:a16="http://schemas.microsoft.com/office/drawing/2014/main" id="{87E87227-5C77-4CDE-B602-2A46D31BF70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34427" y="2172068"/>
              <a:ext cx="434034" cy="490202"/>
            </a:xfrm>
            <a:prstGeom prst="rect">
              <a:avLst/>
            </a:prstGeom>
          </p:spPr>
        </p:pic>
        <p:sp>
          <p:nvSpPr>
            <p:cNvPr id="104" name="TextBox 103">
              <a:extLst>
                <a:ext uri="{FF2B5EF4-FFF2-40B4-BE49-F238E27FC236}">
                  <a16:creationId xmlns:a16="http://schemas.microsoft.com/office/drawing/2014/main" id="{B68E976C-A44F-40E3-A19B-C01C98C14D07}"/>
                </a:ext>
              </a:extLst>
            </p:cNvPr>
            <p:cNvSpPr txBox="1"/>
            <p:nvPr/>
          </p:nvSpPr>
          <p:spPr>
            <a:xfrm>
              <a:off x="7122695" y="2664110"/>
              <a:ext cx="661813" cy="177430"/>
            </a:xfrm>
            <a:prstGeom prst="rect">
              <a:avLst/>
            </a:prstGeom>
            <a:noFill/>
          </p:spPr>
          <p:txBody>
            <a:bodyPr wrap="square" lIns="0" tIns="0" rIns="0" bIns="0" rtlCol="0" anchor="t">
              <a:noAutofit/>
            </a:bodyPr>
            <a:lstStyle/>
            <a:p>
              <a:pPr algn="ctr"/>
              <a:r>
                <a:rPr lang="en-US" sz="1000" dirty="0"/>
                <a:t>AWS X-Ray</a:t>
              </a:r>
            </a:p>
          </p:txBody>
        </p:sp>
      </p:grpSp>
      <p:grpSp>
        <p:nvGrpSpPr>
          <p:cNvPr id="278" name="Group 277">
            <a:extLst>
              <a:ext uri="{FF2B5EF4-FFF2-40B4-BE49-F238E27FC236}">
                <a16:creationId xmlns:a16="http://schemas.microsoft.com/office/drawing/2014/main" id="{8D478B78-660E-4D61-AB31-47721C6C4C7D}"/>
              </a:ext>
            </a:extLst>
          </p:cNvPr>
          <p:cNvGrpSpPr/>
          <p:nvPr/>
        </p:nvGrpSpPr>
        <p:grpSpPr>
          <a:xfrm>
            <a:off x="5341816" y="1452560"/>
            <a:ext cx="622226" cy="701168"/>
            <a:chOff x="4736103" y="2098678"/>
            <a:chExt cx="622226" cy="701168"/>
          </a:xfrm>
        </p:grpSpPr>
        <p:pic>
          <p:nvPicPr>
            <p:cNvPr id="105" name="Picture 104">
              <a:extLst>
                <a:ext uri="{FF2B5EF4-FFF2-40B4-BE49-F238E27FC236}">
                  <a16:creationId xmlns:a16="http://schemas.microsoft.com/office/drawing/2014/main" id="{FE6E65FE-3B5D-455D-8844-F2797D8863A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840865" y="2098678"/>
              <a:ext cx="424835" cy="512301"/>
            </a:xfrm>
            <a:prstGeom prst="rect">
              <a:avLst/>
            </a:prstGeom>
          </p:spPr>
        </p:pic>
        <p:sp>
          <p:nvSpPr>
            <p:cNvPr id="106" name="TextBox 105">
              <a:extLst>
                <a:ext uri="{FF2B5EF4-FFF2-40B4-BE49-F238E27FC236}">
                  <a16:creationId xmlns:a16="http://schemas.microsoft.com/office/drawing/2014/main" id="{8E83AB77-2DD5-4381-8ED1-2C8E1FEEE0ED}"/>
                </a:ext>
              </a:extLst>
            </p:cNvPr>
            <p:cNvSpPr txBox="1"/>
            <p:nvPr/>
          </p:nvSpPr>
          <p:spPr>
            <a:xfrm>
              <a:off x="4736103" y="2627533"/>
              <a:ext cx="622226" cy="172313"/>
            </a:xfrm>
            <a:prstGeom prst="rect">
              <a:avLst/>
            </a:prstGeom>
            <a:noFill/>
          </p:spPr>
          <p:txBody>
            <a:bodyPr wrap="square" lIns="0" tIns="0" rIns="0" bIns="0" rtlCol="0" anchor="t">
              <a:noAutofit/>
            </a:bodyPr>
            <a:lstStyle/>
            <a:p>
              <a:pPr algn="ctr"/>
              <a:r>
                <a:rPr lang="en-US" sz="1000" dirty="0"/>
                <a:t>AWS </a:t>
              </a:r>
              <a:br>
                <a:rPr lang="en-US" sz="1000" dirty="0"/>
              </a:br>
              <a:r>
                <a:rPr lang="en-US" sz="1000" dirty="0" err="1"/>
                <a:t>CodeBuild</a:t>
              </a:r>
              <a:endParaRPr lang="en-US" sz="1000" dirty="0"/>
            </a:p>
          </p:txBody>
        </p:sp>
      </p:grpSp>
      <p:grpSp>
        <p:nvGrpSpPr>
          <p:cNvPr id="284" name="Group 283">
            <a:extLst>
              <a:ext uri="{FF2B5EF4-FFF2-40B4-BE49-F238E27FC236}">
                <a16:creationId xmlns:a16="http://schemas.microsoft.com/office/drawing/2014/main" id="{2F403B03-4A13-49EE-BDBA-F2373EE10DC2}"/>
              </a:ext>
            </a:extLst>
          </p:cNvPr>
          <p:cNvGrpSpPr/>
          <p:nvPr/>
        </p:nvGrpSpPr>
        <p:grpSpPr>
          <a:xfrm>
            <a:off x="8351988" y="2625041"/>
            <a:ext cx="679243" cy="615878"/>
            <a:chOff x="8200571" y="3051816"/>
            <a:chExt cx="679243" cy="615878"/>
          </a:xfrm>
        </p:grpSpPr>
        <p:pic>
          <p:nvPicPr>
            <p:cNvPr id="112" name="Picture 111">
              <a:extLst>
                <a:ext uri="{FF2B5EF4-FFF2-40B4-BE49-F238E27FC236}">
                  <a16:creationId xmlns:a16="http://schemas.microsoft.com/office/drawing/2014/main" id="{E6A4FA38-CE2A-4985-A1C4-67B0EF003CE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357551" y="3051816"/>
              <a:ext cx="418533" cy="475091"/>
            </a:xfrm>
            <a:prstGeom prst="rect">
              <a:avLst/>
            </a:prstGeom>
          </p:spPr>
        </p:pic>
        <p:sp>
          <p:nvSpPr>
            <p:cNvPr id="116" name="TextBox 115">
              <a:extLst>
                <a:ext uri="{FF2B5EF4-FFF2-40B4-BE49-F238E27FC236}">
                  <a16:creationId xmlns:a16="http://schemas.microsoft.com/office/drawing/2014/main" id="{1FF9B86A-A4E9-427E-A5B7-1480E830718C}"/>
                </a:ext>
              </a:extLst>
            </p:cNvPr>
            <p:cNvSpPr txBox="1"/>
            <p:nvPr/>
          </p:nvSpPr>
          <p:spPr>
            <a:xfrm>
              <a:off x="8200571" y="3518893"/>
              <a:ext cx="679243" cy="148801"/>
            </a:xfrm>
            <a:prstGeom prst="rect">
              <a:avLst/>
            </a:prstGeom>
            <a:noFill/>
          </p:spPr>
          <p:txBody>
            <a:bodyPr wrap="square" lIns="0" tIns="0" rIns="0" bIns="0" rtlCol="0" anchor="t">
              <a:noAutofit/>
            </a:bodyPr>
            <a:lstStyle/>
            <a:p>
              <a:pPr algn="ctr"/>
              <a:r>
                <a:rPr lang="en-US" sz="1000" dirty="0"/>
                <a:t>Amazon </a:t>
              </a:r>
              <a:r>
                <a:rPr lang="en-US" sz="1000" dirty="0" err="1"/>
                <a:t>CloudWatch</a:t>
              </a:r>
              <a:endParaRPr lang="en-US" sz="1000" dirty="0"/>
            </a:p>
          </p:txBody>
        </p:sp>
      </p:grpSp>
      <p:grpSp>
        <p:nvGrpSpPr>
          <p:cNvPr id="285" name="Group 284">
            <a:extLst>
              <a:ext uri="{FF2B5EF4-FFF2-40B4-BE49-F238E27FC236}">
                <a16:creationId xmlns:a16="http://schemas.microsoft.com/office/drawing/2014/main" id="{CEF2D4FE-66C3-47B3-A021-FEBE57C475EA}"/>
              </a:ext>
            </a:extLst>
          </p:cNvPr>
          <p:cNvGrpSpPr/>
          <p:nvPr/>
        </p:nvGrpSpPr>
        <p:grpSpPr>
          <a:xfrm>
            <a:off x="9047305" y="2623149"/>
            <a:ext cx="1005840" cy="628941"/>
            <a:chOff x="8832244" y="3038753"/>
            <a:chExt cx="1005840" cy="628941"/>
          </a:xfrm>
        </p:grpSpPr>
        <p:pic>
          <p:nvPicPr>
            <p:cNvPr id="113" name="Picture 112">
              <a:extLst>
                <a:ext uri="{FF2B5EF4-FFF2-40B4-BE49-F238E27FC236}">
                  <a16:creationId xmlns:a16="http://schemas.microsoft.com/office/drawing/2014/main" id="{64763C54-E80B-4D33-A1FE-0526AC0C5B4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130518" y="3038753"/>
              <a:ext cx="409585" cy="505958"/>
            </a:xfrm>
            <a:prstGeom prst="rect">
              <a:avLst/>
            </a:prstGeom>
          </p:spPr>
        </p:pic>
        <p:sp>
          <p:nvSpPr>
            <p:cNvPr id="117" name="TextBox 116">
              <a:extLst>
                <a:ext uri="{FF2B5EF4-FFF2-40B4-BE49-F238E27FC236}">
                  <a16:creationId xmlns:a16="http://schemas.microsoft.com/office/drawing/2014/main" id="{11C5A73D-7C70-439A-8944-350B1BE2CED2}"/>
                </a:ext>
              </a:extLst>
            </p:cNvPr>
            <p:cNvSpPr txBox="1"/>
            <p:nvPr/>
          </p:nvSpPr>
          <p:spPr>
            <a:xfrm>
              <a:off x="8832244" y="3512246"/>
              <a:ext cx="1005840" cy="155448"/>
            </a:xfrm>
            <a:prstGeom prst="rect">
              <a:avLst/>
            </a:prstGeom>
            <a:noFill/>
          </p:spPr>
          <p:txBody>
            <a:bodyPr wrap="square" lIns="0" tIns="0" rIns="0" bIns="0" rtlCol="0" anchor="t">
              <a:noAutofit/>
            </a:bodyPr>
            <a:lstStyle/>
            <a:p>
              <a:pPr algn="ctr"/>
              <a:r>
                <a:rPr lang="en-US" sz="1000" dirty="0"/>
                <a:t>AWS</a:t>
              </a:r>
              <a:br>
                <a:rPr lang="en-US" sz="1000" dirty="0"/>
              </a:br>
              <a:r>
                <a:rPr lang="en-US" sz="1000" dirty="0" err="1"/>
                <a:t>CloudFormation</a:t>
              </a:r>
              <a:endParaRPr lang="en-US" sz="1000" dirty="0"/>
            </a:p>
          </p:txBody>
        </p:sp>
      </p:grpSp>
      <p:grpSp>
        <p:nvGrpSpPr>
          <p:cNvPr id="286" name="Group 285">
            <a:extLst>
              <a:ext uri="{FF2B5EF4-FFF2-40B4-BE49-F238E27FC236}">
                <a16:creationId xmlns:a16="http://schemas.microsoft.com/office/drawing/2014/main" id="{4B3065C1-4C88-42DE-8869-6B7A4AFDCEB8}"/>
              </a:ext>
            </a:extLst>
          </p:cNvPr>
          <p:cNvGrpSpPr/>
          <p:nvPr/>
        </p:nvGrpSpPr>
        <p:grpSpPr>
          <a:xfrm>
            <a:off x="9873177" y="2591480"/>
            <a:ext cx="943550" cy="661048"/>
            <a:chOff x="9774632" y="3020426"/>
            <a:chExt cx="943550" cy="661048"/>
          </a:xfrm>
        </p:grpSpPr>
        <p:pic>
          <p:nvPicPr>
            <p:cNvPr id="114" name="Picture 113">
              <a:extLst>
                <a:ext uri="{FF2B5EF4-FFF2-40B4-BE49-F238E27FC236}">
                  <a16:creationId xmlns:a16="http://schemas.microsoft.com/office/drawing/2014/main" id="{1413C91D-48A4-4778-9B6F-F74D9A8FE6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37648" y="3020426"/>
              <a:ext cx="428087" cy="513704"/>
            </a:xfrm>
            <a:prstGeom prst="rect">
              <a:avLst/>
            </a:prstGeom>
          </p:spPr>
        </p:pic>
        <p:sp>
          <p:nvSpPr>
            <p:cNvPr id="118" name="TextBox 117">
              <a:extLst>
                <a:ext uri="{FF2B5EF4-FFF2-40B4-BE49-F238E27FC236}">
                  <a16:creationId xmlns:a16="http://schemas.microsoft.com/office/drawing/2014/main" id="{B0351D35-2C66-4D1A-BD61-C91ABED42807}"/>
                </a:ext>
              </a:extLst>
            </p:cNvPr>
            <p:cNvSpPr txBox="1"/>
            <p:nvPr/>
          </p:nvSpPr>
          <p:spPr>
            <a:xfrm>
              <a:off x="9774632" y="3526026"/>
              <a:ext cx="943550" cy="155448"/>
            </a:xfrm>
            <a:prstGeom prst="rect">
              <a:avLst/>
            </a:prstGeom>
            <a:noFill/>
          </p:spPr>
          <p:txBody>
            <a:bodyPr wrap="square" lIns="0" tIns="0" rIns="0" bIns="0" rtlCol="0" anchor="t">
              <a:noAutofit/>
            </a:bodyPr>
            <a:lstStyle/>
            <a:p>
              <a:pPr algn="ctr"/>
              <a:r>
                <a:rPr lang="en-US" sz="1000" dirty="0"/>
                <a:t>AWS</a:t>
              </a:r>
              <a:br>
                <a:rPr lang="en-US" sz="1000" dirty="0"/>
              </a:br>
              <a:r>
                <a:rPr lang="en-US" sz="1000" dirty="0" err="1"/>
                <a:t>CloudTrail</a:t>
              </a:r>
              <a:endParaRPr lang="en-US" sz="1000" dirty="0"/>
            </a:p>
          </p:txBody>
        </p:sp>
      </p:grpSp>
      <p:grpSp>
        <p:nvGrpSpPr>
          <p:cNvPr id="287" name="Group 286">
            <a:extLst>
              <a:ext uri="{FF2B5EF4-FFF2-40B4-BE49-F238E27FC236}">
                <a16:creationId xmlns:a16="http://schemas.microsoft.com/office/drawing/2014/main" id="{85A58BC1-6B7D-482F-9F6D-CEEED64C2EB3}"/>
              </a:ext>
            </a:extLst>
          </p:cNvPr>
          <p:cNvGrpSpPr/>
          <p:nvPr/>
        </p:nvGrpSpPr>
        <p:grpSpPr>
          <a:xfrm>
            <a:off x="10491486" y="2598265"/>
            <a:ext cx="943550" cy="650386"/>
            <a:chOff x="10634880" y="3040954"/>
            <a:chExt cx="943550" cy="650386"/>
          </a:xfrm>
        </p:grpSpPr>
        <p:pic>
          <p:nvPicPr>
            <p:cNvPr id="115" name="Picture 114">
              <a:extLst>
                <a:ext uri="{FF2B5EF4-FFF2-40B4-BE49-F238E27FC236}">
                  <a16:creationId xmlns:a16="http://schemas.microsoft.com/office/drawing/2014/main" id="{BC756341-9AE8-466A-97E0-A39F485F810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890232" y="3040954"/>
              <a:ext cx="432847" cy="519416"/>
            </a:xfrm>
            <a:prstGeom prst="rect">
              <a:avLst/>
            </a:prstGeom>
          </p:spPr>
        </p:pic>
        <p:sp>
          <p:nvSpPr>
            <p:cNvPr id="119" name="TextBox 118">
              <a:extLst>
                <a:ext uri="{FF2B5EF4-FFF2-40B4-BE49-F238E27FC236}">
                  <a16:creationId xmlns:a16="http://schemas.microsoft.com/office/drawing/2014/main" id="{2DAE0AC2-1F58-4AEA-8EDF-0A70517A1A3E}"/>
                </a:ext>
              </a:extLst>
            </p:cNvPr>
            <p:cNvSpPr txBox="1"/>
            <p:nvPr/>
          </p:nvSpPr>
          <p:spPr>
            <a:xfrm>
              <a:off x="10634880" y="3535892"/>
              <a:ext cx="943550" cy="155448"/>
            </a:xfrm>
            <a:prstGeom prst="rect">
              <a:avLst/>
            </a:prstGeom>
            <a:noFill/>
          </p:spPr>
          <p:txBody>
            <a:bodyPr wrap="square" lIns="0" tIns="0" rIns="0" bIns="0" rtlCol="0" anchor="t">
              <a:noAutofit/>
            </a:bodyPr>
            <a:lstStyle/>
            <a:p>
              <a:pPr algn="ctr"/>
              <a:r>
                <a:rPr lang="en-US" sz="1000" dirty="0"/>
                <a:t>AWS</a:t>
              </a:r>
              <a:br>
                <a:rPr lang="en-US" sz="1000" dirty="0"/>
              </a:br>
              <a:r>
                <a:rPr lang="en-US" sz="1000" dirty="0" err="1"/>
                <a:t>Config</a:t>
              </a:r>
              <a:endParaRPr lang="en-US" sz="1000" dirty="0"/>
            </a:p>
          </p:txBody>
        </p:sp>
      </p:grpSp>
      <p:grpSp>
        <p:nvGrpSpPr>
          <p:cNvPr id="70" name="Group 69">
            <a:extLst>
              <a:ext uri="{FF2B5EF4-FFF2-40B4-BE49-F238E27FC236}">
                <a16:creationId xmlns:a16="http://schemas.microsoft.com/office/drawing/2014/main" id="{CCA2DBCA-2AA5-4CB4-832F-944E60523082}"/>
              </a:ext>
            </a:extLst>
          </p:cNvPr>
          <p:cNvGrpSpPr/>
          <p:nvPr/>
        </p:nvGrpSpPr>
        <p:grpSpPr>
          <a:xfrm>
            <a:off x="10383999" y="3523510"/>
            <a:ext cx="1092759" cy="643087"/>
            <a:chOff x="10502224" y="3915703"/>
            <a:chExt cx="1092759" cy="643087"/>
          </a:xfrm>
        </p:grpSpPr>
        <p:pic>
          <p:nvPicPr>
            <p:cNvPr id="120" name="Picture 119">
              <a:extLst>
                <a:ext uri="{FF2B5EF4-FFF2-40B4-BE49-F238E27FC236}">
                  <a16:creationId xmlns:a16="http://schemas.microsoft.com/office/drawing/2014/main" id="{CE49B9E9-8638-43B3-8311-B595AF69FDC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842750" y="3915703"/>
              <a:ext cx="409175" cy="493418"/>
            </a:xfrm>
            <a:prstGeom prst="rect">
              <a:avLst/>
            </a:prstGeom>
          </p:spPr>
        </p:pic>
        <p:sp>
          <p:nvSpPr>
            <p:cNvPr id="121" name="TextBox 120">
              <a:extLst>
                <a:ext uri="{FF2B5EF4-FFF2-40B4-BE49-F238E27FC236}">
                  <a16:creationId xmlns:a16="http://schemas.microsoft.com/office/drawing/2014/main" id="{705DFD1A-6389-4EFD-A2CB-06129488663E}"/>
                </a:ext>
              </a:extLst>
            </p:cNvPr>
            <p:cNvSpPr txBox="1"/>
            <p:nvPr/>
          </p:nvSpPr>
          <p:spPr>
            <a:xfrm>
              <a:off x="10502224" y="4403342"/>
              <a:ext cx="1092759" cy="155448"/>
            </a:xfrm>
            <a:prstGeom prst="rect">
              <a:avLst/>
            </a:prstGeom>
            <a:noFill/>
          </p:spPr>
          <p:txBody>
            <a:bodyPr wrap="square" lIns="0" tIns="0" rIns="0" bIns="0" rtlCol="0" anchor="t">
              <a:noAutofit/>
            </a:bodyPr>
            <a:lstStyle/>
            <a:p>
              <a:pPr algn="ctr"/>
              <a:r>
                <a:rPr lang="en-US" sz="1000" dirty="0"/>
                <a:t>AWS Managed Services</a:t>
              </a:r>
            </a:p>
          </p:txBody>
        </p:sp>
      </p:grpSp>
      <p:grpSp>
        <p:nvGrpSpPr>
          <p:cNvPr id="67" name="Group 66">
            <a:extLst>
              <a:ext uri="{FF2B5EF4-FFF2-40B4-BE49-F238E27FC236}">
                <a16:creationId xmlns:a16="http://schemas.microsoft.com/office/drawing/2014/main" id="{45C3941A-8BBF-41AF-98A1-BE4361FBEBD3}"/>
              </a:ext>
            </a:extLst>
          </p:cNvPr>
          <p:cNvGrpSpPr/>
          <p:nvPr/>
        </p:nvGrpSpPr>
        <p:grpSpPr>
          <a:xfrm>
            <a:off x="8173860" y="3472060"/>
            <a:ext cx="943550" cy="667946"/>
            <a:chOff x="8078691" y="3864177"/>
            <a:chExt cx="943550" cy="667946"/>
          </a:xfrm>
        </p:grpSpPr>
        <p:pic>
          <p:nvPicPr>
            <p:cNvPr id="122" name="Picture 121">
              <a:extLst>
                <a:ext uri="{FF2B5EF4-FFF2-40B4-BE49-F238E27FC236}">
                  <a16:creationId xmlns:a16="http://schemas.microsoft.com/office/drawing/2014/main" id="{5C08BF92-1434-4075-AF50-16B1A858A7A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332629" y="3864177"/>
              <a:ext cx="432847" cy="519416"/>
            </a:xfrm>
            <a:prstGeom prst="rect">
              <a:avLst/>
            </a:prstGeom>
          </p:spPr>
        </p:pic>
        <p:sp>
          <p:nvSpPr>
            <p:cNvPr id="123" name="TextBox 122">
              <a:extLst>
                <a:ext uri="{FF2B5EF4-FFF2-40B4-BE49-F238E27FC236}">
                  <a16:creationId xmlns:a16="http://schemas.microsoft.com/office/drawing/2014/main" id="{D11FF301-710B-45C2-B2EE-C78003BC7A00}"/>
                </a:ext>
              </a:extLst>
            </p:cNvPr>
            <p:cNvSpPr txBox="1"/>
            <p:nvPr/>
          </p:nvSpPr>
          <p:spPr>
            <a:xfrm>
              <a:off x="8078691" y="4376675"/>
              <a:ext cx="943550" cy="155448"/>
            </a:xfrm>
            <a:prstGeom prst="rect">
              <a:avLst/>
            </a:prstGeom>
            <a:noFill/>
          </p:spPr>
          <p:txBody>
            <a:bodyPr wrap="square" lIns="0" tIns="0" rIns="0" bIns="0" rtlCol="0" anchor="t">
              <a:noAutofit/>
            </a:bodyPr>
            <a:lstStyle/>
            <a:p>
              <a:pPr algn="ctr"/>
              <a:r>
                <a:rPr lang="en-US" sz="1000" dirty="0"/>
                <a:t>AWS</a:t>
              </a:r>
              <a:br>
                <a:rPr lang="en-US" sz="1000" dirty="0"/>
              </a:br>
              <a:r>
                <a:rPr lang="en-US" sz="1000" dirty="0" err="1"/>
                <a:t>OpsWorks</a:t>
              </a:r>
              <a:endParaRPr lang="en-US" sz="1000" dirty="0"/>
            </a:p>
          </p:txBody>
        </p:sp>
      </p:grpSp>
      <p:grpSp>
        <p:nvGrpSpPr>
          <p:cNvPr id="68" name="Group 67">
            <a:extLst>
              <a:ext uri="{FF2B5EF4-FFF2-40B4-BE49-F238E27FC236}">
                <a16:creationId xmlns:a16="http://schemas.microsoft.com/office/drawing/2014/main" id="{D4BA0C5B-B163-4C09-845C-3E897040DB60}"/>
              </a:ext>
            </a:extLst>
          </p:cNvPr>
          <p:cNvGrpSpPr/>
          <p:nvPr/>
        </p:nvGrpSpPr>
        <p:grpSpPr>
          <a:xfrm>
            <a:off x="8884778" y="3480288"/>
            <a:ext cx="1005840" cy="674011"/>
            <a:chOff x="8805357" y="3858112"/>
            <a:chExt cx="1005840" cy="674011"/>
          </a:xfrm>
        </p:grpSpPr>
        <p:sp>
          <p:nvSpPr>
            <p:cNvPr id="125" name="TextBox 124">
              <a:extLst>
                <a:ext uri="{FF2B5EF4-FFF2-40B4-BE49-F238E27FC236}">
                  <a16:creationId xmlns:a16="http://schemas.microsoft.com/office/drawing/2014/main" id="{655ABCF4-BB6D-4CC0-BA7D-0BB916424DD2}"/>
                </a:ext>
              </a:extLst>
            </p:cNvPr>
            <p:cNvSpPr txBox="1"/>
            <p:nvPr/>
          </p:nvSpPr>
          <p:spPr>
            <a:xfrm>
              <a:off x="8805357" y="4376675"/>
              <a:ext cx="1005840" cy="155448"/>
            </a:xfrm>
            <a:prstGeom prst="rect">
              <a:avLst/>
            </a:prstGeom>
            <a:noFill/>
          </p:spPr>
          <p:txBody>
            <a:bodyPr wrap="square" lIns="0" tIns="0" rIns="0" bIns="0" rtlCol="0" anchor="t">
              <a:noAutofit/>
            </a:bodyPr>
            <a:lstStyle/>
            <a:p>
              <a:pPr algn="ctr"/>
              <a:r>
                <a:rPr lang="en-US" sz="1000" dirty="0"/>
                <a:t>AWS</a:t>
              </a:r>
              <a:br>
                <a:rPr lang="en-US" sz="1000" dirty="0"/>
              </a:br>
              <a:r>
                <a:rPr lang="en-US" sz="1000" dirty="0"/>
                <a:t>Service Catalog</a:t>
              </a:r>
            </a:p>
          </p:txBody>
        </p:sp>
        <p:pic>
          <p:nvPicPr>
            <p:cNvPr id="126" name="Picture 125">
              <a:extLst>
                <a:ext uri="{FF2B5EF4-FFF2-40B4-BE49-F238E27FC236}">
                  <a16:creationId xmlns:a16="http://schemas.microsoft.com/office/drawing/2014/main" id="{3D54F890-94E7-4757-8867-345CD1D8DFA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103650" y="3858112"/>
              <a:ext cx="426919" cy="512303"/>
            </a:xfrm>
            <a:prstGeom prst="rect">
              <a:avLst/>
            </a:prstGeom>
          </p:spPr>
        </p:pic>
      </p:grpSp>
      <p:grpSp>
        <p:nvGrpSpPr>
          <p:cNvPr id="69" name="Group 68">
            <a:extLst>
              <a:ext uri="{FF2B5EF4-FFF2-40B4-BE49-F238E27FC236}">
                <a16:creationId xmlns:a16="http://schemas.microsoft.com/office/drawing/2014/main" id="{0BA22B76-B786-4BA9-952A-E8AC310A98FE}"/>
              </a:ext>
            </a:extLst>
          </p:cNvPr>
          <p:cNvGrpSpPr/>
          <p:nvPr/>
        </p:nvGrpSpPr>
        <p:grpSpPr>
          <a:xfrm>
            <a:off x="9658787" y="3518502"/>
            <a:ext cx="943550" cy="652091"/>
            <a:chOff x="9722658" y="3896820"/>
            <a:chExt cx="943550" cy="652091"/>
          </a:xfrm>
        </p:grpSpPr>
        <p:sp>
          <p:nvSpPr>
            <p:cNvPr id="124" name="TextBox 123">
              <a:extLst>
                <a:ext uri="{FF2B5EF4-FFF2-40B4-BE49-F238E27FC236}">
                  <a16:creationId xmlns:a16="http://schemas.microsoft.com/office/drawing/2014/main" id="{9867EDCC-B55F-4CF2-9BFB-C1A9EAA9F4F2}"/>
                </a:ext>
              </a:extLst>
            </p:cNvPr>
            <p:cNvSpPr txBox="1"/>
            <p:nvPr/>
          </p:nvSpPr>
          <p:spPr>
            <a:xfrm>
              <a:off x="9722658" y="4393463"/>
              <a:ext cx="943550" cy="155448"/>
            </a:xfrm>
            <a:prstGeom prst="rect">
              <a:avLst/>
            </a:prstGeom>
            <a:noFill/>
          </p:spPr>
          <p:txBody>
            <a:bodyPr wrap="square" lIns="0" tIns="0" rIns="0" bIns="0" rtlCol="0" anchor="t">
              <a:noAutofit/>
            </a:bodyPr>
            <a:lstStyle/>
            <a:p>
              <a:pPr algn="ctr"/>
              <a:r>
                <a:rPr lang="en-US" sz="1000" dirty="0"/>
                <a:t>AWS Trusted Advisor</a:t>
              </a:r>
            </a:p>
          </p:txBody>
        </p:sp>
        <p:pic>
          <p:nvPicPr>
            <p:cNvPr id="127" name="Picture 126">
              <a:extLst>
                <a:ext uri="{FF2B5EF4-FFF2-40B4-BE49-F238E27FC236}">
                  <a16:creationId xmlns:a16="http://schemas.microsoft.com/office/drawing/2014/main" id="{F7F889C2-0CD5-49E8-830F-F0EC83F30EAF}"/>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9980975" y="3896820"/>
              <a:ext cx="426917" cy="512301"/>
            </a:xfrm>
            <a:prstGeom prst="rect">
              <a:avLst/>
            </a:prstGeom>
          </p:spPr>
        </p:pic>
      </p:grpSp>
      <p:grpSp>
        <p:nvGrpSpPr>
          <p:cNvPr id="270" name="Group 269">
            <a:extLst>
              <a:ext uri="{FF2B5EF4-FFF2-40B4-BE49-F238E27FC236}">
                <a16:creationId xmlns:a16="http://schemas.microsoft.com/office/drawing/2014/main" id="{4621B2A6-F2D9-44E3-B490-90919E7F5F1D}"/>
              </a:ext>
            </a:extLst>
          </p:cNvPr>
          <p:cNvGrpSpPr/>
          <p:nvPr/>
        </p:nvGrpSpPr>
        <p:grpSpPr>
          <a:xfrm>
            <a:off x="6824449" y="2585602"/>
            <a:ext cx="943550" cy="668241"/>
            <a:chOff x="6191977" y="3000483"/>
            <a:chExt cx="943550" cy="668241"/>
          </a:xfrm>
        </p:grpSpPr>
        <p:pic>
          <p:nvPicPr>
            <p:cNvPr id="136" name="Picture 135">
              <a:extLst>
                <a:ext uri="{FF2B5EF4-FFF2-40B4-BE49-F238E27FC236}">
                  <a16:creationId xmlns:a16="http://schemas.microsoft.com/office/drawing/2014/main" id="{7923FB1F-7500-43C1-A844-1124026FFA95}"/>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6458441" y="3000483"/>
              <a:ext cx="434033" cy="520840"/>
            </a:xfrm>
            <a:prstGeom prst="rect">
              <a:avLst/>
            </a:prstGeom>
          </p:spPr>
        </p:pic>
        <p:sp>
          <p:nvSpPr>
            <p:cNvPr id="138" name="TextBox 137">
              <a:extLst>
                <a:ext uri="{FF2B5EF4-FFF2-40B4-BE49-F238E27FC236}">
                  <a16:creationId xmlns:a16="http://schemas.microsoft.com/office/drawing/2014/main" id="{C799795A-AB78-41B1-A568-6F13AEEC54AA}"/>
                </a:ext>
              </a:extLst>
            </p:cNvPr>
            <p:cNvSpPr txBox="1"/>
            <p:nvPr/>
          </p:nvSpPr>
          <p:spPr>
            <a:xfrm>
              <a:off x="6191977" y="3513276"/>
              <a:ext cx="943550" cy="155448"/>
            </a:xfrm>
            <a:prstGeom prst="rect">
              <a:avLst/>
            </a:prstGeom>
            <a:noFill/>
          </p:spPr>
          <p:txBody>
            <a:bodyPr wrap="square" lIns="0" tIns="0" rIns="0" bIns="0" rtlCol="0" anchor="t">
              <a:noAutofit/>
            </a:bodyPr>
            <a:lstStyle/>
            <a:p>
              <a:pPr algn="ctr"/>
              <a:r>
                <a:rPr lang="en-US" sz="1000" dirty="0"/>
                <a:t>AWS Directory Service</a:t>
              </a:r>
            </a:p>
          </p:txBody>
        </p:sp>
      </p:grpSp>
      <p:grpSp>
        <p:nvGrpSpPr>
          <p:cNvPr id="269" name="Group 268">
            <a:extLst>
              <a:ext uri="{FF2B5EF4-FFF2-40B4-BE49-F238E27FC236}">
                <a16:creationId xmlns:a16="http://schemas.microsoft.com/office/drawing/2014/main" id="{C3ABF057-5489-4C2E-960D-BF05828575F1}"/>
              </a:ext>
            </a:extLst>
          </p:cNvPr>
          <p:cNvGrpSpPr/>
          <p:nvPr/>
        </p:nvGrpSpPr>
        <p:grpSpPr>
          <a:xfrm>
            <a:off x="5961415" y="2650248"/>
            <a:ext cx="985132" cy="591747"/>
            <a:chOff x="5238137" y="3077670"/>
            <a:chExt cx="985132" cy="591747"/>
          </a:xfrm>
        </p:grpSpPr>
        <p:pic>
          <p:nvPicPr>
            <p:cNvPr id="139" name="Picture 138">
              <a:extLst>
                <a:ext uri="{FF2B5EF4-FFF2-40B4-BE49-F238E27FC236}">
                  <a16:creationId xmlns:a16="http://schemas.microsoft.com/office/drawing/2014/main" id="{947DBD37-66E1-4C31-9DCE-AF274CBAE2E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499837" y="3077670"/>
              <a:ext cx="434033" cy="357439"/>
            </a:xfrm>
            <a:prstGeom prst="rect">
              <a:avLst/>
            </a:prstGeom>
          </p:spPr>
        </p:pic>
        <p:sp>
          <p:nvSpPr>
            <p:cNvPr id="140" name="TextBox 139">
              <a:extLst>
                <a:ext uri="{FF2B5EF4-FFF2-40B4-BE49-F238E27FC236}">
                  <a16:creationId xmlns:a16="http://schemas.microsoft.com/office/drawing/2014/main" id="{1D011ECD-F424-4192-84FC-ADBE2270C5A8}"/>
                </a:ext>
              </a:extLst>
            </p:cNvPr>
            <p:cNvSpPr txBox="1"/>
            <p:nvPr/>
          </p:nvSpPr>
          <p:spPr>
            <a:xfrm>
              <a:off x="5238137" y="3513969"/>
              <a:ext cx="985132" cy="155448"/>
            </a:xfrm>
            <a:prstGeom prst="rect">
              <a:avLst/>
            </a:prstGeom>
            <a:noFill/>
          </p:spPr>
          <p:txBody>
            <a:bodyPr wrap="square" lIns="0" tIns="0" rIns="0" bIns="0" rtlCol="0" anchor="t">
              <a:noAutofit/>
            </a:bodyPr>
            <a:lstStyle/>
            <a:p>
              <a:pPr algn="ctr"/>
              <a:r>
                <a:rPr lang="en-US" sz="1000" dirty="0"/>
                <a:t>AWS Certificate Manager</a:t>
              </a:r>
            </a:p>
          </p:txBody>
        </p:sp>
      </p:grpSp>
      <p:grpSp>
        <p:nvGrpSpPr>
          <p:cNvPr id="273" name="Group 272">
            <a:extLst>
              <a:ext uri="{FF2B5EF4-FFF2-40B4-BE49-F238E27FC236}">
                <a16:creationId xmlns:a16="http://schemas.microsoft.com/office/drawing/2014/main" id="{CF5F46F7-637C-4395-B671-F0199C313BC8}"/>
              </a:ext>
            </a:extLst>
          </p:cNvPr>
          <p:cNvGrpSpPr/>
          <p:nvPr/>
        </p:nvGrpSpPr>
        <p:grpSpPr>
          <a:xfrm>
            <a:off x="6154985" y="3525795"/>
            <a:ext cx="943550" cy="660059"/>
            <a:chOff x="5301860" y="3866784"/>
            <a:chExt cx="943550" cy="660059"/>
          </a:xfrm>
        </p:grpSpPr>
        <p:sp>
          <p:nvSpPr>
            <p:cNvPr id="141" name="TextBox 140">
              <a:extLst>
                <a:ext uri="{FF2B5EF4-FFF2-40B4-BE49-F238E27FC236}">
                  <a16:creationId xmlns:a16="http://schemas.microsoft.com/office/drawing/2014/main" id="{FC272086-C875-4794-967D-98AEE073EB1B}"/>
                </a:ext>
              </a:extLst>
            </p:cNvPr>
            <p:cNvSpPr txBox="1"/>
            <p:nvPr/>
          </p:nvSpPr>
          <p:spPr>
            <a:xfrm>
              <a:off x="5301860" y="4371395"/>
              <a:ext cx="943550" cy="155448"/>
            </a:xfrm>
            <a:prstGeom prst="rect">
              <a:avLst/>
            </a:prstGeom>
            <a:noFill/>
          </p:spPr>
          <p:txBody>
            <a:bodyPr wrap="square" lIns="0" tIns="0" rIns="0" bIns="0" rtlCol="0" anchor="t">
              <a:noAutofit/>
            </a:bodyPr>
            <a:lstStyle/>
            <a:p>
              <a:pPr algn="ctr"/>
              <a:r>
                <a:rPr lang="en-US" sz="1000" dirty="0"/>
                <a:t>AWS Artifact</a:t>
              </a:r>
            </a:p>
          </p:txBody>
        </p:sp>
        <p:pic>
          <p:nvPicPr>
            <p:cNvPr id="142" name="Picture 141">
              <a:extLst>
                <a:ext uri="{FF2B5EF4-FFF2-40B4-BE49-F238E27FC236}">
                  <a16:creationId xmlns:a16="http://schemas.microsoft.com/office/drawing/2014/main" id="{608D77E3-2882-4A66-9F5E-A67194D95BB1}"/>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577571" y="3866784"/>
              <a:ext cx="422302" cy="511341"/>
            </a:xfrm>
            <a:prstGeom prst="rect">
              <a:avLst/>
            </a:prstGeom>
          </p:spPr>
        </p:pic>
      </p:grpSp>
      <p:grpSp>
        <p:nvGrpSpPr>
          <p:cNvPr id="274" name="Group 273">
            <a:extLst>
              <a:ext uri="{FF2B5EF4-FFF2-40B4-BE49-F238E27FC236}">
                <a16:creationId xmlns:a16="http://schemas.microsoft.com/office/drawing/2014/main" id="{F46F6079-8519-4397-8BC4-F054D4E8C8C2}"/>
              </a:ext>
            </a:extLst>
          </p:cNvPr>
          <p:cNvGrpSpPr/>
          <p:nvPr/>
        </p:nvGrpSpPr>
        <p:grpSpPr>
          <a:xfrm>
            <a:off x="6987590" y="3485806"/>
            <a:ext cx="576325" cy="707072"/>
            <a:chOff x="6353287" y="3825051"/>
            <a:chExt cx="576325" cy="707072"/>
          </a:xfrm>
        </p:grpSpPr>
        <p:sp>
          <p:nvSpPr>
            <p:cNvPr id="137" name="TextBox 136">
              <a:extLst>
                <a:ext uri="{FF2B5EF4-FFF2-40B4-BE49-F238E27FC236}">
                  <a16:creationId xmlns:a16="http://schemas.microsoft.com/office/drawing/2014/main" id="{55D8362B-F10B-4A9F-8104-72169068F0FF}"/>
                </a:ext>
              </a:extLst>
            </p:cNvPr>
            <p:cNvSpPr txBox="1"/>
            <p:nvPr/>
          </p:nvSpPr>
          <p:spPr>
            <a:xfrm>
              <a:off x="6353287" y="4376675"/>
              <a:ext cx="576325" cy="155448"/>
            </a:xfrm>
            <a:prstGeom prst="rect">
              <a:avLst/>
            </a:prstGeom>
            <a:noFill/>
          </p:spPr>
          <p:txBody>
            <a:bodyPr wrap="square" lIns="0" tIns="0" rIns="0" bIns="0" rtlCol="0" anchor="t">
              <a:noAutofit/>
            </a:bodyPr>
            <a:lstStyle/>
            <a:p>
              <a:pPr algn="ctr"/>
              <a:r>
                <a:rPr lang="en-US" sz="1000" dirty="0"/>
                <a:t>AWS</a:t>
              </a:r>
              <a:br>
                <a:rPr lang="en-US" sz="1000" dirty="0"/>
              </a:br>
              <a:r>
                <a:rPr lang="en-US" sz="1000" dirty="0" err="1"/>
                <a:t>CloudHSM</a:t>
              </a:r>
              <a:endParaRPr lang="en-US" sz="1000" dirty="0"/>
            </a:p>
          </p:txBody>
        </p:sp>
        <p:pic>
          <p:nvPicPr>
            <p:cNvPr id="143" name="Picture 142">
              <a:extLst>
                <a:ext uri="{FF2B5EF4-FFF2-40B4-BE49-F238E27FC236}">
                  <a16:creationId xmlns:a16="http://schemas.microsoft.com/office/drawing/2014/main" id="{23210E95-75D7-4F3E-AD93-8EE9904E2B8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420764" y="3825051"/>
              <a:ext cx="431916" cy="520840"/>
            </a:xfrm>
            <a:prstGeom prst="rect">
              <a:avLst/>
            </a:prstGeom>
          </p:spPr>
        </p:pic>
      </p:grpSp>
      <p:grpSp>
        <p:nvGrpSpPr>
          <p:cNvPr id="268" name="Group 267">
            <a:extLst>
              <a:ext uri="{FF2B5EF4-FFF2-40B4-BE49-F238E27FC236}">
                <a16:creationId xmlns:a16="http://schemas.microsoft.com/office/drawing/2014/main" id="{F6028EFC-A052-458D-BB9C-DA76A30FF61D}"/>
              </a:ext>
            </a:extLst>
          </p:cNvPr>
          <p:cNvGrpSpPr/>
          <p:nvPr/>
        </p:nvGrpSpPr>
        <p:grpSpPr>
          <a:xfrm>
            <a:off x="5475767" y="2581897"/>
            <a:ext cx="573322" cy="655728"/>
            <a:chOff x="4666510" y="3009149"/>
            <a:chExt cx="573322" cy="655728"/>
          </a:xfrm>
        </p:grpSpPr>
        <p:sp>
          <p:nvSpPr>
            <p:cNvPr id="144" name="TextBox 143">
              <a:extLst>
                <a:ext uri="{FF2B5EF4-FFF2-40B4-BE49-F238E27FC236}">
                  <a16:creationId xmlns:a16="http://schemas.microsoft.com/office/drawing/2014/main" id="{B2CFFB0D-9064-49F8-9CA5-130606E5D8E4}"/>
                </a:ext>
              </a:extLst>
            </p:cNvPr>
            <p:cNvSpPr txBox="1"/>
            <p:nvPr/>
          </p:nvSpPr>
          <p:spPr>
            <a:xfrm>
              <a:off x="4666510" y="3519077"/>
              <a:ext cx="573322" cy="145800"/>
            </a:xfrm>
            <a:prstGeom prst="rect">
              <a:avLst/>
            </a:prstGeom>
            <a:noFill/>
          </p:spPr>
          <p:txBody>
            <a:bodyPr wrap="square" lIns="0" tIns="0" rIns="0" bIns="0" rtlCol="0" anchor="t">
              <a:noAutofit/>
            </a:bodyPr>
            <a:lstStyle/>
            <a:p>
              <a:pPr algn="ctr"/>
              <a:r>
                <a:rPr lang="en-US" sz="1000" dirty="0"/>
                <a:t>Amazon Inspector</a:t>
              </a:r>
            </a:p>
          </p:txBody>
        </p:sp>
        <p:pic>
          <p:nvPicPr>
            <p:cNvPr id="145" name="Picture 144">
              <a:extLst>
                <a:ext uri="{FF2B5EF4-FFF2-40B4-BE49-F238E27FC236}">
                  <a16:creationId xmlns:a16="http://schemas.microsoft.com/office/drawing/2014/main" id="{29C64E7B-B51B-461D-BD3A-CACD2886E48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36155" y="3009149"/>
              <a:ext cx="434033" cy="520840"/>
            </a:xfrm>
            <a:prstGeom prst="rect">
              <a:avLst/>
            </a:prstGeom>
          </p:spPr>
        </p:pic>
      </p:grpSp>
      <p:grpSp>
        <p:nvGrpSpPr>
          <p:cNvPr id="267" name="Group 266">
            <a:extLst>
              <a:ext uri="{FF2B5EF4-FFF2-40B4-BE49-F238E27FC236}">
                <a16:creationId xmlns:a16="http://schemas.microsoft.com/office/drawing/2014/main" id="{45F6590D-86F0-4455-8B3D-63293B5AB4EA}"/>
              </a:ext>
            </a:extLst>
          </p:cNvPr>
          <p:cNvGrpSpPr/>
          <p:nvPr/>
        </p:nvGrpSpPr>
        <p:grpSpPr>
          <a:xfrm>
            <a:off x="4926563" y="2572039"/>
            <a:ext cx="640080" cy="681804"/>
            <a:chOff x="3951162" y="2999983"/>
            <a:chExt cx="640080" cy="681804"/>
          </a:xfrm>
        </p:grpSpPr>
        <p:pic>
          <p:nvPicPr>
            <p:cNvPr id="146" name="Picture 145">
              <a:extLst>
                <a:ext uri="{FF2B5EF4-FFF2-40B4-BE49-F238E27FC236}">
                  <a16:creationId xmlns:a16="http://schemas.microsoft.com/office/drawing/2014/main" id="{BFD501E5-5394-4ABC-B84C-DD406222A01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144166" y="2999983"/>
              <a:ext cx="267457" cy="506762"/>
            </a:xfrm>
            <a:prstGeom prst="rect">
              <a:avLst/>
            </a:prstGeom>
          </p:spPr>
        </p:pic>
        <p:sp>
          <p:nvSpPr>
            <p:cNvPr id="147" name="TextBox 146">
              <a:extLst>
                <a:ext uri="{FF2B5EF4-FFF2-40B4-BE49-F238E27FC236}">
                  <a16:creationId xmlns:a16="http://schemas.microsoft.com/office/drawing/2014/main" id="{98532794-18B8-4CF8-85B8-4AADB23A411E}"/>
                </a:ext>
              </a:extLst>
            </p:cNvPr>
            <p:cNvSpPr txBox="1"/>
            <p:nvPr/>
          </p:nvSpPr>
          <p:spPr>
            <a:xfrm>
              <a:off x="3951162" y="3526339"/>
              <a:ext cx="640080" cy="155448"/>
            </a:xfrm>
            <a:prstGeom prst="rect">
              <a:avLst/>
            </a:prstGeom>
            <a:noFill/>
          </p:spPr>
          <p:txBody>
            <a:bodyPr wrap="square" lIns="0" tIns="0" rIns="0" bIns="0" rtlCol="0" anchor="t">
              <a:noAutofit/>
            </a:bodyPr>
            <a:lstStyle/>
            <a:p>
              <a:pPr algn="ctr"/>
              <a:r>
                <a:rPr lang="en-US" sz="1000" dirty="0"/>
                <a:t>IAM</a:t>
              </a:r>
            </a:p>
          </p:txBody>
        </p:sp>
      </p:grpSp>
      <p:grpSp>
        <p:nvGrpSpPr>
          <p:cNvPr id="271" name="Group 270">
            <a:extLst>
              <a:ext uri="{FF2B5EF4-FFF2-40B4-BE49-F238E27FC236}">
                <a16:creationId xmlns:a16="http://schemas.microsoft.com/office/drawing/2014/main" id="{129C55E7-7FD0-45A9-8253-0C0E8DB4F872}"/>
              </a:ext>
            </a:extLst>
          </p:cNvPr>
          <p:cNvGrpSpPr/>
          <p:nvPr/>
        </p:nvGrpSpPr>
        <p:grpSpPr>
          <a:xfrm>
            <a:off x="4968666" y="3514762"/>
            <a:ext cx="627135" cy="673388"/>
            <a:chOff x="3837786" y="3865825"/>
            <a:chExt cx="627135" cy="673388"/>
          </a:xfrm>
        </p:grpSpPr>
        <p:sp>
          <p:nvSpPr>
            <p:cNvPr id="154" name="TextBox 153">
              <a:extLst>
                <a:ext uri="{FF2B5EF4-FFF2-40B4-BE49-F238E27FC236}">
                  <a16:creationId xmlns:a16="http://schemas.microsoft.com/office/drawing/2014/main" id="{96F4F176-0D99-4762-9178-26A7FB1BA08F}"/>
                </a:ext>
              </a:extLst>
            </p:cNvPr>
            <p:cNvSpPr txBox="1"/>
            <p:nvPr/>
          </p:nvSpPr>
          <p:spPr>
            <a:xfrm>
              <a:off x="3837786" y="4383765"/>
              <a:ext cx="627135" cy="155448"/>
            </a:xfrm>
            <a:prstGeom prst="rect">
              <a:avLst/>
            </a:prstGeom>
            <a:noFill/>
          </p:spPr>
          <p:txBody>
            <a:bodyPr wrap="square" lIns="0" tIns="0" rIns="0" bIns="0" rtlCol="0" anchor="t">
              <a:noAutofit/>
            </a:bodyPr>
            <a:lstStyle/>
            <a:p>
              <a:pPr algn="ctr"/>
              <a:r>
                <a:rPr lang="en-US" sz="1000" dirty="0"/>
                <a:t>AWS WAF</a:t>
              </a:r>
            </a:p>
          </p:txBody>
        </p:sp>
        <p:pic>
          <p:nvPicPr>
            <p:cNvPr id="155" name="Picture 154">
              <a:extLst>
                <a:ext uri="{FF2B5EF4-FFF2-40B4-BE49-F238E27FC236}">
                  <a16:creationId xmlns:a16="http://schemas.microsoft.com/office/drawing/2014/main" id="{DF539621-C659-4B20-ACF9-E9BAA06391D4}"/>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939606" y="3865825"/>
              <a:ext cx="420818" cy="512300"/>
            </a:xfrm>
            <a:prstGeom prst="rect">
              <a:avLst/>
            </a:prstGeom>
          </p:spPr>
        </p:pic>
      </p:grpSp>
      <p:grpSp>
        <p:nvGrpSpPr>
          <p:cNvPr id="272" name="Group 271">
            <a:extLst>
              <a:ext uri="{FF2B5EF4-FFF2-40B4-BE49-F238E27FC236}">
                <a16:creationId xmlns:a16="http://schemas.microsoft.com/office/drawing/2014/main" id="{0D410DC7-36ED-4AD7-9647-94E91FC08C52}"/>
              </a:ext>
            </a:extLst>
          </p:cNvPr>
          <p:cNvGrpSpPr/>
          <p:nvPr/>
        </p:nvGrpSpPr>
        <p:grpSpPr>
          <a:xfrm>
            <a:off x="5573967" y="3560662"/>
            <a:ext cx="676456" cy="636261"/>
            <a:chOff x="4632131" y="3901633"/>
            <a:chExt cx="676456" cy="636261"/>
          </a:xfrm>
        </p:grpSpPr>
        <p:pic>
          <p:nvPicPr>
            <p:cNvPr id="156" name="Picture 155">
              <a:extLst>
                <a:ext uri="{FF2B5EF4-FFF2-40B4-BE49-F238E27FC236}">
                  <a16:creationId xmlns:a16="http://schemas.microsoft.com/office/drawing/2014/main" id="{572E32AC-AFB5-49A2-8A3D-247664E49C3D}"/>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4778382" y="3901633"/>
              <a:ext cx="422302" cy="392492"/>
            </a:xfrm>
            <a:prstGeom prst="rect">
              <a:avLst/>
            </a:prstGeom>
          </p:spPr>
        </p:pic>
        <p:sp>
          <p:nvSpPr>
            <p:cNvPr id="157" name="TextBox 156">
              <a:extLst>
                <a:ext uri="{FF2B5EF4-FFF2-40B4-BE49-F238E27FC236}">
                  <a16:creationId xmlns:a16="http://schemas.microsoft.com/office/drawing/2014/main" id="{E2E87AEB-8776-47AC-B3DD-8CB4BBF50CA0}"/>
                </a:ext>
              </a:extLst>
            </p:cNvPr>
            <p:cNvSpPr txBox="1"/>
            <p:nvPr/>
          </p:nvSpPr>
          <p:spPr>
            <a:xfrm>
              <a:off x="4632131" y="4372748"/>
              <a:ext cx="676456" cy="165146"/>
            </a:xfrm>
            <a:prstGeom prst="rect">
              <a:avLst/>
            </a:prstGeom>
            <a:noFill/>
          </p:spPr>
          <p:txBody>
            <a:bodyPr wrap="square" lIns="0" tIns="0" rIns="0" bIns="0" rtlCol="0" anchor="t">
              <a:noAutofit/>
            </a:bodyPr>
            <a:lstStyle/>
            <a:p>
              <a:pPr algn="ctr"/>
              <a:r>
                <a:rPr lang="en-US" sz="1000" dirty="0"/>
                <a:t>AWS Shield</a:t>
              </a:r>
            </a:p>
          </p:txBody>
        </p:sp>
      </p:grpSp>
      <p:grpSp>
        <p:nvGrpSpPr>
          <p:cNvPr id="261" name="Group 260">
            <a:extLst>
              <a:ext uri="{FF2B5EF4-FFF2-40B4-BE49-F238E27FC236}">
                <a16:creationId xmlns:a16="http://schemas.microsoft.com/office/drawing/2014/main" id="{CCF006DC-A0B9-4BF4-B893-02495A75D3A3}"/>
              </a:ext>
            </a:extLst>
          </p:cNvPr>
          <p:cNvGrpSpPr/>
          <p:nvPr/>
        </p:nvGrpSpPr>
        <p:grpSpPr>
          <a:xfrm>
            <a:off x="3692748" y="2624748"/>
            <a:ext cx="645081" cy="771362"/>
            <a:chOff x="2362038" y="2995992"/>
            <a:chExt cx="645081" cy="771362"/>
          </a:xfrm>
        </p:grpSpPr>
        <p:pic>
          <p:nvPicPr>
            <p:cNvPr id="166" name="Picture 165">
              <a:extLst>
                <a:ext uri="{FF2B5EF4-FFF2-40B4-BE49-F238E27FC236}">
                  <a16:creationId xmlns:a16="http://schemas.microsoft.com/office/drawing/2014/main" id="{8681FA43-D86E-4581-9A4E-0F6C6B4ACBA9}"/>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473888" y="2995992"/>
              <a:ext cx="432847" cy="519417"/>
            </a:xfrm>
            <a:prstGeom prst="rect">
              <a:avLst/>
            </a:prstGeom>
          </p:spPr>
        </p:pic>
        <p:sp>
          <p:nvSpPr>
            <p:cNvPr id="167" name="TextBox 166">
              <a:extLst>
                <a:ext uri="{FF2B5EF4-FFF2-40B4-BE49-F238E27FC236}">
                  <a16:creationId xmlns:a16="http://schemas.microsoft.com/office/drawing/2014/main" id="{0CAC537B-2255-413E-A4F9-3BF9F9DF229C}"/>
                </a:ext>
              </a:extLst>
            </p:cNvPr>
            <p:cNvSpPr txBox="1"/>
            <p:nvPr/>
          </p:nvSpPr>
          <p:spPr>
            <a:xfrm>
              <a:off x="2362038" y="3507773"/>
              <a:ext cx="645081" cy="259581"/>
            </a:xfrm>
            <a:prstGeom prst="rect">
              <a:avLst/>
            </a:prstGeom>
            <a:noFill/>
          </p:spPr>
          <p:txBody>
            <a:bodyPr wrap="square" lIns="0" tIns="0" rIns="0" bIns="0" rtlCol="0" anchor="t">
              <a:noAutofit/>
            </a:bodyPr>
            <a:lstStyle/>
            <a:p>
              <a:pPr algn="ctr"/>
              <a:r>
                <a:rPr lang="en-US" sz="1000" dirty="0"/>
                <a:t>Amazon ES</a:t>
              </a:r>
            </a:p>
          </p:txBody>
        </p:sp>
      </p:grpSp>
      <p:grpSp>
        <p:nvGrpSpPr>
          <p:cNvPr id="57" name="Group 56">
            <a:extLst>
              <a:ext uri="{FF2B5EF4-FFF2-40B4-BE49-F238E27FC236}">
                <a16:creationId xmlns:a16="http://schemas.microsoft.com/office/drawing/2014/main" id="{167D2E6C-DEC1-4930-A16F-FC38E2B81698}"/>
              </a:ext>
            </a:extLst>
          </p:cNvPr>
          <p:cNvGrpSpPr/>
          <p:nvPr/>
        </p:nvGrpSpPr>
        <p:grpSpPr>
          <a:xfrm>
            <a:off x="2223575" y="2580584"/>
            <a:ext cx="731520" cy="691406"/>
            <a:chOff x="893519" y="2983119"/>
            <a:chExt cx="731520" cy="691406"/>
          </a:xfrm>
        </p:grpSpPr>
        <p:pic>
          <p:nvPicPr>
            <p:cNvPr id="164" name="Picture 163">
              <a:extLst>
                <a:ext uri="{FF2B5EF4-FFF2-40B4-BE49-F238E27FC236}">
                  <a16:creationId xmlns:a16="http://schemas.microsoft.com/office/drawing/2014/main" id="{124311FE-9DC7-4D64-A764-D7EFB25BBC01}"/>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073525" y="2983119"/>
              <a:ext cx="422303" cy="506763"/>
            </a:xfrm>
            <a:prstGeom prst="rect">
              <a:avLst/>
            </a:prstGeom>
          </p:spPr>
        </p:pic>
        <p:sp>
          <p:nvSpPr>
            <p:cNvPr id="168" name="TextBox 167">
              <a:extLst>
                <a:ext uri="{FF2B5EF4-FFF2-40B4-BE49-F238E27FC236}">
                  <a16:creationId xmlns:a16="http://schemas.microsoft.com/office/drawing/2014/main" id="{6B53808E-296D-4F5C-8ED9-F25C7E35AE31}"/>
                </a:ext>
              </a:extLst>
            </p:cNvPr>
            <p:cNvSpPr txBox="1"/>
            <p:nvPr/>
          </p:nvSpPr>
          <p:spPr>
            <a:xfrm>
              <a:off x="893519" y="3518893"/>
              <a:ext cx="731520" cy="155632"/>
            </a:xfrm>
            <a:prstGeom prst="rect">
              <a:avLst/>
            </a:prstGeom>
            <a:noFill/>
          </p:spPr>
          <p:txBody>
            <a:bodyPr wrap="square" lIns="0" tIns="0" rIns="0" bIns="0" rtlCol="0" anchor="t">
              <a:noAutofit/>
            </a:bodyPr>
            <a:lstStyle/>
            <a:p>
              <a:pPr algn="ctr"/>
              <a:r>
                <a:rPr lang="en-US" sz="1000" dirty="0"/>
                <a:t>Amazon EMR</a:t>
              </a:r>
            </a:p>
          </p:txBody>
        </p:sp>
      </p:grpSp>
      <p:grpSp>
        <p:nvGrpSpPr>
          <p:cNvPr id="262" name="Group 261">
            <a:extLst>
              <a:ext uri="{FF2B5EF4-FFF2-40B4-BE49-F238E27FC236}">
                <a16:creationId xmlns:a16="http://schemas.microsoft.com/office/drawing/2014/main" id="{AFE74D99-1A7C-4F40-BBCB-77227B1F28DA}"/>
              </a:ext>
            </a:extLst>
          </p:cNvPr>
          <p:cNvGrpSpPr/>
          <p:nvPr/>
        </p:nvGrpSpPr>
        <p:grpSpPr>
          <a:xfrm>
            <a:off x="2034975" y="3451045"/>
            <a:ext cx="574577" cy="733289"/>
            <a:chOff x="293420" y="3865681"/>
            <a:chExt cx="574577" cy="733289"/>
          </a:xfrm>
        </p:grpSpPr>
        <p:pic>
          <p:nvPicPr>
            <p:cNvPr id="165" name="Picture 164">
              <a:extLst>
                <a:ext uri="{FF2B5EF4-FFF2-40B4-BE49-F238E27FC236}">
                  <a16:creationId xmlns:a16="http://schemas.microsoft.com/office/drawing/2014/main" id="{1D4E8A41-98A6-4740-ACA1-BC19CEC56648}"/>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79034" y="3865681"/>
              <a:ext cx="428088" cy="513705"/>
            </a:xfrm>
            <a:prstGeom prst="rect">
              <a:avLst/>
            </a:prstGeom>
          </p:spPr>
        </p:pic>
        <p:sp>
          <p:nvSpPr>
            <p:cNvPr id="169" name="TextBox 168">
              <a:extLst>
                <a:ext uri="{FF2B5EF4-FFF2-40B4-BE49-F238E27FC236}">
                  <a16:creationId xmlns:a16="http://schemas.microsoft.com/office/drawing/2014/main" id="{C6C340C1-7A71-4D12-B287-4CAC589F65B0}"/>
                </a:ext>
              </a:extLst>
            </p:cNvPr>
            <p:cNvSpPr txBox="1"/>
            <p:nvPr/>
          </p:nvSpPr>
          <p:spPr>
            <a:xfrm>
              <a:off x="293420" y="4409911"/>
              <a:ext cx="574577" cy="189059"/>
            </a:xfrm>
            <a:prstGeom prst="rect">
              <a:avLst/>
            </a:prstGeom>
            <a:noFill/>
          </p:spPr>
          <p:txBody>
            <a:bodyPr wrap="square" lIns="0" tIns="0" rIns="0" bIns="0" rtlCol="0" anchor="t">
              <a:noAutofit/>
            </a:bodyPr>
            <a:lstStyle/>
            <a:p>
              <a:pPr algn="ctr"/>
              <a:r>
                <a:rPr lang="en-US" sz="1000" dirty="0"/>
                <a:t>Amazon Kinesis</a:t>
              </a:r>
            </a:p>
          </p:txBody>
        </p:sp>
      </p:grpSp>
      <p:grpSp>
        <p:nvGrpSpPr>
          <p:cNvPr id="56" name="Group 55">
            <a:extLst>
              <a:ext uri="{FF2B5EF4-FFF2-40B4-BE49-F238E27FC236}">
                <a16:creationId xmlns:a16="http://schemas.microsoft.com/office/drawing/2014/main" id="{D987A6BD-7054-4514-8620-D066A1717AC1}"/>
              </a:ext>
            </a:extLst>
          </p:cNvPr>
          <p:cNvGrpSpPr/>
          <p:nvPr/>
        </p:nvGrpSpPr>
        <p:grpSpPr>
          <a:xfrm>
            <a:off x="1683717" y="2640747"/>
            <a:ext cx="558832" cy="579145"/>
            <a:chOff x="303688" y="3055520"/>
            <a:chExt cx="558832" cy="579145"/>
          </a:xfrm>
        </p:grpSpPr>
        <p:pic>
          <p:nvPicPr>
            <p:cNvPr id="170" name="Picture 169">
              <a:extLst>
                <a:ext uri="{FF2B5EF4-FFF2-40B4-BE49-F238E27FC236}">
                  <a16:creationId xmlns:a16="http://schemas.microsoft.com/office/drawing/2014/main" id="{BDDA8DE2-341D-43DA-8136-01E84F2D0CB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67018" y="3055520"/>
              <a:ext cx="432848" cy="430302"/>
            </a:xfrm>
            <a:prstGeom prst="rect">
              <a:avLst/>
            </a:prstGeom>
          </p:spPr>
        </p:pic>
        <p:sp>
          <p:nvSpPr>
            <p:cNvPr id="172" name="TextBox 171">
              <a:extLst>
                <a:ext uri="{FF2B5EF4-FFF2-40B4-BE49-F238E27FC236}">
                  <a16:creationId xmlns:a16="http://schemas.microsoft.com/office/drawing/2014/main" id="{701AA1AC-9E19-4801-B2EF-4A3926EAB28C}"/>
                </a:ext>
              </a:extLst>
            </p:cNvPr>
            <p:cNvSpPr txBox="1"/>
            <p:nvPr/>
          </p:nvSpPr>
          <p:spPr>
            <a:xfrm>
              <a:off x="303688" y="3511327"/>
              <a:ext cx="558832" cy="123338"/>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a:t>Athena</a:t>
              </a:r>
            </a:p>
          </p:txBody>
        </p:sp>
      </p:grpSp>
      <p:grpSp>
        <p:nvGrpSpPr>
          <p:cNvPr id="58" name="Group 57">
            <a:extLst>
              <a:ext uri="{FF2B5EF4-FFF2-40B4-BE49-F238E27FC236}">
                <a16:creationId xmlns:a16="http://schemas.microsoft.com/office/drawing/2014/main" id="{745D4382-675D-4705-9A56-859AB11A95C2}"/>
              </a:ext>
            </a:extLst>
          </p:cNvPr>
          <p:cNvGrpSpPr/>
          <p:nvPr/>
        </p:nvGrpSpPr>
        <p:grpSpPr>
          <a:xfrm>
            <a:off x="2887551" y="2621576"/>
            <a:ext cx="850324" cy="642880"/>
            <a:chOff x="1577324" y="3006012"/>
            <a:chExt cx="850324" cy="642880"/>
          </a:xfrm>
        </p:grpSpPr>
        <p:pic>
          <p:nvPicPr>
            <p:cNvPr id="171" name="Picture 170">
              <a:extLst>
                <a:ext uri="{FF2B5EF4-FFF2-40B4-BE49-F238E27FC236}">
                  <a16:creationId xmlns:a16="http://schemas.microsoft.com/office/drawing/2014/main" id="{7D305B4D-1AF5-4B5A-89DB-7DEA8CB9D11D}"/>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791532" y="3006012"/>
              <a:ext cx="401634" cy="483840"/>
            </a:xfrm>
            <a:prstGeom prst="rect">
              <a:avLst/>
            </a:prstGeom>
          </p:spPr>
        </p:pic>
        <p:sp>
          <p:nvSpPr>
            <p:cNvPr id="173" name="TextBox 172">
              <a:extLst>
                <a:ext uri="{FF2B5EF4-FFF2-40B4-BE49-F238E27FC236}">
                  <a16:creationId xmlns:a16="http://schemas.microsoft.com/office/drawing/2014/main" id="{0B2C0A7D-D117-4414-8112-42B049ECE1B0}"/>
                </a:ext>
              </a:extLst>
            </p:cNvPr>
            <p:cNvSpPr txBox="1"/>
            <p:nvPr/>
          </p:nvSpPr>
          <p:spPr>
            <a:xfrm>
              <a:off x="1577324" y="3493260"/>
              <a:ext cx="850324" cy="155632"/>
            </a:xfrm>
            <a:prstGeom prst="rect">
              <a:avLst/>
            </a:prstGeom>
            <a:noFill/>
          </p:spPr>
          <p:txBody>
            <a:bodyPr wrap="square" lIns="0" tIns="0" rIns="0" bIns="0" rtlCol="0" anchor="t">
              <a:noAutofit/>
            </a:bodyPr>
            <a:lstStyle/>
            <a:p>
              <a:pPr algn="ctr"/>
              <a:r>
                <a:rPr lang="en-US" sz="1000" dirty="0"/>
                <a:t>Amazon </a:t>
              </a:r>
              <a:r>
                <a:rPr lang="en-US" sz="1000" dirty="0" err="1"/>
                <a:t>CloudSearch</a:t>
              </a:r>
              <a:endParaRPr lang="en-US" sz="1000" dirty="0"/>
            </a:p>
          </p:txBody>
        </p:sp>
      </p:grpSp>
      <p:grpSp>
        <p:nvGrpSpPr>
          <p:cNvPr id="264" name="Group 263">
            <a:extLst>
              <a:ext uri="{FF2B5EF4-FFF2-40B4-BE49-F238E27FC236}">
                <a16:creationId xmlns:a16="http://schemas.microsoft.com/office/drawing/2014/main" id="{AF589F50-C87C-46BD-94CA-3AD5A0CB35BF}"/>
              </a:ext>
            </a:extLst>
          </p:cNvPr>
          <p:cNvGrpSpPr/>
          <p:nvPr/>
        </p:nvGrpSpPr>
        <p:grpSpPr>
          <a:xfrm>
            <a:off x="3227894" y="3585182"/>
            <a:ext cx="731520" cy="568318"/>
            <a:chOff x="1621334" y="3997226"/>
            <a:chExt cx="731520" cy="568318"/>
          </a:xfrm>
        </p:grpSpPr>
        <p:pic>
          <p:nvPicPr>
            <p:cNvPr id="174" name="Picture 173">
              <a:extLst>
                <a:ext uri="{FF2B5EF4-FFF2-40B4-BE49-F238E27FC236}">
                  <a16:creationId xmlns:a16="http://schemas.microsoft.com/office/drawing/2014/main" id="{CFC49E5D-E4B8-416E-8FB4-C99665E4D9DD}"/>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804003" y="3997226"/>
              <a:ext cx="335117" cy="335117"/>
            </a:xfrm>
            <a:prstGeom prst="rect">
              <a:avLst/>
            </a:prstGeom>
          </p:spPr>
        </p:pic>
        <p:sp>
          <p:nvSpPr>
            <p:cNvPr id="175" name="TextBox 174">
              <a:extLst>
                <a:ext uri="{FF2B5EF4-FFF2-40B4-BE49-F238E27FC236}">
                  <a16:creationId xmlns:a16="http://schemas.microsoft.com/office/drawing/2014/main" id="{D4B7E522-29AA-43FB-86E2-E00BD5BDBEF6}"/>
                </a:ext>
              </a:extLst>
            </p:cNvPr>
            <p:cNvSpPr txBox="1"/>
            <p:nvPr/>
          </p:nvSpPr>
          <p:spPr>
            <a:xfrm>
              <a:off x="1621334" y="4409912"/>
              <a:ext cx="731520" cy="155632"/>
            </a:xfrm>
            <a:prstGeom prst="rect">
              <a:avLst/>
            </a:prstGeom>
            <a:noFill/>
          </p:spPr>
          <p:txBody>
            <a:bodyPr wrap="square" lIns="0" tIns="0" rIns="0" bIns="0" rtlCol="0" anchor="t">
              <a:noAutofit/>
            </a:bodyPr>
            <a:lstStyle/>
            <a:p>
              <a:pPr algn="ctr"/>
              <a:r>
                <a:rPr lang="en-US" sz="1000" dirty="0"/>
                <a:t>Amazon </a:t>
              </a:r>
              <a:r>
                <a:rPr lang="en-US" sz="1000" dirty="0" err="1"/>
                <a:t>QuickSight</a:t>
              </a:r>
              <a:endParaRPr lang="en-US" sz="1000" dirty="0"/>
            </a:p>
          </p:txBody>
        </p:sp>
      </p:grpSp>
      <p:grpSp>
        <p:nvGrpSpPr>
          <p:cNvPr id="263" name="Group 262">
            <a:extLst>
              <a:ext uri="{FF2B5EF4-FFF2-40B4-BE49-F238E27FC236}">
                <a16:creationId xmlns:a16="http://schemas.microsoft.com/office/drawing/2014/main" id="{08C12543-EA6E-46F1-843A-CF3DA0648D49}"/>
              </a:ext>
            </a:extLst>
          </p:cNvPr>
          <p:cNvGrpSpPr/>
          <p:nvPr/>
        </p:nvGrpSpPr>
        <p:grpSpPr>
          <a:xfrm>
            <a:off x="2579341" y="3447255"/>
            <a:ext cx="731520" cy="709434"/>
            <a:chOff x="872017" y="3859860"/>
            <a:chExt cx="731520" cy="709434"/>
          </a:xfrm>
        </p:grpSpPr>
        <p:pic>
          <p:nvPicPr>
            <p:cNvPr id="176" name="Picture 175">
              <a:extLst>
                <a:ext uri="{FF2B5EF4-FFF2-40B4-BE49-F238E27FC236}">
                  <a16:creationId xmlns:a16="http://schemas.microsoft.com/office/drawing/2014/main" id="{34DAEAB2-9D84-4C9A-9EAC-867D94F11F5F}"/>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020761" y="3859860"/>
              <a:ext cx="434033" cy="520840"/>
            </a:xfrm>
            <a:prstGeom prst="rect">
              <a:avLst/>
            </a:prstGeom>
          </p:spPr>
        </p:pic>
        <p:sp>
          <p:nvSpPr>
            <p:cNvPr id="177" name="TextBox 176">
              <a:extLst>
                <a:ext uri="{FF2B5EF4-FFF2-40B4-BE49-F238E27FC236}">
                  <a16:creationId xmlns:a16="http://schemas.microsoft.com/office/drawing/2014/main" id="{DA50C52B-778E-4524-A53D-41191625DA17}"/>
                </a:ext>
              </a:extLst>
            </p:cNvPr>
            <p:cNvSpPr txBox="1"/>
            <p:nvPr/>
          </p:nvSpPr>
          <p:spPr>
            <a:xfrm>
              <a:off x="872017" y="4413662"/>
              <a:ext cx="731520" cy="155632"/>
            </a:xfrm>
            <a:prstGeom prst="rect">
              <a:avLst/>
            </a:prstGeom>
            <a:noFill/>
          </p:spPr>
          <p:txBody>
            <a:bodyPr wrap="square" lIns="0" tIns="0" rIns="0" bIns="0" rtlCol="0" anchor="t">
              <a:noAutofit/>
            </a:bodyPr>
            <a:lstStyle/>
            <a:p>
              <a:pPr algn="ctr"/>
              <a:r>
                <a:rPr lang="en-US" sz="1000" dirty="0"/>
                <a:t>AWS Data Pipeline</a:t>
              </a:r>
            </a:p>
          </p:txBody>
        </p:sp>
      </p:grpSp>
      <p:grpSp>
        <p:nvGrpSpPr>
          <p:cNvPr id="4" name="Group 3">
            <a:extLst>
              <a:ext uri="{FF2B5EF4-FFF2-40B4-BE49-F238E27FC236}">
                <a16:creationId xmlns:a16="http://schemas.microsoft.com/office/drawing/2014/main" id="{B0F0FF9F-FECF-48D9-87D3-B35E7F26F0A8}"/>
              </a:ext>
            </a:extLst>
          </p:cNvPr>
          <p:cNvGrpSpPr/>
          <p:nvPr/>
        </p:nvGrpSpPr>
        <p:grpSpPr>
          <a:xfrm>
            <a:off x="3607594" y="432300"/>
            <a:ext cx="943550" cy="601700"/>
            <a:chOff x="2977946" y="1189073"/>
            <a:chExt cx="943550" cy="601700"/>
          </a:xfrm>
        </p:grpSpPr>
        <p:pic>
          <p:nvPicPr>
            <p:cNvPr id="185" name="Picture 184">
              <a:extLst>
                <a:ext uri="{FF2B5EF4-FFF2-40B4-BE49-F238E27FC236}">
                  <a16:creationId xmlns:a16="http://schemas.microsoft.com/office/drawing/2014/main" id="{FFE26FCC-0F0B-44C6-9276-CC01CDDA93A6}"/>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3246428" y="1189073"/>
              <a:ext cx="421284" cy="446065"/>
            </a:xfrm>
            <a:prstGeom prst="rect">
              <a:avLst/>
            </a:prstGeom>
          </p:spPr>
        </p:pic>
        <p:sp>
          <p:nvSpPr>
            <p:cNvPr id="188" name="TextBox 187">
              <a:extLst>
                <a:ext uri="{FF2B5EF4-FFF2-40B4-BE49-F238E27FC236}">
                  <a16:creationId xmlns:a16="http://schemas.microsoft.com/office/drawing/2014/main" id="{F5ECEDFF-929A-4F03-BEFD-062381985D15}"/>
                </a:ext>
              </a:extLst>
            </p:cNvPr>
            <p:cNvSpPr txBox="1"/>
            <p:nvPr/>
          </p:nvSpPr>
          <p:spPr>
            <a:xfrm>
              <a:off x="2977946" y="1635325"/>
              <a:ext cx="943550" cy="155448"/>
            </a:xfrm>
            <a:prstGeom prst="rect">
              <a:avLst/>
            </a:prstGeom>
            <a:noFill/>
          </p:spPr>
          <p:txBody>
            <a:bodyPr wrap="square" lIns="0" tIns="0" rIns="0" bIns="0" rtlCol="0" anchor="t">
              <a:noAutofit/>
            </a:bodyPr>
            <a:lstStyle/>
            <a:p>
              <a:pPr algn="ctr"/>
              <a:r>
                <a:rPr lang="en-US" sz="1000" dirty="0"/>
                <a:t>Amazon Lex</a:t>
              </a:r>
            </a:p>
          </p:txBody>
        </p:sp>
      </p:grpSp>
      <p:grpSp>
        <p:nvGrpSpPr>
          <p:cNvPr id="6" name="Group 5">
            <a:extLst>
              <a:ext uri="{FF2B5EF4-FFF2-40B4-BE49-F238E27FC236}">
                <a16:creationId xmlns:a16="http://schemas.microsoft.com/office/drawing/2014/main" id="{2AA0D2AA-33BE-4F3F-A502-E83E759DE51F}"/>
              </a:ext>
            </a:extLst>
          </p:cNvPr>
          <p:cNvGrpSpPr/>
          <p:nvPr/>
        </p:nvGrpSpPr>
        <p:grpSpPr>
          <a:xfrm>
            <a:off x="4363457" y="388495"/>
            <a:ext cx="943550" cy="645768"/>
            <a:chOff x="3799427" y="1151939"/>
            <a:chExt cx="943550" cy="645768"/>
          </a:xfrm>
        </p:grpSpPr>
        <p:pic>
          <p:nvPicPr>
            <p:cNvPr id="186" name="Picture 185">
              <a:extLst>
                <a:ext uri="{FF2B5EF4-FFF2-40B4-BE49-F238E27FC236}">
                  <a16:creationId xmlns:a16="http://schemas.microsoft.com/office/drawing/2014/main" id="{5EB80D4D-AAA0-4B4E-B85E-517A903A4BE0}"/>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4054185" y="1151939"/>
              <a:ext cx="434034" cy="520332"/>
            </a:xfrm>
            <a:prstGeom prst="rect">
              <a:avLst/>
            </a:prstGeom>
          </p:spPr>
        </p:pic>
        <p:sp>
          <p:nvSpPr>
            <p:cNvPr id="189" name="TextBox 188">
              <a:extLst>
                <a:ext uri="{FF2B5EF4-FFF2-40B4-BE49-F238E27FC236}">
                  <a16:creationId xmlns:a16="http://schemas.microsoft.com/office/drawing/2014/main" id="{2A29A017-1844-47FF-8808-AB74CE8E6F1B}"/>
                </a:ext>
              </a:extLst>
            </p:cNvPr>
            <p:cNvSpPr txBox="1"/>
            <p:nvPr/>
          </p:nvSpPr>
          <p:spPr>
            <a:xfrm>
              <a:off x="3799427" y="1642259"/>
              <a:ext cx="943550" cy="155448"/>
            </a:xfrm>
            <a:prstGeom prst="rect">
              <a:avLst/>
            </a:prstGeom>
            <a:noFill/>
          </p:spPr>
          <p:txBody>
            <a:bodyPr wrap="square" lIns="0" tIns="0" rIns="0" bIns="0" rtlCol="0" anchor="t">
              <a:noAutofit/>
            </a:bodyPr>
            <a:lstStyle/>
            <a:p>
              <a:pPr algn="ctr"/>
              <a:r>
                <a:rPr lang="en-US" sz="1000" dirty="0"/>
                <a:t>Amazon Polly</a:t>
              </a:r>
            </a:p>
          </p:txBody>
        </p:sp>
      </p:grpSp>
      <p:grpSp>
        <p:nvGrpSpPr>
          <p:cNvPr id="26" name="Group 25">
            <a:extLst>
              <a:ext uri="{FF2B5EF4-FFF2-40B4-BE49-F238E27FC236}">
                <a16:creationId xmlns:a16="http://schemas.microsoft.com/office/drawing/2014/main" id="{7A431E34-2243-423F-82DD-43580CEE8B19}"/>
              </a:ext>
            </a:extLst>
          </p:cNvPr>
          <p:cNvGrpSpPr/>
          <p:nvPr/>
        </p:nvGrpSpPr>
        <p:grpSpPr>
          <a:xfrm>
            <a:off x="5043659" y="387478"/>
            <a:ext cx="943550" cy="645469"/>
            <a:chOff x="4627106" y="1143317"/>
            <a:chExt cx="943550" cy="645469"/>
          </a:xfrm>
        </p:grpSpPr>
        <p:pic>
          <p:nvPicPr>
            <p:cNvPr id="187" name="Picture 186">
              <a:extLst>
                <a:ext uri="{FF2B5EF4-FFF2-40B4-BE49-F238E27FC236}">
                  <a16:creationId xmlns:a16="http://schemas.microsoft.com/office/drawing/2014/main" id="{FDCD5100-4A37-4D74-A957-17CFF71E4CF1}"/>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902206" y="1143317"/>
              <a:ext cx="424835" cy="512301"/>
            </a:xfrm>
            <a:prstGeom prst="rect">
              <a:avLst/>
            </a:prstGeom>
          </p:spPr>
        </p:pic>
        <p:sp>
          <p:nvSpPr>
            <p:cNvPr id="190" name="TextBox 189">
              <a:extLst>
                <a:ext uri="{FF2B5EF4-FFF2-40B4-BE49-F238E27FC236}">
                  <a16:creationId xmlns:a16="http://schemas.microsoft.com/office/drawing/2014/main" id="{D0072A25-E6F0-4B89-9941-C7DDFC754DF4}"/>
                </a:ext>
              </a:extLst>
            </p:cNvPr>
            <p:cNvSpPr txBox="1"/>
            <p:nvPr/>
          </p:nvSpPr>
          <p:spPr>
            <a:xfrm>
              <a:off x="4627106" y="1633338"/>
              <a:ext cx="943550" cy="155448"/>
            </a:xfrm>
            <a:prstGeom prst="rect">
              <a:avLst/>
            </a:prstGeom>
            <a:noFill/>
          </p:spPr>
          <p:txBody>
            <a:bodyPr wrap="square" lIns="0" tIns="0" rIns="0" bIns="0" rtlCol="0" anchor="t">
              <a:noAutofit/>
            </a:bodyPr>
            <a:lstStyle/>
            <a:p>
              <a:pPr algn="ctr"/>
              <a:r>
                <a:rPr lang="en-US" sz="1000" dirty="0"/>
                <a:t>Amazon </a:t>
              </a:r>
              <a:r>
                <a:rPr lang="en-US" sz="1000" dirty="0" err="1"/>
                <a:t>Rekognition</a:t>
              </a:r>
              <a:endParaRPr lang="en-US" sz="1000" dirty="0"/>
            </a:p>
          </p:txBody>
        </p:sp>
      </p:grpSp>
      <p:grpSp>
        <p:nvGrpSpPr>
          <p:cNvPr id="29" name="Group 28">
            <a:extLst>
              <a:ext uri="{FF2B5EF4-FFF2-40B4-BE49-F238E27FC236}">
                <a16:creationId xmlns:a16="http://schemas.microsoft.com/office/drawing/2014/main" id="{291DB465-C92A-45A8-9E74-6AAAB5321FDC}"/>
              </a:ext>
            </a:extLst>
          </p:cNvPr>
          <p:cNvGrpSpPr/>
          <p:nvPr/>
        </p:nvGrpSpPr>
        <p:grpSpPr>
          <a:xfrm>
            <a:off x="5681883" y="364653"/>
            <a:ext cx="1097280" cy="669347"/>
            <a:chOff x="5392054" y="1140559"/>
            <a:chExt cx="1097280" cy="669347"/>
          </a:xfrm>
        </p:grpSpPr>
        <p:pic>
          <p:nvPicPr>
            <p:cNvPr id="191" name="Picture 190">
              <a:extLst>
                <a:ext uri="{FF2B5EF4-FFF2-40B4-BE49-F238E27FC236}">
                  <a16:creationId xmlns:a16="http://schemas.microsoft.com/office/drawing/2014/main" id="{F108C3D2-FCD5-4E30-853F-AB16E478F72F}"/>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5739237" y="1140559"/>
              <a:ext cx="429906" cy="519417"/>
            </a:xfrm>
            <a:prstGeom prst="rect">
              <a:avLst/>
            </a:prstGeom>
          </p:spPr>
        </p:pic>
        <p:sp>
          <p:nvSpPr>
            <p:cNvPr id="192" name="TextBox 191">
              <a:extLst>
                <a:ext uri="{FF2B5EF4-FFF2-40B4-BE49-F238E27FC236}">
                  <a16:creationId xmlns:a16="http://schemas.microsoft.com/office/drawing/2014/main" id="{537DEE4E-6F57-4B8A-8A0E-2181141EE626}"/>
                </a:ext>
              </a:extLst>
            </p:cNvPr>
            <p:cNvSpPr txBox="1"/>
            <p:nvPr/>
          </p:nvSpPr>
          <p:spPr>
            <a:xfrm>
              <a:off x="5392054" y="1654274"/>
              <a:ext cx="1097280" cy="155632"/>
            </a:xfrm>
            <a:prstGeom prst="rect">
              <a:avLst/>
            </a:prstGeom>
            <a:noFill/>
          </p:spPr>
          <p:txBody>
            <a:bodyPr wrap="square" lIns="0" tIns="0" rIns="0" bIns="0" rtlCol="0" anchor="t">
              <a:noAutofit/>
            </a:bodyPr>
            <a:lstStyle/>
            <a:p>
              <a:pPr algn="ctr"/>
              <a:r>
                <a:rPr lang="en-US" sz="1000" spc="-50" dirty="0"/>
                <a:t> Amazon Machine Learning</a:t>
              </a:r>
            </a:p>
          </p:txBody>
        </p:sp>
      </p:grpSp>
      <p:grpSp>
        <p:nvGrpSpPr>
          <p:cNvPr id="80" name="Group 79">
            <a:extLst>
              <a:ext uri="{FF2B5EF4-FFF2-40B4-BE49-F238E27FC236}">
                <a16:creationId xmlns:a16="http://schemas.microsoft.com/office/drawing/2014/main" id="{4887A1D4-E742-4593-8943-AE7049E047FF}"/>
              </a:ext>
            </a:extLst>
          </p:cNvPr>
          <p:cNvGrpSpPr/>
          <p:nvPr/>
        </p:nvGrpSpPr>
        <p:grpSpPr>
          <a:xfrm>
            <a:off x="8933990" y="1478237"/>
            <a:ext cx="894752" cy="685047"/>
            <a:chOff x="8808386" y="2094585"/>
            <a:chExt cx="894752" cy="685047"/>
          </a:xfrm>
        </p:grpSpPr>
        <p:pic>
          <p:nvPicPr>
            <p:cNvPr id="197" name="Picture 196">
              <a:extLst>
                <a:ext uri="{FF2B5EF4-FFF2-40B4-BE49-F238E27FC236}">
                  <a16:creationId xmlns:a16="http://schemas.microsoft.com/office/drawing/2014/main" id="{7C7E0206-D236-475B-8D04-AE677BC3A78A}"/>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048640" y="2094585"/>
              <a:ext cx="414244" cy="497093"/>
            </a:xfrm>
            <a:prstGeom prst="rect">
              <a:avLst/>
            </a:prstGeom>
          </p:spPr>
        </p:pic>
        <p:sp>
          <p:nvSpPr>
            <p:cNvPr id="200" name="TextBox 199">
              <a:extLst>
                <a:ext uri="{FF2B5EF4-FFF2-40B4-BE49-F238E27FC236}">
                  <a16:creationId xmlns:a16="http://schemas.microsoft.com/office/drawing/2014/main" id="{FA735CEC-C874-413B-9592-606F97AF1E4E}"/>
                </a:ext>
              </a:extLst>
            </p:cNvPr>
            <p:cNvSpPr txBox="1"/>
            <p:nvPr/>
          </p:nvSpPr>
          <p:spPr>
            <a:xfrm>
              <a:off x="8808386" y="2624000"/>
              <a:ext cx="894752"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err="1"/>
                <a:t>Cognito</a:t>
              </a:r>
              <a:endParaRPr lang="en-US" dirty="0"/>
            </a:p>
          </p:txBody>
        </p:sp>
      </p:grpSp>
      <p:grpSp>
        <p:nvGrpSpPr>
          <p:cNvPr id="82" name="Group 81">
            <a:extLst>
              <a:ext uri="{FF2B5EF4-FFF2-40B4-BE49-F238E27FC236}">
                <a16:creationId xmlns:a16="http://schemas.microsoft.com/office/drawing/2014/main" id="{602C83C3-24FF-486D-B190-7346E1A6FBD8}"/>
              </a:ext>
            </a:extLst>
          </p:cNvPr>
          <p:cNvGrpSpPr/>
          <p:nvPr/>
        </p:nvGrpSpPr>
        <p:grpSpPr>
          <a:xfrm>
            <a:off x="10292679" y="1489653"/>
            <a:ext cx="1020442" cy="676200"/>
            <a:chOff x="10127388" y="2116474"/>
            <a:chExt cx="1020442" cy="676200"/>
          </a:xfrm>
        </p:grpSpPr>
        <p:pic>
          <p:nvPicPr>
            <p:cNvPr id="198" name="Picture 197">
              <a:extLst>
                <a:ext uri="{FF2B5EF4-FFF2-40B4-BE49-F238E27FC236}">
                  <a16:creationId xmlns:a16="http://schemas.microsoft.com/office/drawing/2014/main" id="{3F1BB7A9-8571-4EBD-A09C-45DF5A5C0553}"/>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10426116" y="2116474"/>
              <a:ext cx="423700" cy="434033"/>
            </a:xfrm>
            <a:prstGeom prst="rect">
              <a:avLst/>
            </a:prstGeom>
          </p:spPr>
        </p:pic>
        <p:sp>
          <p:nvSpPr>
            <p:cNvPr id="201" name="TextBox 200">
              <a:extLst>
                <a:ext uri="{FF2B5EF4-FFF2-40B4-BE49-F238E27FC236}">
                  <a16:creationId xmlns:a16="http://schemas.microsoft.com/office/drawing/2014/main" id="{BF6C73EB-F888-4822-8C64-F7A666225777}"/>
                </a:ext>
              </a:extLst>
            </p:cNvPr>
            <p:cNvSpPr txBox="1"/>
            <p:nvPr/>
          </p:nvSpPr>
          <p:spPr>
            <a:xfrm>
              <a:off x="10127388" y="2637042"/>
              <a:ext cx="1020442" cy="155632"/>
            </a:xfrm>
            <a:prstGeom prst="rect">
              <a:avLst/>
            </a:prstGeom>
            <a:noFill/>
          </p:spPr>
          <p:txBody>
            <a:bodyPr wrap="square" lIns="0" tIns="0" rIns="0" bIns="0" rtlCol="0" anchor="t">
              <a:noAutofit/>
            </a:bodyPr>
            <a:lstStyle/>
            <a:p>
              <a:pPr algn="ctr"/>
              <a:r>
                <a:rPr lang="en-US" sz="1000" spc="-50" dirty="0"/>
                <a:t>Amazon </a:t>
              </a:r>
              <a:br>
                <a:rPr lang="en-US" sz="1000" spc="-50" dirty="0"/>
              </a:br>
              <a:r>
                <a:rPr lang="en-US" sz="1000" spc="-50" dirty="0"/>
                <a:t>Mobile Analytics</a:t>
              </a:r>
            </a:p>
          </p:txBody>
        </p:sp>
      </p:grpSp>
      <p:grpSp>
        <p:nvGrpSpPr>
          <p:cNvPr id="81" name="Group 80">
            <a:extLst>
              <a:ext uri="{FF2B5EF4-FFF2-40B4-BE49-F238E27FC236}">
                <a16:creationId xmlns:a16="http://schemas.microsoft.com/office/drawing/2014/main" id="{74781B5E-CA3E-4FC5-AF9F-53AA9C5A75F4}"/>
              </a:ext>
            </a:extLst>
          </p:cNvPr>
          <p:cNvGrpSpPr/>
          <p:nvPr/>
        </p:nvGrpSpPr>
        <p:grpSpPr>
          <a:xfrm>
            <a:off x="9560261" y="1474989"/>
            <a:ext cx="894752" cy="689284"/>
            <a:chOff x="9403771" y="2103411"/>
            <a:chExt cx="894752" cy="689284"/>
          </a:xfrm>
        </p:grpSpPr>
        <p:pic>
          <p:nvPicPr>
            <p:cNvPr id="203" name="Picture 202">
              <a:extLst>
                <a:ext uri="{FF2B5EF4-FFF2-40B4-BE49-F238E27FC236}">
                  <a16:creationId xmlns:a16="http://schemas.microsoft.com/office/drawing/2014/main" id="{0BE745A0-46B0-4133-B181-77BB84205561}"/>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9649604" y="2103411"/>
              <a:ext cx="427832" cy="520839"/>
            </a:xfrm>
            <a:prstGeom prst="rect">
              <a:avLst/>
            </a:prstGeom>
          </p:spPr>
        </p:pic>
        <p:sp>
          <p:nvSpPr>
            <p:cNvPr id="204" name="TextBox 203">
              <a:extLst>
                <a:ext uri="{FF2B5EF4-FFF2-40B4-BE49-F238E27FC236}">
                  <a16:creationId xmlns:a16="http://schemas.microsoft.com/office/drawing/2014/main" id="{C8E3039F-7603-46F0-A0E4-983C05072B03}"/>
                </a:ext>
              </a:extLst>
            </p:cNvPr>
            <p:cNvSpPr txBox="1"/>
            <p:nvPr/>
          </p:nvSpPr>
          <p:spPr>
            <a:xfrm>
              <a:off x="9403771" y="2637063"/>
              <a:ext cx="894752" cy="155632"/>
            </a:xfrm>
            <a:prstGeom prst="rect">
              <a:avLst/>
            </a:prstGeom>
            <a:noFill/>
          </p:spPr>
          <p:txBody>
            <a:bodyPr wrap="square" lIns="0" tIns="0" rIns="0" bIns="0" rtlCol="0" anchor="t">
              <a:noAutofit/>
            </a:bodyPr>
            <a:lstStyle/>
            <a:p>
              <a:pPr algn="ctr"/>
              <a:r>
                <a:rPr lang="en-US" sz="1000" dirty="0"/>
                <a:t>AWS</a:t>
              </a:r>
              <a:br>
                <a:rPr lang="en-US" sz="1000" dirty="0"/>
              </a:br>
              <a:r>
                <a:rPr lang="en-US" sz="1000" dirty="0"/>
                <a:t>Device Farm</a:t>
              </a:r>
            </a:p>
          </p:txBody>
        </p:sp>
      </p:grpSp>
      <p:grpSp>
        <p:nvGrpSpPr>
          <p:cNvPr id="79" name="Group 78">
            <a:extLst>
              <a:ext uri="{FF2B5EF4-FFF2-40B4-BE49-F238E27FC236}">
                <a16:creationId xmlns:a16="http://schemas.microsoft.com/office/drawing/2014/main" id="{35CB9F89-C1FA-4000-A788-E72E7B76501A}"/>
              </a:ext>
            </a:extLst>
          </p:cNvPr>
          <p:cNvGrpSpPr/>
          <p:nvPr/>
        </p:nvGrpSpPr>
        <p:grpSpPr>
          <a:xfrm>
            <a:off x="8348345" y="1473508"/>
            <a:ext cx="894752" cy="692101"/>
            <a:chOff x="8184755" y="2090348"/>
            <a:chExt cx="894752" cy="692101"/>
          </a:xfrm>
        </p:grpSpPr>
        <p:pic>
          <p:nvPicPr>
            <p:cNvPr id="199" name="Picture 198">
              <a:extLst>
                <a:ext uri="{FF2B5EF4-FFF2-40B4-BE49-F238E27FC236}">
                  <a16:creationId xmlns:a16="http://schemas.microsoft.com/office/drawing/2014/main" id="{B9BABEB5-5049-4684-B7ED-F5DD326D3977}"/>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8393770" y="2090348"/>
              <a:ext cx="489847" cy="534378"/>
            </a:xfrm>
            <a:prstGeom prst="rect">
              <a:avLst/>
            </a:prstGeom>
          </p:spPr>
        </p:pic>
        <p:sp>
          <p:nvSpPr>
            <p:cNvPr id="205" name="TextBox 204">
              <a:extLst>
                <a:ext uri="{FF2B5EF4-FFF2-40B4-BE49-F238E27FC236}">
                  <a16:creationId xmlns:a16="http://schemas.microsoft.com/office/drawing/2014/main" id="{99D36D31-E8C5-44F7-8DD2-8C6271A31EF7}"/>
                </a:ext>
              </a:extLst>
            </p:cNvPr>
            <p:cNvSpPr txBox="1"/>
            <p:nvPr/>
          </p:nvSpPr>
          <p:spPr>
            <a:xfrm>
              <a:off x="8184755" y="2626817"/>
              <a:ext cx="894752" cy="155632"/>
            </a:xfrm>
            <a:prstGeom prst="rect">
              <a:avLst/>
            </a:prstGeom>
            <a:noFill/>
          </p:spPr>
          <p:txBody>
            <a:bodyPr wrap="square" lIns="0" tIns="0" rIns="0" bIns="0" rtlCol="0" anchor="t">
              <a:noAutofit/>
            </a:bodyPr>
            <a:lstStyle/>
            <a:p>
              <a:pPr algn="ctr"/>
              <a:r>
                <a:rPr lang="en-US" sz="1000" dirty="0"/>
                <a:t>AWS</a:t>
              </a:r>
              <a:br>
                <a:rPr lang="en-US" sz="1000" dirty="0"/>
              </a:br>
              <a:r>
                <a:rPr lang="en-US" sz="1000" dirty="0"/>
                <a:t>Mobile Hub</a:t>
              </a:r>
            </a:p>
          </p:txBody>
        </p:sp>
      </p:grpSp>
      <p:grpSp>
        <p:nvGrpSpPr>
          <p:cNvPr id="85" name="Group 84">
            <a:extLst>
              <a:ext uri="{FF2B5EF4-FFF2-40B4-BE49-F238E27FC236}">
                <a16:creationId xmlns:a16="http://schemas.microsoft.com/office/drawing/2014/main" id="{DC2B8E10-1737-4A17-8D25-9FE207D8B0BF}"/>
              </a:ext>
            </a:extLst>
          </p:cNvPr>
          <p:cNvGrpSpPr/>
          <p:nvPr/>
        </p:nvGrpSpPr>
        <p:grpSpPr>
          <a:xfrm>
            <a:off x="11071782" y="1447813"/>
            <a:ext cx="894752" cy="716732"/>
            <a:chOff x="10959109" y="2075942"/>
            <a:chExt cx="894752" cy="716732"/>
          </a:xfrm>
        </p:grpSpPr>
        <p:pic>
          <p:nvPicPr>
            <p:cNvPr id="206" name="Picture 205">
              <a:extLst>
                <a:ext uri="{FF2B5EF4-FFF2-40B4-BE49-F238E27FC236}">
                  <a16:creationId xmlns:a16="http://schemas.microsoft.com/office/drawing/2014/main" id="{385AC682-5837-4120-B787-511EC9C9A1D0}"/>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11153928" y="2075942"/>
              <a:ext cx="470695" cy="534378"/>
            </a:xfrm>
            <a:prstGeom prst="rect">
              <a:avLst/>
            </a:prstGeom>
          </p:spPr>
        </p:pic>
        <p:sp>
          <p:nvSpPr>
            <p:cNvPr id="207" name="TextBox 206">
              <a:extLst>
                <a:ext uri="{FF2B5EF4-FFF2-40B4-BE49-F238E27FC236}">
                  <a16:creationId xmlns:a16="http://schemas.microsoft.com/office/drawing/2014/main" id="{2BB2403C-7F5F-4708-8C69-26E7761FA98C}"/>
                </a:ext>
              </a:extLst>
            </p:cNvPr>
            <p:cNvSpPr txBox="1"/>
            <p:nvPr/>
          </p:nvSpPr>
          <p:spPr>
            <a:xfrm>
              <a:off x="10959109" y="2637042"/>
              <a:ext cx="894752" cy="155632"/>
            </a:xfrm>
            <a:prstGeom prst="rect">
              <a:avLst/>
            </a:prstGeom>
            <a:noFill/>
          </p:spPr>
          <p:txBody>
            <a:bodyPr wrap="square" lIns="0" tIns="0" rIns="0" bIns="0" rtlCol="0" anchor="t">
              <a:noAutofit/>
            </a:bodyPr>
            <a:lstStyle/>
            <a:p>
              <a:pPr algn="ctr"/>
              <a:r>
                <a:rPr lang="en-US" sz="1000" dirty="0"/>
                <a:t>Amazon </a:t>
              </a:r>
            </a:p>
            <a:p>
              <a:pPr algn="ctr"/>
              <a:r>
                <a:rPr lang="en-US" sz="1000" dirty="0"/>
                <a:t>Pinpoint</a:t>
              </a:r>
            </a:p>
          </p:txBody>
        </p:sp>
      </p:grpSp>
      <p:grpSp>
        <p:nvGrpSpPr>
          <p:cNvPr id="46" name="Group 45">
            <a:extLst>
              <a:ext uri="{FF2B5EF4-FFF2-40B4-BE49-F238E27FC236}">
                <a16:creationId xmlns:a16="http://schemas.microsoft.com/office/drawing/2014/main" id="{51EED826-24A5-40CF-A5F6-FDB91AE68A58}"/>
              </a:ext>
            </a:extLst>
          </p:cNvPr>
          <p:cNvGrpSpPr/>
          <p:nvPr/>
        </p:nvGrpSpPr>
        <p:grpSpPr>
          <a:xfrm>
            <a:off x="2364226" y="1484939"/>
            <a:ext cx="894752" cy="657822"/>
            <a:chOff x="1459650" y="2110182"/>
            <a:chExt cx="894752" cy="657822"/>
          </a:xfrm>
        </p:grpSpPr>
        <p:pic>
          <p:nvPicPr>
            <p:cNvPr id="212" name="Picture 211">
              <a:extLst>
                <a:ext uri="{FF2B5EF4-FFF2-40B4-BE49-F238E27FC236}">
                  <a16:creationId xmlns:a16="http://schemas.microsoft.com/office/drawing/2014/main" id="{C26F6EAC-2897-43AA-9E62-AA86881B2E89}"/>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702036" y="2110182"/>
              <a:ext cx="415379" cy="498456"/>
            </a:xfrm>
            <a:prstGeom prst="rect">
              <a:avLst/>
            </a:prstGeom>
          </p:spPr>
        </p:pic>
        <p:sp>
          <p:nvSpPr>
            <p:cNvPr id="215" name="TextBox 214">
              <a:extLst>
                <a:ext uri="{FF2B5EF4-FFF2-40B4-BE49-F238E27FC236}">
                  <a16:creationId xmlns:a16="http://schemas.microsoft.com/office/drawing/2014/main" id="{B2395914-DE89-4B19-BC7B-F10548B3AFE4}"/>
                </a:ext>
              </a:extLst>
            </p:cNvPr>
            <p:cNvSpPr txBox="1"/>
            <p:nvPr/>
          </p:nvSpPr>
          <p:spPr>
            <a:xfrm>
              <a:off x="1459650" y="2612372"/>
              <a:ext cx="894752" cy="155632"/>
            </a:xfrm>
            <a:prstGeom prst="rect">
              <a:avLst/>
            </a:prstGeom>
            <a:noFill/>
          </p:spPr>
          <p:txBody>
            <a:bodyPr wrap="square" lIns="0" tIns="0" rIns="0" bIns="0" rtlCol="0" anchor="t">
              <a:noAutofit/>
            </a:bodyPr>
            <a:lstStyle/>
            <a:p>
              <a:pPr algn="ctr"/>
              <a:r>
                <a:rPr lang="en-US" sz="1000" dirty="0"/>
                <a:t>Amazon API Gateway</a:t>
              </a:r>
              <a:endParaRPr lang="en-US" dirty="0"/>
            </a:p>
          </p:txBody>
        </p:sp>
      </p:grpSp>
      <p:grpSp>
        <p:nvGrpSpPr>
          <p:cNvPr id="32" name="Group 31">
            <a:extLst>
              <a:ext uri="{FF2B5EF4-FFF2-40B4-BE49-F238E27FC236}">
                <a16:creationId xmlns:a16="http://schemas.microsoft.com/office/drawing/2014/main" id="{2C6117BF-3DEE-4CC0-B03B-71652FD471EA}"/>
              </a:ext>
            </a:extLst>
          </p:cNvPr>
          <p:cNvGrpSpPr/>
          <p:nvPr/>
        </p:nvGrpSpPr>
        <p:grpSpPr>
          <a:xfrm>
            <a:off x="1038355" y="1472041"/>
            <a:ext cx="1060626" cy="678928"/>
            <a:chOff x="56394" y="2098595"/>
            <a:chExt cx="1060626" cy="678928"/>
          </a:xfrm>
        </p:grpSpPr>
        <p:pic>
          <p:nvPicPr>
            <p:cNvPr id="214" name="Picture 213">
              <a:extLst>
                <a:ext uri="{FF2B5EF4-FFF2-40B4-BE49-F238E27FC236}">
                  <a16:creationId xmlns:a16="http://schemas.microsoft.com/office/drawing/2014/main" id="{0C88A7CE-8D61-4826-A629-41022109531E}"/>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386726" y="2098595"/>
              <a:ext cx="413353" cy="498456"/>
            </a:xfrm>
            <a:prstGeom prst="rect">
              <a:avLst/>
            </a:prstGeom>
          </p:spPr>
        </p:pic>
        <p:sp>
          <p:nvSpPr>
            <p:cNvPr id="217" name="TextBox 216">
              <a:extLst>
                <a:ext uri="{FF2B5EF4-FFF2-40B4-BE49-F238E27FC236}">
                  <a16:creationId xmlns:a16="http://schemas.microsoft.com/office/drawing/2014/main" id="{87834801-70C3-44C7-967C-1424E785FDE0}"/>
                </a:ext>
              </a:extLst>
            </p:cNvPr>
            <p:cNvSpPr txBox="1"/>
            <p:nvPr/>
          </p:nvSpPr>
          <p:spPr>
            <a:xfrm>
              <a:off x="56394" y="2621891"/>
              <a:ext cx="1060626" cy="155632"/>
            </a:xfrm>
            <a:prstGeom prst="rect">
              <a:avLst/>
            </a:prstGeom>
            <a:noFill/>
          </p:spPr>
          <p:txBody>
            <a:bodyPr wrap="square" lIns="0" tIns="0" rIns="0" bIns="0" rtlCol="0" anchor="t">
              <a:noAutofit/>
            </a:bodyPr>
            <a:lstStyle/>
            <a:p>
              <a:pPr algn="ctr"/>
              <a:r>
                <a:rPr lang="en-US" sz="1000" dirty="0"/>
                <a:t>AWS </a:t>
              </a:r>
            </a:p>
            <a:p>
              <a:pPr algn="ctr"/>
              <a:r>
                <a:rPr lang="en-US" sz="1000" dirty="0"/>
                <a:t>Step Functions</a:t>
              </a:r>
              <a:endParaRPr lang="en-US" dirty="0"/>
            </a:p>
          </p:txBody>
        </p:sp>
      </p:grpSp>
      <p:grpSp>
        <p:nvGrpSpPr>
          <p:cNvPr id="44" name="Group 43">
            <a:extLst>
              <a:ext uri="{FF2B5EF4-FFF2-40B4-BE49-F238E27FC236}">
                <a16:creationId xmlns:a16="http://schemas.microsoft.com/office/drawing/2014/main" id="{5CFA853E-8E61-4378-8DE6-B1DB85B2C67A}"/>
              </a:ext>
            </a:extLst>
          </p:cNvPr>
          <p:cNvGrpSpPr/>
          <p:nvPr/>
        </p:nvGrpSpPr>
        <p:grpSpPr>
          <a:xfrm>
            <a:off x="3077122" y="1508160"/>
            <a:ext cx="1060626" cy="637510"/>
            <a:chOff x="2204434" y="2124670"/>
            <a:chExt cx="1060626" cy="637510"/>
          </a:xfrm>
        </p:grpSpPr>
        <p:pic>
          <p:nvPicPr>
            <p:cNvPr id="218" name="Picture 217">
              <a:extLst>
                <a:ext uri="{FF2B5EF4-FFF2-40B4-BE49-F238E27FC236}">
                  <a16:creationId xmlns:a16="http://schemas.microsoft.com/office/drawing/2014/main" id="{B0CEE840-906A-4D11-8CC8-000D9FFE4997}"/>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2532443" y="2124670"/>
              <a:ext cx="415379" cy="498456"/>
            </a:xfrm>
            <a:prstGeom prst="rect">
              <a:avLst/>
            </a:prstGeom>
          </p:spPr>
        </p:pic>
        <p:sp>
          <p:nvSpPr>
            <p:cNvPr id="219" name="TextBox 218">
              <a:extLst>
                <a:ext uri="{FF2B5EF4-FFF2-40B4-BE49-F238E27FC236}">
                  <a16:creationId xmlns:a16="http://schemas.microsoft.com/office/drawing/2014/main" id="{366133F7-23C6-4537-8815-EAE0842A4938}"/>
                </a:ext>
              </a:extLst>
            </p:cNvPr>
            <p:cNvSpPr txBox="1"/>
            <p:nvPr/>
          </p:nvSpPr>
          <p:spPr>
            <a:xfrm>
              <a:off x="2204434" y="2606548"/>
              <a:ext cx="1060626" cy="155632"/>
            </a:xfrm>
            <a:prstGeom prst="rect">
              <a:avLst/>
            </a:prstGeom>
            <a:noFill/>
          </p:spPr>
          <p:txBody>
            <a:bodyPr wrap="square" lIns="0" tIns="0" rIns="0" bIns="0" rtlCol="0" anchor="t">
              <a:noAutofit/>
            </a:bodyPr>
            <a:lstStyle/>
            <a:p>
              <a:pPr algn="ctr"/>
              <a:r>
                <a:rPr lang="en-US" sz="1000" dirty="0"/>
                <a:t>Amazon Elastic </a:t>
              </a:r>
              <a:br>
                <a:rPr lang="en-US" sz="1000" dirty="0"/>
              </a:br>
              <a:r>
                <a:rPr lang="en-US" sz="1000" dirty="0"/>
                <a:t>Transcoder</a:t>
              </a:r>
              <a:endParaRPr lang="en-US" dirty="0"/>
            </a:p>
          </p:txBody>
        </p:sp>
      </p:grpSp>
      <p:grpSp>
        <p:nvGrpSpPr>
          <p:cNvPr id="55" name="Group 54">
            <a:extLst>
              <a:ext uri="{FF2B5EF4-FFF2-40B4-BE49-F238E27FC236}">
                <a16:creationId xmlns:a16="http://schemas.microsoft.com/office/drawing/2014/main" id="{8BB6B2A2-0358-4C76-B364-7879CD404D95}"/>
              </a:ext>
            </a:extLst>
          </p:cNvPr>
          <p:cNvGrpSpPr/>
          <p:nvPr/>
        </p:nvGrpSpPr>
        <p:grpSpPr>
          <a:xfrm>
            <a:off x="1730904" y="1455716"/>
            <a:ext cx="894752" cy="674294"/>
            <a:chOff x="805031" y="2105797"/>
            <a:chExt cx="894752" cy="674294"/>
          </a:xfrm>
        </p:grpSpPr>
        <p:pic>
          <p:nvPicPr>
            <p:cNvPr id="220" name="Picture 219">
              <a:extLst>
                <a:ext uri="{FF2B5EF4-FFF2-40B4-BE49-F238E27FC236}">
                  <a16:creationId xmlns:a16="http://schemas.microsoft.com/office/drawing/2014/main" id="{0231D7CD-95F4-44C7-B7FC-520E70786976}"/>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040439" y="2105797"/>
              <a:ext cx="434033" cy="520840"/>
            </a:xfrm>
            <a:prstGeom prst="rect">
              <a:avLst/>
            </a:prstGeom>
          </p:spPr>
        </p:pic>
        <p:sp>
          <p:nvSpPr>
            <p:cNvPr id="221" name="TextBox 220">
              <a:extLst>
                <a:ext uri="{FF2B5EF4-FFF2-40B4-BE49-F238E27FC236}">
                  <a16:creationId xmlns:a16="http://schemas.microsoft.com/office/drawing/2014/main" id="{0B6AF502-C73E-4444-B05D-53008857B54E}"/>
                </a:ext>
              </a:extLst>
            </p:cNvPr>
            <p:cNvSpPr txBox="1"/>
            <p:nvPr/>
          </p:nvSpPr>
          <p:spPr>
            <a:xfrm>
              <a:off x="805031" y="2624459"/>
              <a:ext cx="894752" cy="155632"/>
            </a:xfrm>
            <a:prstGeom prst="rect">
              <a:avLst/>
            </a:prstGeom>
            <a:noFill/>
          </p:spPr>
          <p:txBody>
            <a:bodyPr wrap="square" lIns="0" tIns="0" rIns="0" bIns="0" rtlCol="0" anchor="t">
              <a:noAutofit/>
            </a:bodyPr>
            <a:lstStyle/>
            <a:p>
              <a:pPr algn="ctr"/>
              <a:r>
                <a:rPr lang="en-US" sz="1000" dirty="0"/>
                <a:t>Amazon</a:t>
              </a:r>
            </a:p>
            <a:p>
              <a:pPr algn="ctr"/>
              <a:r>
                <a:rPr lang="en-US" sz="1000" dirty="0"/>
                <a:t>SWF</a:t>
              </a:r>
              <a:endParaRPr lang="en-US" dirty="0"/>
            </a:p>
          </p:txBody>
        </p:sp>
      </p:grpSp>
      <p:grpSp>
        <p:nvGrpSpPr>
          <p:cNvPr id="226" name="Group 225">
            <a:extLst>
              <a:ext uri="{FF2B5EF4-FFF2-40B4-BE49-F238E27FC236}">
                <a16:creationId xmlns:a16="http://schemas.microsoft.com/office/drawing/2014/main" id="{006913B4-536C-4FEB-8EF7-24335FBC4EAD}"/>
              </a:ext>
            </a:extLst>
          </p:cNvPr>
          <p:cNvGrpSpPr/>
          <p:nvPr/>
        </p:nvGrpSpPr>
        <p:grpSpPr>
          <a:xfrm>
            <a:off x="8447581" y="388399"/>
            <a:ext cx="894752" cy="638266"/>
            <a:chOff x="8196998" y="1158129"/>
            <a:chExt cx="894752" cy="638266"/>
          </a:xfrm>
        </p:grpSpPr>
        <p:pic>
          <p:nvPicPr>
            <p:cNvPr id="227" name="Picture 226">
              <a:extLst>
                <a:ext uri="{FF2B5EF4-FFF2-40B4-BE49-F238E27FC236}">
                  <a16:creationId xmlns:a16="http://schemas.microsoft.com/office/drawing/2014/main" id="{D9563F8C-81FB-4B71-AC28-2317E544F8F6}"/>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8422678" y="1158129"/>
              <a:ext cx="432033" cy="504038"/>
            </a:xfrm>
            <a:prstGeom prst="rect">
              <a:avLst/>
            </a:prstGeom>
          </p:spPr>
        </p:pic>
        <p:sp>
          <p:nvSpPr>
            <p:cNvPr id="229" name="TextBox 228">
              <a:extLst>
                <a:ext uri="{FF2B5EF4-FFF2-40B4-BE49-F238E27FC236}">
                  <a16:creationId xmlns:a16="http://schemas.microsoft.com/office/drawing/2014/main" id="{E0CAE1BB-BFF5-4436-BD64-6084B3C22B8C}"/>
                </a:ext>
              </a:extLst>
            </p:cNvPr>
            <p:cNvSpPr txBox="1"/>
            <p:nvPr/>
          </p:nvSpPr>
          <p:spPr>
            <a:xfrm>
              <a:off x="8196998" y="1640763"/>
              <a:ext cx="894752" cy="155632"/>
            </a:xfrm>
            <a:prstGeom prst="rect">
              <a:avLst/>
            </a:prstGeom>
            <a:noFill/>
          </p:spPr>
          <p:txBody>
            <a:bodyPr wrap="square" lIns="0" tIns="0" rIns="0" bIns="0" rtlCol="0" anchor="t">
              <a:noAutofit/>
            </a:bodyPr>
            <a:lstStyle/>
            <a:p>
              <a:pPr algn="ctr"/>
              <a:r>
                <a:rPr lang="en-US" sz="1000" dirty="0"/>
                <a:t>Amazon</a:t>
              </a:r>
            </a:p>
            <a:p>
              <a:pPr algn="ctr"/>
              <a:r>
                <a:rPr lang="en-US" sz="1000" dirty="0"/>
                <a:t>SES</a:t>
              </a:r>
              <a:endParaRPr lang="en-US" dirty="0"/>
            </a:p>
          </p:txBody>
        </p:sp>
      </p:grpSp>
      <p:grpSp>
        <p:nvGrpSpPr>
          <p:cNvPr id="234" name="Group 233">
            <a:extLst>
              <a:ext uri="{FF2B5EF4-FFF2-40B4-BE49-F238E27FC236}">
                <a16:creationId xmlns:a16="http://schemas.microsoft.com/office/drawing/2014/main" id="{3AB873DF-F27C-4A49-B4D7-DEEDBDC0EF38}"/>
              </a:ext>
            </a:extLst>
          </p:cNvPr>
          <p:cNvGrpSpPr/>
          <p:nvPr/>
        </p:nvGrpSpPr>
        <p:grpSpPr>
          <a:xfrm>
            <a:off x="9451731" y="369996"/>
            <a:ext cx="894752" cy="660630"/>
            <a:chOff x="9547885" y="1145699"/>
            <a:chExt cx="894752" cy="660630"/>
          </a:xfrm>
        </p:grpSpPr>
        <p:pic>
          <p:nvPicPr>
            <p:cNvPr id="228" name="Picture 227">
              <a:extLst>
                <a:ext uri="{FF2B5EF4-FFF2-40B4-BE49-F238E27FC236}">
                  <a16:creationId xmlns:a16="http://schemas.microsoft.com/office/drawing/2014/main" id="{23A586D3-47B0-45DB-A848-295BE1CD3B9D}"/>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9777134" y="1145699"/>
              <a:ext cx="434033" cy="520840"/>
            </a:xfrm>
            <a:prstGeom prst="rect">
              <a:avLst/>
            </a:prstGeom>
          </p:spPr>
        </p:pic>
        <p:sp>
          <p:nvSpPr>
            <p:cNvPr id="230" name="TextBox 229">
              <a:extLst>
                <a:ext uri="{FF2B5EF4-FFF2-40B4-BE49-F238E27FC236}">
                  <a16:creationId xmlns:a16="http://schemas.microsoft.com/office/drawing/2014/main" id="{CFC6B589-BD43-4EFA-8833-A5B2444FF9B9}"/>
                </a:ext>
              </a:extLst>
            </p:cNvPr>
            <p:cNvSpPr txBox="1"/>
            <p:nvPr/>
          </p:nvSpPr>
          <p:spPr>
            <a:xfrm>
              <a:off x="9547885" y="1650697"/>
              <a:ext cx="894752"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a:t>SQS</a:t>
              </a:r>
              <a:endParaRPr lang="en-US" dirty="0"/>
            </a:p>
          </p:txBody>
        </p:sp>
      </p:grpSp>
      <p:grpSp>
        <p:nvGrpSpPr>
          <p:cNvPr id="233" name="Group 232">
            <a:extLst>
              <a:ext uri="{FF2B5EF4-FFF2-40B4-BE49-F238E27FC236}">
                <a16:creationId xmlns:a16="http://schemas.microsoft.com/office/drawing/2014/main" id="{C88C64BB-2649-4CB5-9077-19B4980B83DD}"/>
              </a:ext>
            </a:extLst>
          </p:cNvPr>
          <p:cNvGrpSpPr/>
          <p:nvPr/>
        </p:nvGrpSpPr>
        <p:grpSpPr>
          <a:xfrm>
            <a:off x="8956638" y="401688"/>
            <a:ext cx="894752" cy="621555"/>
            <a:chOff x="8890172" y="1173738"/>
            <a:chExt cx="894752" cy="621555"/>
          </a:xfrm>
        </p:grpSpPr>
        <p:pic>
          <p:nvPicPr>
            <p:cNvPr id="231" name="Picture 230">
              <a:extLst>
                <a:ext uri="{FF2B5EF4-FFF2-40B4-BE49-F238E27FC236}">
                  <a16:creationId xmlns:a16="http://schemas.microsoft.com/office/drawing/2014/main" id="{52EAA990-7145-44D0-BC6E-B33A19A6675D}"/>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9134695" y="1173738"/>
              <a:ext cx="415380" cy="415380"/>
            </a:xfrm>
            <a:prstGeom prst="rect">
              <a:avLst/>
            </a:prstGeom>
          </p:spPr>
        </p:pic>
        <p:sp>
          <p:nvSpPr>
            <p:cNvPr id="232" name="TextBox 231">
              <a:extLst>
                <a:ext uri="{FF2B5EF4-FFF2-40B4-BE49-F238E27FC236}">
                  <a16:creationId xmlns:a16="http://schemas.microsoft.com/office/drawing/2014/main" id="{ACD97571-64A6-4360-900E-503C5B8879F1}"/>
                </a:ext>
              </a:extLst>
            </p:cNvPr>
            <p:cNvSpPr txBox="1"/>
            <p:nvPr/>
          </p:nvSpPr>
          <p:spPr>
            <a:xfrm>
              <a:off x="8890172" y="1639661"/>
              <a:ext cx="894752"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a:t>SNS</a:t>
              </a:r>
            </a:p>
          </p:txBody>
        </p:sp>
      </p:grpSp>
      <p:grpSp>
        <p:nvGrpSpPr>
          <p:cNvPr id="258" name="Group 257">
            <a:extLst>
              <a:ext uri="{FF2B5EF4-FFF2-40B4-BE49-F238E27FC236}">
                <a16:creationId xmlns:a16="http://schemas.microsoft.com/office/drawing/2014/main" id="{150552D3-0FA6-4C79-8368-0958F5DB5E0A}"/>
              </a:ext>
            </a:extLst>
          </p:cNvPr>
          <p:cNvGrpSpPr/>
          <p:nvPr/>
        </p:nvGrpSpPr>
        <p:grpSpPr>
          <a:xfrm>
            <a:off x="1879264" y="428443"/>
            <a:ext cx="894752" cy="642848"/>
            <a:chOff x="1471745" y="1496209"/>
            <a:chExt cx="894752" cy="642848"/>
          </a:xfrm>
        </p:grpSpPr>
        <p:pic>
          <p:nvPicPr>
            <p:cNvPr id="236" name="Picture 235">
              <a:extLst>
                <a:ext uri="{FF2B5EF4-FFF2-40B4-BE49-F238E27FC236}">
                  <a16:creationId xmlns:a16="http://schemas.microsoft.com/office/drawing/2014/main" id="{3B213371-20B1-4354-B9A2-B8012082F632}"/>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706088" y="1496209"/>
              <a:ext cx="405263" cy="470981"/>
            </a:xfrm>
            <a:prstGeom prst="rect">
              <a:avLst/>
            </a:prstGeom>
          </p:spPr>
        </p:pic>
        <p:sp>
          <p:nvSpPr>
            <p:cNvPr id="238" name="TextBox 237">
              <a:extLst>
                <a:ext uri="{FF2B5EF4-FFF2-40B4-BE49-F238E27FC236}">
                  <a16:creationId xmlns:a16="http://schemas.microsoft.com/office/drawing/2014/main" id="{D6259728-8D16-4E1F-AC3C-CB1B059486A0}"/>
                </a:ext>
              </a:extLst>
            </p:cNvPr>
            <p:cNvSpPr txBox="1"/>
            <p:nvPr/>
          </p:nvSpPr>
          <p:spPr>
            <a:xfrm>
              <a:off x="1471745" y="1983425"/>
              <a:ext cx="894752"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err="1"/>
                <a:t>WorkDocs</a:t>
              </a:r>
              <a:endParaRPr lang="en-US" dirty="0"/>
            </a:p>
          </p:txBody>
        </p:sp>
      </p:grpSp>
      <p:grpSp>
        <p:nvGrpSpPr>
          <p:cNvPr id="257" name="Group 256">
            <a:extLst>
              <a:ext uri="{FF2B5EF4-FFF2-40B4-BE49-F238E27FC236}">
                <a16:creationId xmlns:a16="http://schemas.microsoft.com/office/drawing/2014/main" id="{05FB42CF-E2EC-4BFB-AFC6-11E87796350B}"/>
              </a:ext>
            </a:extLst>
          </p:cNvPr>
          <p:cNvGrpSpPr/>
          <p:nvPr/>
        </p:nvGrpSpPr>
        <p:grpSpPr>
          <a:xfrm>
            <a:off x="2477580" y="423064"/>
            <a:ext cx="894752" cy="650140"/>
            <a:chOff x="2205590" y="1479483"/>
            <a:chExt cx="894752" cy="650140"/>
          </a:xfrm>
        </p:grpSpPr>
        <p:pic>
          <p:nvPicPr>
            <p:cNvPr id="237" name="Picture 236">
              <a:extLst>
                <a:ext uri="{FF2B5EF4-FFF2-40B4-BE49-F238E27FC236}">
                  <a16:creationId xmlns:a16="http://schemas.microsoft.com/office/drawing/2014/main" id="{07B8F6A9-3C0C-4186-96A9-CDB4A93A4C4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2441882" y="1479483"/>
              <a:ext cx="427952" cy="497349"/>
            </a:xfrm>
            <a:prstGeom prst="rect">
              <a:avLst/>
            </a:prstGeom>
          </p:spPr>
        </p:pic>
        <p:sp>
          <p:nvSpPr>
            <p:cNvPr id="239" name="TextBox 238">
              <a:extLst>
                <a:ext uri="{FF2B5EF4-FFF2-40B4-BE49-F238E27FC236}">
                  <a16:creationId xmlns:a16="http://schemas.microsoft.com/office/drawing/2014/main" id="{3D605602-1BD0-4B82-A02E-47F3D8796813}"/>
                </a:ext>
              </a:extLst>
            </p:cNvPr>
            <p:cNvSpPr txBox="1"/>
            <p:nvPr/>
          </p:nvSpPr>
          <p:spPr>
            <a:xfrm>
              <a:off x="2205590" y="1973991"/>
              <a:ext cx="894752"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err="1"/>
                <a:t>WorkMail</a:t>
              </a:r>
              <a:endParaRPr lang="en-US" dirty="0"/>
            </a:p>
          </p:txBody>
        </p:sp>
      </p:grpSp>
      <p:grpSp>
        <p:nvGrpSpPr>
          <p:cNvPr id="247" name="Group 246">
            <a:extLst>
              <a:ext uri="{FF2B5EF4-FFF2-40B4-BE49-F238E27FC236}">
                <a16:creationId xmlns:a16="http://schemas.microsoft.com/office/drawing/2014/main" id="{97112BC2-472A-4B4F-A66D-21EA00A9155C}"/>
              </a:ext>
            </a:extLst>
          </p:cNvPr>
          <p:cNvGrpSpPr/>
          <p:nvPr/>
        </p:nvGrpSpPr>
        <p:grpSpPr>
          <a:xfrm>
            <a:off x="11210445" y="342148"/>
            <a:ext cx="894752" cy="697430"/>
            <a:chOff x="11211160" y="1118670"/>
            <a:chExt cx="894752" cy="697430"/>
          </a:xfrm>
        </p:grpSpPr>
        <p:pic>
          <p:nvPicPr>
            <p:cNvPr id="242" name="Picture 241">
              <a:extLst>
                <a:ext uri="{FF2B5EF4-FFF2-40B4-BE49-F238E27FC236}">
                  <a16:creationId xmlns:a16="http://schemas.microsoft.com/office/drawing/2014/main" id="{AE4E4140-A85E-4051-86E6-18891E53480A}"/>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1452872" y="1118670"/>
              <a:ext cx="426265" cy="495389"/>
            </a:xfrm>
            <a:prstGeom prst="rect">
              <a:avLst/>
            </a:prstGeom>
          </p:spPr>
        </p:pic>
        <p:sp>
          <p:nvSpPr>
            <p:cNvPr id="243" name="TextBox 242">
              <a:extLst>
                <a:ext uri="{FF2B5EF4-FFF2-40B4-BE49-F238E27FC236}">
                  <a16:creationId xmlns:a16="http://schemas.microsoft.com/office/drawing/2014/main" id="{FC823F53-8F24-468E-96E8-3C44E8872E14}"/>
                </a:ext>
              </a:extLst>
            </p:cNvPr>
            <p:cNvSpPr txBox="1"/>
            <p:nvPr/>
          </p:nvSpPr>
          <p:spPr>
            <a:xfrm>
              <a:off x="11211160" y="1660468"/>
              <a:ext cx="894752" cy="155632"/>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err="1"/>
                <a:t>WorkSpaces</a:t>
              </a:r>
              <a:endParaRPr lang="en-US" dirty="0"/>
            </a:p>
          </p:txBody>
        </p:sp>
      </p:grpSp>
      <p:grpSp>
        <p:nvGrpSpPr>
          <p:cNvPr id="246" name="Group 245">
            <a:extLst>
              <a:ext uri="{FF2B5EF4-FFF2-40B4-BE49-F238E27FC236}">
                <a16:creationId xmlns:a16="http://schemas.microsoft.com/office/drawing/2014/main" id="{3E54D049-8DB7-4881-8AB4-91BBCDEE19FA}"/>
              </a:ext>
            </a:extLst>
          </p:cNvPr>
          <p:cNvGrpSpPr/>
          <p:nvPr/>
        </p:nvGrpSpPr>
        <p:grpSpPr>
          <a:xfrm>
            <a:off x="10370893" y="396280"/>
            <a:ext cx="989298" cy="846170"/>
            <a:chOff x="10351593" y="1162173"/>
            <a:chExt cx="989298" cy="846170"/>
          </a:xfrm>
        </p:grpSpPr>
        <p:pic>
          <p:nvPicPr>
            <p:cNvPr id="244" name="Picture 243">
              <a:extLst>
                <a:ext uri="{FF2B5EF4-FFF2-40B4-BE49-F238E27FC236}">
                  <a16:creationId xmlns:a16="http://schemas.microsoft.com/office/drawing/2014/main" id="{1D684C41-1764-48BB-939E-96FB744FB699}"/>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650349" y="1162173"/>
              <a:ext cx="390960" cy="470981"/>
            </a:xfrm>
            <a:prstGeom prst="rect">
              <a:avLst/>
            </a:prstGeom>
          </p:spPr>
        </p:pic>
        <p:sp>
          <p:nvSpPr>
            <p:cNvPr id="245" name="TextBox 244">
              <a:extLst>
                <a:ext uri="{FF2B5EF4-FFF2-40B4-BE49-F238E27FC236}">
                  <a16:creationId xmlns:a16="http://schemas.microsoft.com/office/drawing/2014/main" id="{5B37A1B5-A013-43CD-BE7A-8888B26F3283}"/>
                </a:ext>
              </a:extLst>
            </p:cNvPr>
            <p:cNvSpPr txBox="1"/>
            <p:nvPr/>
          </p:nvSpPr>
          <p:spPr>
            <a:xfrm>
              <a:off x="10351593" y="1644483"/>
              <a:ext cx="989298" cy="363860"/>
            </a:xfrm>
            <a:prstGeom prst="rect">
              <a:avLst/>
            </a:prstGeom>
            <a:noFill/>
          </p:spPr>
          <p:txBody>
            <a:bodyPr wrap="square" lIns="0" tIns="0" rIns="0" bIns="0" rtlCol="0" anchor="t">
              <a:noAutofit/>
            </a:bodyPr>
            <a:lstStyle/>
            <a:p>
              <a:pPr algn="ctr"/>
              <a:r>
                <a:rPr lang="en-US" sz="1000" dirty="0"/>
                <a:t>Amazon</a:t>
              </a:r>
              <a:br>
                <a:rPr lang="en-US" sz="1000" dirty="0"/>
              </a:br>
              <a:r>
                <a:rPr lang="en-US" sz="1000" dirty="0" err="1"/>
                <a:t>AppStream</a:t>
              </a:r>
              <a:r>
                <a:rPr lang="en-US" sz="1000" dirty="0"/>
                <a:t> 2.0</a:t>
              </a:r>
              <a:endParaRPr lang="en-US" dirty="0"/>
            </a:p>
          </p:txBody>
        </p:sp>
      </p:grpSp>
      <p:grpSp>
        <p:nvGrpSpPr>
          <p:cNvPr id="224" name="Group 223">
            <a:extLst>
              <a:ext uri="{FF2B5EF4-FFF2-40B4-BE49-F238E27FC236}">
                <a16:creationId xmlns:a16="http://schemas.microsoft.com/office/drawing/2014/main" id="{5EEC543B-2734-4152-B70C-7E107552C436}"/>
              </a:ext>
            </a:extLst>
          </p:cNvPr>
          <p:cNvGrpSpPr/>
          <p:nvPr/>
        </p:nvGrpSpPr>
        <p:grpSpPr>
          <a:xfrm>
            <a:off x="6891562" y="309583"/>
            <a:ext cx="815340" cy="706777"/>
            <a:chOff x="6363611" y="1119191"/>
            <a:chExt cx="815340" cy="706777"/>
          </a:xfrm>
        </p:grpSpPr>
        <p:pic>
          <p:nvPicPr>
            <p:cNvPr id="248" name="Picture 247">
              <a:extLst>
                <a:ext uri="{FF2B5EF4-FFF2-40B4-BE49-F238E27FC236}">
                  <a16:creationId xmlns:a16="http://schemas.microsoft.com/office/drawing/2014/main" id="{32048E6B-30E4-4379-80E8-AE542A3F39FA}"/>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6540076" y="1119191"/>
              <a:ext cx="437109" cy="524531"/>
            </a:xfrm>
            <a:prstGeom prst="rect">
              <a:avLst/>
            </a:prstGeom>
          </p:spPr>
        </p:pic>
        <p:sp>
          <p:nvSpPr>
            <p:cNvPr id="249" name="TextBox 248">
              <a:extLst>
                <a:ext uri="{FF2B5EF4-FFF2-40B4-BE49-F238E27FC236}">
                  <a16:creationId xmlns:a16="http://schemas.microsoft.com/office/drawing/2014/main" id="{3F95B052-B3A3-4EC0-9086-51D4F530AD23}"/>
                </a:ext>
              </a:extLst>
            </p:cNvPr>
            <p:cNvSpPr txBox="1"/>
            <p:nvPr/>
          </p:nvSpPr>
          <p:spPr>
            <a:xfrm>
              <a:off x="6363611" y="1667902"/>
              <a:ext cx="815340" cy="158066"/>
            </a:xfrm>
            <a:prstGeom prst="rect">
              <a:avLst/>
            </a:prstGeom>
            <a:noFill/>
          </p:spPr>
          <p:txBody>
            <a:bodyPr wrap="square" lIns="0" tIns="0" rIns="0" bIns="0" rtlCol="0" anchor="t">
              <a:noAutofit/>
            </a:bodyPr>
            <a:lstStyle/>
            <a:p>
              <a:pPr algn="ctr"/>
              <a:r>
                <a:rPr lang="en-US" sz="1000" dirty="0"/>
                <a:t>AWS IoT</a:t>
              </a:r>
            </a:p>
          </p:txBody>
        </p:sp>
      </p:grpSp>
      <p:grpSp>
        <p:nvGrpSpPr>
          <p:cNvPr id="225" name="Group 224">
            <a:extLst>
              <a:ext uri="{FF2B5EF4-FFF2-40B4-BE49-F238E27FC236}">
                <a16:creationId xmlns:a16="http://schemas.microsoft.com/office/drawing/2014/main" id="{030729F8-388C-4E36-9B42-71E04824F195}"/>
              </a:ext>
            </a:extLst>
          </p:cNvPr>
          <p:cNvGrpSpPr/>
          <p:nvPr/>
        </p:nvGrpSpPr>
        <p:grpSpPr>
          <a:xfrm>
            <a:off x="7500528" y="342462"/>
            <a:ext cx="943550" cy="675498"/>
            <a:chOff x="7052303" y="1149798"/>
            <a:chExt cx="943550" cy="675498"/>
          </a:xfrm>
        </p:grpSpPr>
        <p:pic>
          <p:nvPicPr>
            <p:cNvPr id="250" name="Picture 249">
              <a:extLst>
                <a:ext uri="{FF2B5EF4-FFF2-40B4-BE49-F238E27FC236}">
                  <a16:creationId xmlns:a16="http://schemas.microsoft.com/office/drawing/2014/main" id="{1217E006-E3F6-48B4-BB7C-316E9C1E044C}"/>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7314532" y="1149798"/>
              <a:ext cx="424834" cy="512300"/>
            </a:xfrm>
            <a:prstGeom prst="rect">
              <a:avLst/>
            </a:prstGeom>
          </p:spPr>
        </p:pic>
        <p:sp>
          <p:nvSpPr>
            <p:cNvPr id="251" name="TextBox 250">
              <a:extLst>
                <a:ext uri="{FF2B5EF4-FFF2-40B4-BE49-F238E27FC236}">
                  <a16:creationId xmlns:a16="http://schemas.microsoft.com/office/drawing/2014/main" id="{AC4A514B-2BA0-40D3-88B1-B0B0F4FEA5C9}"/>
                </a:ext>
              </a:extLst>
            </p:cNvPr>
            <p:cNvSpPr txBox="1"/>
            <p:nvPr/>
          </p:nvSpPr>
          <p:spPr>
            <a:xfrm>
              <a:off x="7052303" y="1669848"/>
              <a:ext cx="943550" cy="155448"/>
            </a:xfrm>
            <a:prstGeom prst="rect">
              <a:avLst/>
            </a:prstGeom>
            <a:noFill/>
          </p:spPr>
          <p:txBody>
            <a:bodyPr wrap="square" lIns="0" tIns="0" rIns="0" bIns="0" rtlCol="0" anchor="t">
              <a:noAutofit/>
            </a:bodyPr>
            <a:lstStyle/>
            <a:p>
              <a:pPr algn="ctr"/>
              <a:r>
                <a:rPr lang="en-US" sz="1000" dirty="0"/>
                <a:t>AWS </a:t>
              </a:r>
            </a:p>
            <a:p>
              <a:pPr algn="ctr"/>
              <a:r>
                <a:rPr lang="en-US" sz="1000" dirty="0" err="1"/>
                <a:t>Greengrass</a:t>
              </a:r>
              <a:endParaRPr lang="en-US" sz="1000" dirty="0"/>
            </a:p>
          </p:txBody>
        </p:sp>
      </p:grpSp>
      <p:grpSp>
        <p:nvGrpSpPr>
          <p:cNvPr id="259" name="Group 258">
            <a:extLst>
              <a:ext uri="{FF2B5EF4-FFF2-40B4-BE49-F238E27FC236}">
                <a16:creationId xmlns:a16="http://schemas.microsoft.com/office/drawing/2014/main" id="{C41825BE-8D58-401B-93E4-42F35BE562A6}"/>
              </a:ext>
            </a:extLst>
          </p:cNvPr>
          <p:cNvGrpSpPr/>
          <p:nvPr/>
        </p:nvGrpSpPr>
        <p:grpSpPr>
          <a:xfrm>
            <a:off x="791786" y="377145"/>
            <a:ext cx="943550" cy="679939"/>
            <a:chOff x="424275" y="1574471"/>
            <a:chExt cx="943550" cy="679939"/>
          </a:xfrm>
        </p:grpSpPr>
        <p:sp>
          <p:nvSpPr>
            <p:cNvPr id="254" name="TextBox 253">
              <a:extLst>
                <a:ext uri="{FF2B5EF4-FFF2-40B4-BE49-F238E27FC236}">
                  <a16:creationId xmlns:a16="http://schemas.microsoft.com/office/drawing/2014/main" id="{5C3626EC-047B-4C4C-BF26-5C4A22F2930E}"/>
                </a:ext>
              </a:extLst>
            </p:cNvPr>
            <p:cNvSpPr txBox="1"/>
            <p:nvPr/>
          </p:nvSpPr>
          <p:spPr>
            <a:xfrm>
              <a:off x="424275" y="2098962"/>
              <a:ext cx="943550" cy="155448"/>
            </a:xfrm>
            <a:prstGeom prst="rect">
              <a:avLst/>
            </a:prstGeom>
            <a:noFill/>
          </p:spPr>
          <p:txBody>
            <a:bodyPr wrap="square" lIns="0" tIns="0" rIns="0" bIns="0" rtlCol="0" anchor="t">
              <a:noAutofit/>
            </a:bodyPr>
            <a:lstStyle/>
            <a:p>
              <a:pPr algn="ctr"/>
              <a:r>
                <a:rPr lang="en-US" sz="1000" dirty="0"/>
                <a:t>Amazon </a:t>
              </a:r>
            </a:p>
            <a:p>
              <a:pPr algn="ctr"/>
              <a:r>
                <a:rPr lang="en-US" sz="1000" dirty="0" err="1"/>
                <a:t>GameLift</a:t>
              </a:r>
              <a:endParaRPr lang="en-US" sz="1000" dirty="0"/>
            </a:p>
          </p:txBody>
        </p:sp>
        <p:pic>
          <p:nvPicPr>
            <p:cNvPr id="255" name="Picture 254">
              <a:extLst>
                <a:ext uri="{FF2B5EF4-FFF2-40B4-BE49-F238E27FC236}">
                  <a16:creationId xmlns:a16="http://schemas.microsoft.com/office/drawing/2014/main" id="{3DD80EF7-FC5C-46EB-84D3-16F8363058FD}"/>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692806" y="1574471"/>
              <a:ext cx="417929" cy="496291"/>
            </a:xfrm>
            <a:prstGeom prst="rect">
              <a:avLst/>
            </a:prstGeom>
          </p:spPr>
        </p:pic>
      </p:grpSp>
      <p:sp>
        <p:nvSpPr>
          <p:cNvPr id="3" name="Rectangle: Rounded Corners 2">
            <a:extLst>
              <a:ext uri="{FF2B5EF4-FFF2-40B4-BE49-F238E27FC236}">
                <a16:creationId xmlns:a16="http://schemas.microsoft.com/office/drawing/2014/main" id="{B28183BE-0269-4EE8-983F-B64B6F925A80}"/>
              </a:ext>
            </a:extLst>
          </p:cNvPr>
          <p:cNvSpPr/>
          <p:nvPr/>
        </p:nvSpPr>
        <p:spPr>
          <a:xfrm>
            <a:off x="852482" y="289920"/>
            <a:ext cx="812038"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7C2195D9-6B0E-454D-A76E-3653C9926B79}"/>
              </a:ext>
            </a:extLst>
          </p:cNvPr>
          <p:cNvSpPr txBox="1"/>
          <p:nvPr/>
        </p:nvSpPr>
        <p:spPr>
          <a:xfrm>
            <a:off x="1040567" y="217624"/>
            <a:ext cx="437679" cy="155448"/>
          </a:xfrm>
          <a:prstGeom prst="rect">
            <a:avLst/>
          </a:prstGeom>
          <a:solidFill>
            <a:schemeClr val="bg1"/>
          </a:solidFill>
        </p:spPr>
        <p:txBody>
          <a:bodyPr wrap="square" lIns="0" tIns="0" rIns="0" bIns="0" rtlCol="0" anchor="t">
            <a:noAutofit/>
          </a:bodyPr>
          <a:lstStyle/>
          <a:p>
            <a:pPr algn="ctr"/>
            <a:r>
              <a:rPr lang="en-US" sz="1000" b="1" dirty="0"/>
              <a:t>Gaming</a:t>
            </a:r>
          </a:p>
        </p:txBody>
      </p:sp>
      <p:sp>
        <p:nvSpPr>
          <p:cNvPr id="179" name="Rectangle: Rounded Corners 178">
            <a:extLst>
              <a:ext uri="{FF2B5EF4-FFF2-40B4-BE49-F238E27FC236}">
                <a16:creationId xmlns:a16="http://schemas.microsoft.com/office/drawing/2014/main" id="{6B9FD5DF-5735-46E2-BD1D-0B6E7F54CFBB}"/>
              </a:ext>
            </a:extLst>
          </p:cNvPr>
          <p:cNvSpPr/>
          <p:nvPr/>
        </p:nvSpPr>
        <p:spPr>
          <a:xfrm>
            <a:off x="3639380" y="266398"/>
            <a:ext cx="3081121"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C713A309-A90B-4999-950A-4C8E2606C1BE}"/>
              </a:ext>
            </a:extLst>
          </p:cNvPr>
          <p:cNvSpPr txBox="1"/>
          <p:nvPr/>
        </p:nvSpPr>
        <p:spPr>
          <a:xfrm>
            <a:off x="4628378" y="201622"/>
            <a:ext cx="1151077" cy="131238"/>
          </a:xfrm>
          <a:prstGeom prst="rect">
            <a:avLst/>
          </a:prstGeom>
          <a:solidFill>
            <a:schemeClr val="bg1"/>
          </a:solidFill>
        </p:spPr>
        <p:txBody>
          <a:bodyPr wrap="square" lIns="0" tIns="0" rIns="0" bIns="0" rtlCol="0" anchor="t">
            <a:noAutofit/>
          </a:bodyPr>
          <a:lstStyle/>
          <a:p>
            <a:pPr algn="ctr"/>
            <a:r>
              <a:rPr lang="en-US" sz="1000" b="1" dirty="0"/>
              <a:t>Artificial </a:t>
            </a:r>
            <a:r>
              <a:rPr lang="en-US" sz="1000" b="1" dirty="0" err="1"/>
              <a:t>Inteligence</a:t>
            </a:r>
            <a:endParaRPr lang="en-US" sz="1000" b="1" dirty="0"/>
          </a:p>
        </p:txBody>
      </p:sp>
      <p:sp>
        <p:nvSpPr>
          <p:cNvPr id="193" name="Rectangle: Rounded Corners 192">
            <a:extLst>
              <a:ext uri="{FF2B5EF4-FFF2-40B4-BE49-F238E27FC236}">
                <a16:creationId xmlns:a16="http://schemas.microsoft.com/office/drawing/2014/main" id="{99E0D1A2-BDE4-4B9C-91B2-586ECE58A187}"/>
              </a:ext>
            </a:extLst>
          </p:cNvPr>
          <p:cNvSpPr/>
          <p:nvPr/>
        </p:nvSpPr>
        <p:spPr>
          <a:xfrm>
            <a:off x="8607118" y="264266"/>
            <a:ext cx="1653507"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A96B5C4A-36EA-458F-98C0-41564536BEA9}"/>
              </a:ext>
            </a:extLst>
          </p:cNvPr>
          <p:cNvSpPr txBox="1"/>
          <p:nvPr/>
        </p:nvSpPr>
        <p:spPr>
          <a:xfrm>
            <a:off x="9056270" y="200256"/>
            <a:ext cx="757882" cy="127625"/>
          </a:xfrm>
          <a:prstGeom prst="rect">
            <a:avLst/>
          </a:prstGeom>
          <a:solidFill>
            <a:schemeClr val="bg1"/>
          </a:solidFill>
        </p:spPr>
        <p:txBody>
          <a:bodyPr wrap="square" lIns="0" tIns="0" rIns="0" bIns="0" rtlCol="0" anchor="t">
            <a:noAutofit/>
          </a:bodyPr>
          <a:lstStyle/>
          <a:p>
            <a:pPr algn="ctr"/>
            <a:r>
              <a:rPr lang="en-US" sz="1000" b="1" dirty="0"/>
              <a:t>Messaging</a:t>
            </a:r>
          </a:p>
        </p:txBody>
      </p:sp>
      <p:sp>
        <p:nvSpPr>
          <p:cNvPr id="195" name="Rectangle: Rounded Corners 194">
            <a:extLst>
              <a:ext uri="{FF2B5EF4-FFF2-40B4-BE49-F238E27FC236}">
                <a16:creationId xmlns:a16="http://schemas.microsoft.com/office/drawing/2014/main" id="{3D298841-B1B5-4586-85DE-41F67BA77B84}"/>
              </a:ext>
            </a:extLst>
          </p:cNvPr>
          <p:cNvSpPr/>
          <p:nvPr/>
        </p:nvSpPr>
        <p:spPr>
          <a:xfrm>
            <a:off x="6907304" y="267296"/>
            <a:ext cx="1512903"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TextBox 195">
            <a:extLst>
              <a:ext uri="{FF2B5EF4-FFF2-40B4-BE49-F238E27FC236}">
                <a16:creationId xmlns:a16="http://schemas.microsoft.com/office/drawing/2014/main" id="{FDCE36BD-99C1-4046-ADC3-E9AED35D59C7}"/>
              </a:ext>
            </a:extLst>
          </p:cNvPr>
          <p:cNvSpPr txBox="1"/>
          <p:nvPr/>
        </p:nvSpPr>
        <p:spPr>
          <a:xfrm>
            <a:off x="7194038" y="196262"/>
            <a:ext cx="977902" cy="172979"/>
          </a:xfrm>
          <a:prstGeom prst="rect">
            <a:avLst/>
          </a:prstGeom>
          <a:solidFill>
            <a:schemeClr val="bg1"/>
          </a:solidFill>
        </p:spPr>
        <p:txBody>
          <a:bodyPr wrap="square" lIns="0" tIns="0" rIns="0" bIns="0" rtlCol="0" anchor="t">
            <a:noAutofit/>
          </a:bodyPr>
          <a:lstStyle/>
          <a:p>
            <a:pPr algn="ctr"/>
            <a:r>
              <a:rPr lang="en-US" sz="1000" b="1" dirty="0"/>
              <a:t>Internet of Things</a:t>
            </a:r>
          </a:p>
        </p:txBody>
      </p:sp>
      <p:sp>
        <p:nvSpPr>
          <p:cNvPr id="202" name="Rectangle: Rounded Corners 201">
            <a:extLst>
              <a:ext uri="{FF2B5EF4-FFF2-40B4-BE49-F238E27FC236}">
                <a16:creationId xmlns:a16="http://schemas.microsoft.com/office/drawing/2014/main" id="{884F9E19-13F9-4E23-A16E-FB3EF717565B}"/>
              </a:ext>
            </a:extLst>
          </p:cNvPr>
          <p:cNvSpPr/>
          <p:nvPr/>
        </p:nvSpPr>
        <p:spPr>
          <a:xfrm>
            <a:off x="1799266" y="293723"/>
            <a:ext cx="1653507"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B5702DEA-8528-4B33-84AD-794405BEE0C1}"/>
              </a:ext>
            </a:extLst>
          </p:cNvPr>
          <p:cNvSpPr txBox="1"/>
          <p:nvPr/>
        </p:nvSpPr>
        <p:spPr>
          <a:xfrm>
            <a:off x="2041356" y="229713"/>
            <a:ext cx="1200819" cy="161962"/>
          </a:xfrm>
          <a:prstGeom prst="rect">
            <a:avLst/>
          </a:prstGeom>
          <a:solidFill>
            <a:schemeClr val="bg1"/>
          </a:solidFill>
        </p:spPr>
        <p:txBody>
          <a:bodyPr wrap="square" lIns="0" tIns="0" rIns="0" bIns="0" rtlCol="0" anchor="t">
            <a:noAutofit/>
          </a:bodyPr>
          <a:lstStyle/>
          <a:p>
            <a:pPr algn="ctr"/>
            <a:r>
              <a:rPr lang="en-US" sz="1000" b="1" dirty="0"/>
              <a:t>Business Productivity</a:t>
            </a:r>
          </a:p>
        </p:txBody>
      </p:sp>
      <p:sp>
        <p:nvSpPr>
          <p:cNvPr id="240" name="Rectangle: Rounded Corners 239">
            <a:extLst>
              <a:ext uri="{FF2B5EF4-FFF2-40B4-BE49-F238E27FC236}">
                <a16:creationId xmlns:a16="http://schemas.microsoft.com/office/drawing/2014/main" id="{8D5762C7-9737-49BD-BED3-3A85FE67437E}"/>
              </a:ext>
            </a:extLst>
          </p:cNvPr>
          <p:cNvSpPr/>
          <p:nvPr/>
        </p:nvSpPr>
        <p:spPr>
          <a:xfrm>
            <a:off x="10389838" y="262676"/>
            <a:ext cx="1694187"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a:extLst>
              <a:ext uri="{FF2B5EF4-FFF2-40B4-BE49-F238E27FC236}">
                <a16:creationId xmlns:a16="http://schemas.microsoft.com/office/drawing/2014/main" id="{B590ECFB-F46F-4692-9616-1DDF7F7DAA30}"/>
              </a:ext>
            </a:extLst>
          </p:cNvPr>
          <p:cNvSpPr txBox="1"/>
          <p:nvPr/>
        </p:nvSpPr>
        <p:spPr>
          <a:xfrm>
            <a:off x="10894270" y="175880"/>
            <a:ext cx="662650" cy="179914"/>
          </a:xfrm>
          <a:prstGeom prst="rect">
            <a:avLst/>
          </a:prstGeom>
          <a:solidFill>
            <a:schemeClr val="bg1"/>
          </a:solidFill>
        </p:spPr>
        <p:txBody>
          <a:bodyPr wrap="square" lIns="0" tIns="0" rIns="0" bIns="0" rtlCol="0" anchor="t">
            <a:noAutofit/>
          </a:bodyPr>
          <a:lstStyle/>
          <a:p>
            <a:pPr algn="ctr"/>
            <a:r>
              <a:rPr lang="en-US" sz="1000" b="1" dirty="0"/>
              <a:t>Streaming</a:t>
            </a:r>
          </a:p>
        </p:txBody>
      </p:sp>
      <p:sp>
        <p:nvSpPr>
          <p:cNvPr id="252" name="Rectangle: Rounded Corners 251">
            <a:extLst>
              <a:ext uri="{FF2B5EF4-FFF2-40B4-BE49-F238E27FC236}">
                <a16:creationId xmlns:a16="http://schemas.microsoft.com/office/drawing/2014/main" id="{FC24AEA9-C4AB-4908-9F88-23ECD7891C31}"/>
              </a:ext>
            </a:extLst>
          </p:cNvPr>
          <p:cNvSpPr/>
          <p:nvPr/>
        </p:nvSpPr>
        <p:spPr>
          <a:xfrm>
            <a:off x="1081226" y="1370599"/>
            <a:ext cx="2974232"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TextBox 252">
            <a:extLst>
              <a:ext uri="{FF2B5EF4-FFF2-40B4-BE49-F238E27FC236}">
                <a16:creationId xmlns:a16="http://schemas.microsoft.com/office/drawing/2014/main" id="{B27A8CBC-BB69-45BD-ADAE-0C916B0FE4E4}"/>
              </a:ext>
            </a:extLst>
          </p:cNvPr>
          <p:cNvSpPr txBox="1"/>
          <p:nvPr/>
        </p:nvSpPr>
        <p:spPr>
          <a:xfrm>
            <a:off x="1962865" y="1283803"/>
            <a:ext cx="1190913" cy="178083"/>
          </a:xfrm>
          <a:prstGeom prst="rect">
            <a:avLst/>
          </a:prstGeom>
          <a:solidFill>
            <a:schemeClr val="bg1"/>
          </a:solidFill>
        </p:spPr>
        <p:txBody>
          <a:bodyPr wrap="square" lIns="0" tIns="0" rIns="0" bIns="0" rtlCol="0" anchor="t">
            <a:noAutofit/>
          </a:bodyPr>
          <a:lstStyle/>
          <a:p>
            <a:pPr algn="ctr"/>
            <a:r>
              <a:rPr lang="en-US" sz="1000" b="1" dirty="0"/>
              <a:t>Application Services</a:t>
            </a:r>
          </a:p>
        </p:txBody>
      </p:sp>
      <p:sp>
        <p:nvSpPr>
          <p:cNvPr id="256" name="Rectangle: Rounded Corners 255">
            <a:extLst>
              <a:ext uri="{FF2B5EF4-FFF2-40B4-BE49-F238E27FC236}">
                <a16:creationId xmlns:a16="http://schemas.microsoft.com/office/drawing/2014/main" id="{5CCF30D7-1360-4BAB-94A4-F8996B42EF0D}"/>
              </a:ext>
            </a:extLst>
          </p:cNvPr>
          <p:cNvSpPr/>
          <p:nvPr/>
        </p:nvSpPr>
        <p:spPr>
          <a:xfrm>
            <a:off x="1629127" y="2465216"/>
            <a:ext cx="2781525" cy="1897180"/>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FEAC7D3E-6E5D-4E10-B81B-55B954BEF5C5}"/>
              </a:ext>
            </a:extLst>
          </p:cNvPr>
          <p:cNvSpPr txBox="1"/>
          <p:nvPr/>
        </p:nvSpPr>
        <p:spPr>
          <a:xfrm>
            <a:off x="2732838" y="2378421"/>
            <a:ext cx="590938" cy="199852"/>
          </a:xfrm>
          <a:prstGeom prst="rect">
            <a:avLst/>
          </a:prstGeom>
          <a:solidFill>
            <a:schemeClr val="bg1"/>
          </a:solidFill>
        </p:spPr>
        <p:txBody>
          <a:bodyPr wrap="square" lIns="0" tIns="0" rIns="0" bIns="0" rtlCol="0" anchor="t">
            <a:noAutofit/>
          </a:bodyPr>
          <a:lstStyle/>
          <a:p>
            <a:pPr algn="ctr"/>
            <a:r>
              <a:rPr lang="en-US" sz="1000" b="1" dirty="0"/>
              <a:t>Analytics</a:t>
            </a:r>
          </a:p>
        </p:txBody>
      </p:sp>
      <p:sp>
        <p:nvSpPr>
          <p:cNvPr id="265" name="Rectangle: Rounded Corners 264">
            <a:extLst>
              <a:ext uri="{FF2B5EF4-FFF2-40B4-BE49-F238E27FC236}">
                <a16:creationId xmlns:a16="http://schemas.microsoft.com/office/drawing/2014/main" id="{07CCDC89-61B0-4550-B999-32DD6CE12D13}"/>
              </a:ext>
            </a:extLst>
          </p:cNvPr>
          <p:cNvSpPr/>
          <p:nvPr/>
        </p:nvSpPr>
        <p:spPr>
          <a:xfrm>
            <a:off x="4941726" y="2473760"/>
            <a:ext cx="2781525" cy="1897180"/>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a:extLst>
              <a:ext uri="{FF2B5EF4-FFF2-40B4-BE49-F238E27FC236}">
                <a16:creationId xmlns:a16="http://schemas.microsoft.com/office/drawing/2014/main" id="{4616286A-1D23-4F41-A109-5A9F2B166BDA}"/>
              </a:ext>
            </a:extLst>
          </p:cNvPr>
          <p:cNvSpPr txBox="1"/>
          <p:nvPr/>
        </p:nvSpPr>
        <p:spPr>
          <a:xfrm>
            <a:off x="5784176" y="2386965"/>
            <a:ext cx="1190913" cy="178083"/>
          </a:xfrm>
          <a:prstGeom prst="rect">
            <a:avLst/>
          </a:prstGeom>
          <a:solidFill>
            <a:schemeClr val="bg1"/>
          </a:solidFill>
        </p:spPr>
        <p:txBody>
          <a:bodyPr wrap="square" lIns="0" tIns="0" rIns="0" bIns="0" rtlCol="0" anchor="t">
            <a:noAutofit/>
          </a:bodyPr>
          <a:lstStyle/>
          <a:p>
            <a:pPr algn="ctr"/>
            <a:r>
              <a:rPr lang="en-US" sz="1000" b="1" dirty="0"/>
              <a:t>Security &amp; Identity</a:t>
            </a:r>
          </a:p>
        </p:txBody>
      </p:sp>
      <p:sp>
        <p:nvSpPr>
          <p:cNvPr id="275" name="Rectangle: Rounded Corners 274">
            <a:extLst>
              <a:ext uri="{FF2B5EF4-FFF2-40B4-BE49-F238E27FC236}">
                <a16:creationId xmlns:a16="http://schemas.microsoft.com/office/drawing/2014/main" id="{74911E3E-9F43-4D35-8B52-84A2352335BF}"/>
              </a:ext>
            </a:extLst>
          </p:cNvPr>
          <p:cNvSpPr/>
          <p:nvPr/>
        </p:nvSpPr>
        <p:spPr>
          <a:xfrm>
            <a:off x="4532514" y="1367881"/>
            <a:ext cx="3504277"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a:extLst>
              <a:ext uri="{FF2B5EF4-FFF2-40B4-BE49-F238E27FC236}">
                <a16:creationId xmlns:a16="http://schemas.microsoft.com/office/drawing/2014/main" id="{6A123208-6884-471D-AC1A-4EB0BAB9C686}"/>
              </a:ext>
            </a:extLst>
          </p:cNvPr>
          <p:cNvSpPr txBox="1"/>
          <p:nvPr/>
        </p:nvSpPr>
        <p:spPr>
          <a:xfrm>
            <a:off x="5681367" y="1282145"/>
            <a:ext cx="1032676" cy="191491"/>
          </a:xfrm>
          <a:prstGeom prst="rect">
            <a:avLst/>
          </a:prstGeom>
          <a:solidFill>
            <a:schemeClr val="bg1"/>
          </a:solidFill>
        </p:spPr>
        <p:txBody>
          <a:bodyPr wrap="square" lIns="0" tIns="0" rIns="0" bIns="0" rtlCol="0" anchor="t">
            <a:noAutofit/>
          </a:bodyPr>
          <a:lstStyle/>
          <a:p>
            <a:pPr algn="ctr"/>
            <a:r>
              <a:rPr lang="en-US" sz="1000" b="1" dirty="0"/>
              <a:t>Developer Tools</a:t>
            </a:r>
          </a:p>
        </p:txBody>
      </p:sp>
      <p:sp>
        <p:nvSpPr>
          <p:cNvPr id="282" name="Rectangle: Rounded Corners 281">
            <a:extLst>
              <a:ext uri="{FF2B5EF4-FFF2-40B4-BE49-F238E27FC236}">
                <a16:creationId xmlns:a16="http://schemas.microsoft.com/office/drawing/2014/main" id="{D61D1C9D-2478-457E-BB90-6BB220871F02}"/>
              </a:ext>
            </a:extLst>
          </p:cNvPr>
          <p:cNvSpPr/>
          <p:nvPr/>
        </p:nvSpPr>
        <p:spPr>
          <a:xfrm>
            <a:off x="8258092" y="2462796"/>
            <a:ext cx="3140151" cy="1897180"/>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TextBox 282">
            <a:extLst>
              <a:ext uri="{FF2B5EF4-FFF2-40B4-BE49-F238E27FC236}">
                <a16:creationId xmlns:a16="http://schemas.microsoft.com/office/drawing/2014/main" id="{89FFE199-E27C-45A8-B211-E1E04CB7EEBD}"/>
              </a:ext>
            </a:extLst>
          </p:cNvPr>
          <p:cNvSpPr txBox="1"/>
          <p:nvPr/>
        </p:nvSpPr>
        <p:spPr>
          <a:xfrm>
            <a:off x="9135842" y="2376001"/>
            <a:ext cx="1190913" cy="178083"/>
          </a:xfrm>
          <a:prstGeom prst="rect">
            <a:avLst/>
          </a:prstGeom>
          <a:solidFill>
            <a:schemeClr val="bg1"/>
          </a:solidFill>
        </p:spPr>
        <p:txBody>
          <a:bodyPr wrap="square" lIns="0" tIns="0" rIns="0" bIns="0" rtlCol="0" anchor="t">
            <a:noAutofit/>
          </a:bodyPr>
          <a:lstStyle/>
          <a:p>
            <a:pPr algn="ctr"/>
            <a:r>
              <a:rPr lang="en-US" sz="1000" b="1" dirty="0"/>
              <a:t>Management Tools</a:t>
            </a:r>
          </a:p>
        </p:txBody>
      </p:sp>
      <p:sp>
        <p:nvSpPr>
          <p:cNvPr id="288" name="Rectangle: Rounded Corners 287">
            <a:extLst>
              <a:ext uri="{FF2B5EF4-FFF2-40B4-BE49-F238E27FC236}">
                <a16:creationId xmlns:a16="http://schemas.microsoft.com/office/drawing/2014/main" id="{17D2027F-4B1F-446D-A91F-98CB466DDFB3}"/>
              </a:ext>
            </a:extLst>
          </p:cNvPr>
          <p:cNvSpPr/>
          <p:nvPr/>
        </p:nvSpPr>
        <p:spPr>
          <a:xfrm>
            <a:off x="8408653" y="1371288"/>
            <a:ext cx="3503089"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DF0C1B11-808F-4B86-ABF7-32DE0C17229C}"/>
              </a:ext>
            </a:extLst>
          </p:cNvPr>
          <p:cNvSpPr txBox="1"/>
          <p:nvPr/>
        </p:nvSpPr>
        <p:spPr>
          <a:xfrm>
            <a:off x="9607201" y="1285552"/>
            <a:ext cx="1032676" cy="191491"/>
          </a:xfrm>
          <a:prstGeom prst="rect">
            <a:avLst/>
          </a:prstGeom>
          <a:solidFill>
            <a:schemeClr val="bg1"/>
          </a:solidFill>
        </p:spPr>
        <p:txBody>
          <a:bodyPr wrap="square" lIns="0" tIns="0" rIns="0" bIns="0" rtlCol="0" anchor="t">
            <a:noAutofit/>
          </a:bodyPr>
          <a:lstStyle/>
          <a:p>
            <a:pPr algn="ctr"/>
            <a:r>
              <a:rPr lang="en-US" sz="1000" b="1" dirty="0"/>
              <a:t>Mobile Services</a:t>
            </a:r>
          </a:p>
        </p:txBody>
      </p:sp>
      <p:sp>
        <p:nvSpPr>
          <p:cNvPr id="290" name="Rectangle: Rounded Corners 289">
            <a:extLst>
              <a:ext uri="{FF2B5EF4-FFF2-40B4-BE49-F238E27FC236}">
                <a16:creationId xmlns:a16="http://schemas.microsoft.com/office/drawing/2014/main" id="{2512861C-FDD2-4E30-8A9F-55E8E2B06B5D}"/>
              </a:ext>
            </a:extLst>
          </p:cNvPr>
          <p:cNvSpPr/>
          <p:nvPr/>
        </p:nvSpPr>
        <p:spPr>
          <a:xfrm>
            <a:off x="8369852" y="4502503"/>
            <a:ext cx="2877251"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B622024D-98A0-4D23-A5BB-1FA7F77C83F2}"/>
              </a:ext>
            </a:extLst>
          </p:cNvPr>
          <p:cNvSpPr txBox="1"/>
          <p:nvPr/>
        </p:nvSpPr>
        <p:spPr>
          <a:xfrm>
            <a:off x="9456865" y="4416593"/>
            <a:ext cx="697504" cy="198531"/>
          </a:xfrm>
          <a:prstGeom prst="rect">
            <a:avLst/>
          </a:prstGeom>
          <a:solidFill>
            <a:schemeClr val="bg1"/>
          </a:solidFill>
        </p:spPr>
        <p:txBody>
          <a:bodyPr wrap="square" lIns="0" tIns="0" rIns="0" bIns="0" rtlCol="0" anchor="t">
            <a:noAutofit/>
          </a:bodyPr>
          <a:lstStyle/>
          <a:p>
            <a:pPr algn="ctr"/>
            <a:r>
              <a:rPr lang="en-US" sz="1000" b="1" dirty="0"/>
              <a:t>Database</a:t>
            </a:r>
          </a:p>
        </p:txBody>
      </p:sp>
      <p:sp>
        <p:nvSpPr>
          <p:cNvPr id="293" name="Rectangle: Rounded Corners 292">
            <a:extLst>
              <a:ext uri="{FF2B5EF4-FFF2-40B4-BE49-F238E27FC236}">
                <a16:creationId xmlns:a16="http://schemas.microsoft.com/office/drawing/2014/main" id="{3E136405-F636-4673-A0CB-446ACDA15968}"/>
              </a:ext>
            </a:extLst>
          </p:cNvPr>
          <p:cNvSpPr/>
          <p:nvPr/>
        </p:nvSpPr>
        <p:spPr>
          <a:xfrm>
            <a:off x="4978136" y="4507410"/>
            <a:ext cx="2703378"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TextBox 293">
            <a:extLst>
              <a:ext uri="{FF2B5EF4-FFF2-40B4-BE49-F238E27FC236}">
                <a16:creationId xmlns:a16="http://schemas.microsoft.com/office/drawing/2014/main" id="{CC89D6E3-93D1-46DD-B3F6-CF378A4C8680}"/>
              </a:ext>
            </a:extLst>
          </p:cNvPr>
          <p:cNvSpPr txBox="1"/>
          <p:nvPr/>
        </p:nvSpPr>
        <p:spPr>
          <a:xfrm>
            <a:off x="5965758" y="4421500"/>
            <a:ext cx="697504" cy="198531"/>
          </a:xfrm>
          <a:prstGeom prst="rect">
            <a:avLst/>
          </a:prstGeom>
          <a:solidFill>
            <a:schemeClr val="bg1"/>
          </a:solidFill>
        </p:spPr>
        <p:txBody>
          <a:bodyPr wrap="square" lIns="0" tIns="0" rIns="0" bIns="0" rtlCol="0" anchor="t">
            <a:noAutofit/>
          </a:bodyPr>
          <a:lstStyle/>
          <a:p>
            <a:pPr algn="ctr"/>
            <a:r>
              <a:rPr lang="en-US" sz="1000" b="1" dirty="0"/>
              <a:t>Storage</a:t>
            </a:r>
          </a:p>
        </p:txBody>
      </p:sp>
      <p:sp>
        <p:nvSpPr>
          <p:cNvPr id="299" name="Rectangle: Rounded Corners 298">
            <a:extLst>
              <a:ext uri="{FF2B5EF4-FFF2-40B4-BE49-F238E27FC236}">
                <a16:creationId xmlns:a16="http://schemas.microsoft.com/office/drawing/2014/main" id="{993A1F32-86F6-4836-B08E-D6EB5E413646}"/>
              </a:ext>
            </a:extLst>
          </p:cNvPr>
          <p:cNvSpPr/>
          <p:nvPr/>
        </p:nvSpPr>
        <p:spPr>
          <a:xfrm>
            <a:off x="1374298" y="4493913"/>
            <a:ext cx="3092536"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TextBox 299">
            <a:extLst>
              <a:ext uri="{FF2B5EF4-FFF2-40B4-BE49-F238E27FC236}">
                <a16:creationId xmlns:a16="http://schemas.microsoft.com/office/drawing/2014/main" id="{08294AD1-2972-4CBD-B739-36AEE693568C}"/>
              </a:ext>
            </a:extLst>
          </p:cNvPr>
          <p:cNvSpPr txBox="1"/>
          <p:nvPr/>
        </p:nvSpPr>
        <p:spPr>
          <a:xfrm>
            <a:off x="2511005" y="4408003"/>
            <a:ext cx="697504" cy="198531"/>
          </a:xfrm>
          <a:prstGeom prst="rect">
            <a:avLst/>
          </a:prstGeom>
          <a:solidFill>
            <a:schemeClr val="bg1"/>
          </a:solidFill>
        </p:spPr>
        <p:txBody>
          <a:bodyPr wrap="square" lIns="0" tIns="0" rIns="0" bIns="0" rtlCol="0" anchor="t">
            <a:noAutofit/>
          </a:bodyPr>
          <a:lstStyle/>
          <a:p>
            <a:pPr algn="ctr"/>
            <a:r>
              <a:rPr lang="en-US" sz="1000" b="1" dirty="0"/>
              <a:t>Migration</a:t>
            </a:r>
          </a:p>
        </p:txBody>
      </p:sp>
      <p:sp>
        <p:nvSpPr>
          <p:cNvPr id="305" name="Rectangle: Rounded Corners 304">
            <a:extLst>
              <a:ext uri="{FF2B5EF4-FFF2-40B4-BE49-F238E27FC236}">
                <a16:creationId xmlns:a16="http://schemas.microsoft.com/office/drawing/2014/main" id="{95AFC458-3488-41E9-A7B3-137B24EDB2F9}"/>
              </a:ext>
            </a:extLst>
          </p:cNvPr>
          <p:cNvSpPr/>
          <p:nvPr/>
        </p:nvSpPr>
        <p:spPr>
          <a:xfrm>
            <a:off x="1441551" y="5628000"/>
            <a:ext cx="3092536"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TextBox 305">
            <a:extLst>
              <a:ext uri="{FF2B5EF4-FFF2-40B4-BE49-F238E27FC236}">
                <a16:creationId xmlns:a16="http://schemas.microsoft.com/office/drawing/2014/main" id="{F0A42D69-27EB-47BA-9338-D3C33E076795}"/>
              </a:ext>
            </a:extLst>
          </p:cNvPr>
          <p:cNvSpPr txBox="1"/>
          <p:nvPr/>
        </p:nvSpPr>
        <p:spPr>
          <a:xfrm>
            <a:off x="2163572" y="5542090"/>
            <a:ext cx="1509756" cy="190425"/>
          </a:xfrm>
          <a:prstGeom prst="rect">
            <a:avLst/>
          </a:prstGeom>
          <a:solidFill>
            <a:schemeClr val="bg1"/>
          </a:solidFill>
        </p:spPr>
        <p:txBody>
          <a:bodyPr wrap="square" lIns="0" tIns="0" rIns="0" bIns="0" rtlCol="0" anchor="t">
            <a:noAutofit/>
          </a:bodyPr>
          <a:lstStyle/>
          <a:p>
            <a:pPr algn="ctr"/>
            <a:r>
              <a:rPr lang="en-US" sz="1000" b="1" dirty="0"/>
              <a:t>Network Content Delivery</a:t>
            </a:r>
          </a:p>
        </p:txBody>
      </p:sp>
      <p:sp>
        <p:nvSpPr>
          <p:cNvPr id="311" name="Rectangle: Rounded Corners 310">
            <a:extLst>
              <a:ext uri="{FF2B5EF4-FFF2-40B4-BE49-F238E27FC236}">
                <a16:creationId xmlns:a16="http://schemas.microsoft.com/office/drawing/2014/main" id="{9AFF8137-8A18-4B3A-BEB6-1AF00205138F}"/>
              </a:ext>
            </a:extLst>
          </p:cNvPr>
          <p:cNvSpPr/>
          <p:nvPr/>
        </p:nvSpPr>
        <p:spPr>
          <a:xfrm>
            <a:off x="4972993" y="5628000"/>
            <a:ext cx="6321146" cy="969422"/>
          </a:xfrm>
          <a:prstGeom prst="round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TextBox 311">
            <a:extLst>
              <a:ext uri="{FF2B5EF4-FFF2-40B4-BE49-F238E27FC236}">
                <a16:creationId xmlns:a16="http://schemas.microsoft.com/office/drawing/2014/main" id="{C76938B8-C340-4E21-8A47-36E56B7EDEB8}"/>
              </a:ext>
            </a:extLst>
          </p:cNvPr>
          <p:cNvSpPr txBox="1"/>
          <p:nvPr/>
        </p:nvSpPr>
        <p:spPr>
          <a:xfrm>
            <a:off x="7833592" y="5530115"/>
            <a:ext cx="697504" cy="198531"/>
          </a:xfrm>
          <a:prstGeom prst="rect">
            <a:avLst/>
          </a:prstGeom>
          <a:solidFill>
            <a:schemeClr val="bg1"/>
          </a:solidFill>
        </p:spPr>
        <p:txBody>
          <a:bodyPr wrap="square" lIns="0" tIns="0" rIns="0" bIns="0" rtlCol="0" anchor="t">
            <a:noAutofit/>
          </a:bodyPr>
          <a:lstStyle/>
          <a:p>
            <a:pPr algn="ctr"/>
            <a:r>
              <a:rPr lang="en-US" sz="1000" b="1" dirty="0"/>
              <a:t>Compute</a:t>
            </a:r>
          </a:p>
        </p:txBody>
      </p:sp>
      <p:sp>
        <p:nvSpPr>
          <p:cNvPr id="292" name="TextBox 25">
            <a:extLst>
              <a:ext uri="{FF2B5EF4-FFF2-40B4-BE49-F238E27FC236}">
                <a16:creationId xmlns:a16="http://schemas.microsoft.com/office/drawing/2014/main" id="{D103EB08-0052-4D47-9D7C-1A09BD659FED}"/>
              </a:ext>
            </a:extLst>
          </p:cNvPr>
          <p:cNvSpPr txBox="1"/>
          <p:nvPr/>
        </p:nvSpPr>
        <p:spPr>
          <a:xfrm>
            <a:off x="9864153" y="6238197"/>
            <a:ext cx="798236" cy="105368"/>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t>Elastic Load Balancing</a:t>
            </a:r>
            <a:endParaRPr lang="en-US" dirty="0"/>
          </a:p>
        </p:txBody>
      </p:sp>
      <p:pic>
        <p:nvPicPr>
          <p:cNvPr id="313" name="Picture 312">
            <a:extLst>
              <a:ext uri="{FF2B5EF4-FFF2-40B4-BE49-F238E27FC236}">
                <a16:creationId xmlns:a16="http://schemas.microsoft.com/office/drawing/2014/main" id="{9B1C9C6B-2FFA-4476-8262-74AE7A704006}"/>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0041760" y="5699275"/>
            <a:ext cx="453984" cy="544782"/>
          </a:xfrm>
          <a:prstGeom prst="rect">
            <a:avLst/>
          </a:prstGeom>
        </p:spPr>
      </p:pic>
      <p:sp>
        <p:nvSpPr>
          <p:cNvPr id="314" name="TextBox 52">
            <a:extLst>
              <a:ext uri="{FF2B5EF4-FFF2-40B4-BE49-F238E27FC236}">
                <a16:creationId xmlns:a16="http://schemas.microsoft.com/office/drawing/2014/main" id="{3142DE8B-C83A-40BF-9C7D-9765A8D65930}"/>
              </a:ext>
            </a:extLst>
          </p:cNvPr>
          <p:cNvSpPr txBox="1"/>
          <p:nvPr/>
        </p:nvSpPr>
        <p:spPr>
          <a:xfrm>
            <a:off x="10604592" y="6236720"/>
            <a:ext cx="630932"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t>Auto Scaling</a:t>
            </a:r>
            <a:endParaRPr lang="en-US" dirty="0"/>
          </a:p>
        </p:txBody>
      </p:sp>
      <p:pic>
        <p:nvPicPr>
          <p:cNvPr id="315" name="Picture 314">
            <a:extLst>
              <a:ext uri="{FF2B5EF4-FFF2-40B4-BE49-F238E27FC236}">
                <a16:creationId xmlns:a16="http://schemas.microsoft.com/office/drawing/2014/main" id="{2B1B87AA-13DF-485C-81A0-5E8623AFDD1E}"/>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10650297" y="5708290"/>
            <a:ext cx="544781" cy="529649"/>
          </a:xfrm>
          <a:prstGeom prst="rect">
            <a:avLst/>
          </a:prstGeom>
        </p:spPr>
      </p:pic>
    </p:spTree>
    <p:extLst>
      <p:ext uri="{BB962C8B-B14F-4D97-AF65-F5344CB8AC3E}">
        <p14:creationId xmlns:p14="http://schemas.microsoft.com/office/powerpoint/2010/main" val="157380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401985"/>
            <a:ext cx="3639151" cy="1892826"/>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Enables you to securely control user access to all AWS services and resources.</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Provides shared access and granular permissions using policies.</a:t>
            </a:r>
          </a:p>
          <a:p>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Provides multi-factor authentication and identity federation</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grpSp>
        <p:nvGrpSpPr>
          <p:cNvPr id="5" name="Group 4">
            <a:extLst>
              <a:ext uri="{FF2B5EF4-FFF2-40B4-BE49-F238E27FC236}">
                <a16:creationId xmlns:a16="http://schemas.microsoft.com/office/drawing/2014/main" id="{44BA990C-AF47-4DB1-A5A5-560C4CCE76A7}"/>
              </a:ext>
            </a:extLst>
          </p:cNvPr>
          <p:cNvGrpSpPr/>
          <p:nvPr/>
        </p:nvGrpSpPr>
        <p:grpSpPr>
          <a:xfrm>
            <a:off x="125553" y="1003690"/>
            <a:ext cx="3721881" cy="1367404"/>
            <a:chOff x="125553" y="1003690"/>
            <a:chExt cx="3721881" cy="1367404"/>
          </a:xfrm>
        </p:grpSpPr>
        <p:sp>
          <p:nvSpPr>
            <p:cNvPr id="22" name="Rectangle: Rounded Corners 21"/>
            <p:cNvSpPr/>
            <p:nvPr/>
          </p:nvSpPr>
          <p:spPr>
            <a:xfrm>
              <a:off x="176701" y="1006318"/>
              <a:ext cx="2286192" cy="1090985"/>
            </a:xfrm>
            <a:prstGeom prst="roundRect">
              <a:avLst/>
            </a:prstGeom>
            <a:noFill/>
            <a:ln w="19050">
              <a:solidFill>
                <a:srgbClr val="1D49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92" y="1162572"/>
              <a:ext cx="693266" cy="693266"/>
            </a:xfrm>
            <a:prstGeom prst="rect">
              <a:avLst/>
            </a:prstGeom>
          </p:spPr>
        </p:pic>
        <p:pic>
          <p:nvPicPr>
            <p:cNvPr id="1030" name="Picture 6" descr="Resultado de imagen para hard hat icon"/>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0137" y="1073143"/>
              <a:ext cx="422164" cy="38497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532" y="1161703"/>
              <a:ext cx="693266" cy="693266"/>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872" y="1161703"/>
              <a:ext cx="693266" cy="693266"/>
            </a:xfrm>
            <a:prstGeom prst="rect">
              <a:avLst/>
            </a:prstGeom>
          </p:spPr>
        </p:pic>
        <p:pic>
          <p:nvPicPr>
            <p:cNvPr id="72" name="Picture 6" descr="Resultado de imagen para hard hat icon"/>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609" y="1073143"/>
              <a:ext cx="422164" cy="38497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784908" y="1584470"/>
              <a:ext cx="370273" cy="413575"/>
              <a:chOff x="1202320" y="1536436"/>
              <a:chExt cx="370273" cy="413575"/>
            </a:xfrm>
          </p:grpSpPr>
          <p:sp>
            <p:nvSpPr>
              <p:cNvPr id="7" name="Rectangle: Single Corner Snipped 6"/>
              <p:cNvSpPr/>
              <p:nvPr/>
            </p:nvSpPr>
            <p:spPr>
              <a:xfrm>
                <a:off x="1202320" y="1536436"/>
                <a:ext cx="370273" cy="413575"/>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2" descr="Resultado de imagen para cro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008" y="1579734"/>
                <a:ext cx="81445" cy="8144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249857" y="160020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249857" y="172590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249857" y="1851187"/>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12" descr="Resultado de imagen para cro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007" y="1708579"/>
                <a:ext cx="81445" cy="8144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6" descr="Resultado de imagen para chec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9885" y="1812882"/>
                <a:ext cx="101667" cy="101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960284" y="1576706"/>
              <a:ext cx="370273" cy="413575"/>
              <a:chOff x="2753309" y="1532116"/>
              <a:chExt cx="370273" cy="413575"/>
            </a:xfrm>
          </p:grpSpPr>
          <p:sp>
            <p:nvSpPr>
              <p:cNvPr id="106" name="Rectangle: Single Corner Snipped 105"/>
              <p:cNvSpPr/>
              <p:nvPr/>
            </p:nvSpPr>
            <p:spPr>
              <a:xfrm>
                <a:off x="2753309" y="1532116"/>
                <a:ext cx="370273" cy="413575"/>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a:off x="2800846" y="159588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2800846" y="172158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800846" y="1846867"/>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2" descr="Resultado de imagen para cro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90" y="1833104"/>
                <a:ext cx="81445" cy="81445"/>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6" descr="Resultado de imagen para chec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859" y="1684037"/>
                <a:ext cx="101667" cy="101667"/>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6" descr="Resultado de imagen para chec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9703" y="1566404"/>
                <a:ext cx="101667" cy="101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1887241" y="1583779"/>
              <a:ext cx="370273" cy="413575"/>
              <a:chOff x="1966165" y="1532116"/>
              <a:chExt cx="370273" cy="413575"/>
            </a:xfrm>
          </p:grpSpPr>
          <p:sp>
            <p:nvSpPr>
              <p:cNvPr id="94" name="Rectangle: Single Corner Snipped 93"/>
              <p:cNvSpPr/>
              <p:nvPr/>
            </p:nvSpPr>
            <p:spPr>
              <a:xfrm>
                <a:off x="1966165" y="1532116"/>
                <a:ext cx="370273" cy="413575"/>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013702" y="159588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2013702" y="172158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2013702" y="1846867"/>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6" descr="Resultado de imagen para chec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4809" y="1686797"/>
                <a:ext cx="101667" cy="10166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6" descr="Resultado de imagen para chec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4809" y="1809042"/>
                <a:ext cx="101667" cy="10166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6" descr="Resultado de imagen para chec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2306" y="1567178"/>
                <a:ext cx="101667" cy="101667"/>
              </a:xfrm>
              <a:prstGeom prst="rect">
                <a:avLst/>
              </a:prstGeom>
              <a:noFill/>
              <a:extLst>
                <a:ext uri="{909E8E84-426E-40DD-AFC4-6F175D3DCCD1}">
                  <a14:hiddenFill xmlns:a14="http://schemas.microsoft.com/office/drawing/2010/main">
                    <a:solidFill>
                      <a:srgbClr val="FFFFFF"/>
                    </a:solidFill>
                  </a14:hiddenFill>
                </a:ext>
              </a:extLst>
            </p:spPr>
          </p:pic>
        </p:grpSp>
        <p:sp>
          <p:nvSpPr>
            <p:cNvPr id="145" name="Rectangle: Rounded Corners 144"/>
            <p:cNvSpPr/>
            <p:nvPr/>
          </p:nvSpPr>
          <p:spPr>
            <a:xfrm>
              <a:off x="1370789" y="1003690"/>
              <a:ext cx="2151583" cy="1093613"/>
            </a:xfrm>
            <a:prstGeom prst="roundRect">
              <a:avLst/>
            </a:prstGeom>
            <a:noFill/>
            <a:ln w="19050">
              <a:solidFill>
                <a:srgbClr val="D295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p:cNvSpPr txBox="1"/>
            <p:nvPr/>
          </p:nvSpPr>
          <p:spPr>
            <a:xfrm>
              <a:off x="125553" y="1386438"/>
              <a:ext cx="740536" cy="276999"/>
            </a:xfrm>
            <a:prstGeom prst="rect">
              <a:avLst/>
            </a:prstGeom>
            <a:noFill/>
          </p:spPr>
          <p:txBody>
            <a:bodyPr wrap="square" rtlCol="0">
              <a:spAutoFit/>
            </a:bodyPr>
            <a:lstStyle/>
            <a:p>
              <a:r>
                <a:rPr lang="en-US" sz="1200" dirty="0">
                  <a:cs typeface="Arial" panose="020B0604020202020204" pitchFamily="34" charset="0"/>
                </a:rPr>
                <a:t>User</a:t>
              </a:r>
            </a:p>
          </p:txBody>
        </p:sp>
        <p:sp>
          <p:nvSpPr>
            <p:cNvPr id="147" name="TextBox 146"/>
            <p:cNvSpPr txBox="1"/>
            <p:nvPr/>
          </p:nvSpPr>
          <p:spPr>
            <a:xfrm>
              <a:off x="969182" y="2094095"/>
              <a:ext cx="709345" cy="276999"/>
            </a:xfrm>
            <a:prstGeom prst="rect">
              <a:avLst/>
            </a:prstGeom>
            <a:noFill/>
          </p:spPr>
          <p:txBody>
            <a:bodyPr wrap="square" rtlCol="0">
              <a:spAutoFit/>
            </a:bodyPr>
            <a:lstStyle/>
            <a:p>
              <a:r>
                <a:rPr lang="en-US" sz="1200" dirty="0">
                  <a:solidFill>
                    <a:srgbClr val="4D6FAE"/>
                  </a:solidFill>
                  <a:cs typeface="Arial" panose="020B0604020202020204" pitchFamily="34" charset="0"/>
                </a:rPr>
                <a:t>Group</a:t>
              </a:r>
            </a:p>
          </p:txBody>
        </p:sp>
        <p:sp>
          <p:nvSpPr>
            <p:cNvPr id="148" name="TextBox 147"/>
            <p:cNvSpPr txBox="1"/>
            <p:nvPr/>
          </p:nvSpPr>
          <p:spPr>
            <a:xfrm>
              <a:off x="3106898" y="1113834"/>
              <a:ext cx="740536" cy="276999"/>
            </a:xfrm>
            <a:prstGeom prst="rect">
              <a:avLst/>
            </a:prstGeom>
            <a:noFill/>
          </p:spPr>
          <p:txBody>
            <a:bodyPr wrap="square" rtlCol="0">
              <a:spAutoFit/>
            </a:bodyPr>
            <a:lstStyle/>
            <a:p>
              <a:r>
                <a:rPr lang="en-US" sz="1200" dirty="0">
                  <a:solidFill>
                    <a:srgbClr val="D29500"/>
                  </a:solidFill>
                  <a:cs typeface="Arial" panose="020B0604020202020204" pitchFamily="34" charset="0"/>
                </a:rPr>
                <a:t>Role</a:t>
              </a:r>
            </a:p>
          </p:txBody>
        </p:sp>
        <p:sp>
          <p:nvSpPr>
            <p:cNvPr id="149" name="TextBox 148"/>
            <p:cNvSpPr txBox="1"/>
            <p:nvPr/>
          </p:nvSpPr>
          <p:spPr>
            <a:xfrm>
              <a:off x="1411793" y="1827941"/>
              <a:ext cx="740536" cy="276999"/>
            </a:xfrm>
            <a:prstGeom prst="rect">
              <a:avLst/>
            </a:prstGeom>
            <a:noFill/>
          </p:spPr>
          <p:txBody>
            <a:bodyPr wrap="square" rtlCol="0">
              <a:spAutoFit/>
            </a:bodyPr>
            <a:lstStyle/>
            <a:p>
              <a:r>
                <a:rPr lang="en-US" sz="1200" dirty="0">
                  <a:solidFill>
                    <a:srgbClr val="FF0000"/>
                  </a:solidFill>
                  <a:cs typeface="Arial" panose="020B0604020202020204" pitchFamily="34" charset="0"/>
                </a:rPr>
                <a:t>Policy</a:t>
              </a:r>
            </a:p>
          </p:txBody>
        </p:sp>
        <p:grpSp>
          <p:nvGrpSpPr>
            <p:cNvPr id="26" name="Group 25"/>
            <p:cNvGrpSpPr/>
            <p:nvPr/>
          </p:nvGrpSpPr>
          <p:grpSpPr>
            <a:xfrm>
              <a:off x="1650958" y="1069531"/>
              <a:ext cx="421419" cy="384970"/>
              <a:chOff x="5883931" y="2882518"/>
              <a:chExt cx="421419" cy="384970"/>
            </a:xfrm>
          </p:grpSpPr>
          <p:pic>
            <p:nvPicPr>
              <p:cNvPr id="150" name="Picture 6" descr="Resultado de imagen para hard hat icon"/>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50176"/>
              <a:stretch/>
            </p:blipFill>
            <p:spPr bwMode="auto">
              <a:xfrm>
                <a:off x="5883931" y="2882518"/>
                <a:ext cx="210337" cy="38497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Resultado de imagen para hard hat icon"/>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bwMode="auto">
              <a:xfrm>
                <a:off x="6094268" y="2882518"/>
                <a:ext cx="211082" cy="3849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TextBox 2"/>
          <p:cNvSpPr txBox="1"/>
          <p:nvPr/>
        </p:nvSpPr>
        <p:spPr>
          <a:xfrm>
            <a:off x="3821164" y="129870"/>
            <a:ext cx="1611823" cy="369332"/>
          </a:xfrm>
          <a:prstGeom prst="rect">
            <a:avLst/>
          </a:prstGeom>
          <a:noFill/>
        </p:spPr>
        <p:txBody>
          <a:bodyPr wrap="square" rtlCol="0">
            <a:spAutoFit/>
          </a:bodyPr>
          <a:lstStyle/>
          <a:p>
            <a:r>
              <a:rPr lang="en-US" b="1" dirty="0">
                <a:solidFill>
                  <a:schemeClr val="accent2"/>
                </a:solidFill>
              </a:rPr>
              <a:t>Shared Access</a:t>
            </a:r>
          </a:p>
        </p:txBody>
      </p:sp>
      <p:grpSp>
        <p:nvGrpSpPr>
          <p:cNvPr id="9" name="Group 8">
            <a:extLst>
              <a:ext uri="{FF2B5EF4-FFF2-40B4-BE49-F238E27FC236}">
                <a16:creationId xmlns:a16="http://schemas.microsoft.com/office/drawing/2014/main" id="{E87D98B7-27FB-4AA6-9232-BB8762BF0E98}"/>
              </a:ext>
            </a:extLst>
          </p:cNvPr>
          <p:cNvGrpSpPr/>
          <p:nvPr/>
        </p:nvGrpSpPr>
        <p:grpSpPr>
          <a:xfrm>
            <a:off x="4932394" y="488105"/>
            <a:ext cx="1790526" cy="584775"/>
            <a:chOff x="4932394" y="488105"/>
            <a:chExt cx="1790526" cy="584775"/>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394" y="500753"/>
              <a:ext cx="541021" cy="541021"/>
            </a:xfrm>
            <a:prstGeom prst="rect">
              <a:avLst/>
            </a:prstGeom>
          </p:spPr>
        </p:pic>
        <p:sp>
          <p:nvSpPr>
            <p:cNvPr id="4" name="TextBox 3"/>
            <p:cNvSpPr txBox="1"/>
            <p:nvPr/>
          </p:nvSpPr>
          <p:spPr>
            <a:xfrm>
              <a:off x="5473415" y="488105"/>
              <a:ext cx="1249505" cy="584775"/>
            </a:xfrm>
            <a:prstGeom prst="rect">
              <a:avLst/>
            </a:prstGeom>
            <a:noFill/>
          </p:spPr>
          <p:txBody>
            <a:bodyPr wrap="square" rtlCol="0">
              <a:spAutoFit/>
            </a:bodyPr>
            <a:lstStyle/>
            <a:p>
              <a:r>
                <a:rPr lang="en-US" sz="1600" dirty="0"/>
                <a:t>Root User /</a:t>
              </a:r>
            </a:p>
            <a:p>
              <a:r>
                <a:rPr lang="en-US" sz="1600" dirty="0"/>
                <a:t>Admin User</a:t>
              </a:r>
            </a:p>
          </p:txBody>
        </p:sp>
      </p:gr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732" y="1662063"/>
            <a:ext cx="541021" cy="54102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817" y="1662063"/>
            <a:ext cx="541021" cy="54102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029" y="1667231"/>
            <a:ext cx="541021" cy="54102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114" y="1667231"/>
            <a:ext cx="541021" cy="541021"/>
          </a:xfrm>
          <a:prstGeom prst="rect">
            <a:avLst/>
          </a:prstGeom>
        </p:spPr>
      </p:pic>
      <p:sp>
        <p:nvSpPr>
          <p:cNvPr id="11" name="Rectangle 10"/>
          <p:cNvSpPr/>
          <p:nvPr/>
        </p:nvSpPr>
        <p:spPr>
          <a:xfrm>
            <a:off x="3827948" y="1509381"/>
            <a:ext cx="1007890" cy="816469"/>
          </a:xfrm>
          <a:prstGeom prst="rect">
            <a:avLst/>
          </a:prstGeom>
          <a:noFill/>
          <a:ln>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000728" y="1499051"/>
            <a:ext cx="1007890" cy="811301"/>
          </a:xfrm>
          <a:prstGeom prst="rect">
            <a:avLst/>
          </a:prstGeom>
          <a:noFill/>
          <a:ln>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4791047" y="2779925"/>
            <a:ext cx="862417" cy="646331"/>
          </a:xfrm>
          <a:prstGeom prst="rect">
            <a:avLst/>
          </a:prstGeom>
          <a:noFill/>
        </p:spPr>
        <p:txBody>
          <a:bodyPr wrap="square" rtlCol="0">
            <a:spAutoFit/>
          </a:bodyPr>
          <a:lstStyle/>
          <a:p>
            <a:r>
              <a:rPr lang="en-US" sz="1200" dirty="0"/>
              <a:t>S3 Full Access Policy</a:t>
            </a:r>
          </a:p>
        </p:txBody>
      </p:sp>
      <p:sp>
        <p:nvSpPr>
          <p:cNvPr id="75" name="TextBox 74"/>
          <p:cNvSpPr txBox="1"/>
          <p:nvPr/>
        </p:nvSpPr>
        <p:spPr>
          <a:xfrm>
            <a:off x="7039501" y="1741075"/>
            <a:ext cx="1249505" cy="584775"/>
          </a:xfrm>
          <a:prstGeom prst="rect">
            <a:avLst/>
          </a:prstGeom>
          <a:noFill/>
        </p:spPr>
        <p:txBody>
          <a:bodyPr wrap="square" rtlCol="0">
            <a:spAutoFit/>
          </a:bodyPr>
          <a:lstStyle/>
          <a:p>
            <a:r>
              <a:rPr lang="en-US" sz="1600" dirty="0"/>
              <a:t>Database</a:t>
            </a:r>
            <a:br>
              <a:rPr lang="en-US" sz="1600" dirty="0"/>
            </a:br>
            <a:r>
              <a:rPr lang="en-US" sz="1600" dirty="0"/>
              <a:t>Admins</a:t>
            </a:r>
          </a:p>
        </p:txBody>
      </p:sp>
      <p:pic>
        <p:nvPicPr>
          <p:cNvPr id="76" name="Picture 6" descr="Resultado de imagen para hard hat icon"/>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15167" y="1594097"/>
            <a:ext cx="357765" cy="32624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Resultado de imagen para hard hat icon"/>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78761" y="1596767"/>
            <a:ext cx="357765" cy="32624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Resultado de imagen para hard hat icon"/>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89454" y="1609170"/>
            <a:ext cx="345174" cy="31476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Resultado de imagen para hard hat icon"/>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55548" y="1610627"/>
            <a:ext cx="345174" cy="31476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or: Elbow 12"/>
          <p:cNvCxnSpPr>
            <a:stCxn id="61" idx="2"/>
            <a:endCxn id="11" idx="0"/>
          </p:cNvCxnSpPr>
          <p:nvPr/>
        </p:nvCxnSpPr>
        <p:spPr>
          <a:xfrm rot="5400000">
            <a:off x="4533596" y="840071"/>
            <a:ext cx="467607" cy="87101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p:cNvCxnSpPr>
            <a:stCxn id="61" idx="2"/>
            <a:endCxn id="73" idx="0"/>
          </p:cNvCxnSpPr>
          <p:nvPr/>
        </p:nvCxnSpPr>
        <p:spPr>
          <a:xfrm rot="16200000" flipH="1">
            <a:off x="5625151" y="619528"/>
            <a:ext cx="457277" cy="1301768"/>
          </a:xfrm>
          <a:prstGeom prst="bentConnector3">
            <a:avLst>
              <a:gd name="adj1" fmla="val 5168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8"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5715" y="3595957"/>
            <a:ext cx="891452" cy="9522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a:stretch>
            <a:fillRect/>
          </a:stretch>
        </p:blipFill>
        <p:spPr>
          <a:xfrm>
            <a:off x="6137521" y="3623666"/>
            <a:ext cx="732101" cy="899690"/>
          </a:xfrm>
          <a:prstGeom prst="rect">
            <a:avLst/>
          </a:prstGeom>
        </p:spPr>
      </p:pic>
      <p:grpSp>
        <p:nvGrpSpPr>
          <p:cNvPr id="91" name="Group 90"/>
          <p:cNvGrpSpPr/>
          <p:nvPr/>
        </p:nvGrpSpPr>
        <p:grpSpPr>
          <a:xfrm>
            <a:off x="5488171" y="2895574"/>
            <a:ext cx="370273" cy="413575"/>
            <a:chOff x="1202320" y="1536436"/>
            <a:chExt cx="370273" cy="413575"/>
          </a:xfrm>
        </p:grpSpPr>
        <p:sp>
          <p:nvSpPr>
            <p:cNvPr id="92" name="Rectangle: Single Corner Snipped 91"/>
            <p:cNvSpPr/>
            <p:nvPr/>
          </p:nvSpPr>
          <p:spPr>
            <a:xfrm>
              <a:off x="1202320" y="1536436"/>
              <a:ext cx="370273" cy="413575"/>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12" descr="Resultado de imagen para cro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008" y="1579734"/>
              <a:ext cx="81445" cy="81445"/>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p:cNvSpPr/>
            <p:nvPr/>
          </p:nvSpPr>
          <p:spPr>
            <a:xfrm>
              <a:off x="1249857" y="160020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249857" y="172590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249857" y="1851187"/>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2" descr="Resultado de imagen para cro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007" y="1708579"/>
              <a:ext cx="81445" cy="8144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6" descr="Resultado de imagen para chec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9885" y="1812882"/>
              <a:ext cx="101667" cy="1016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Straight Arrow Connector 30"/>
          <p:cNvCxnSpPr>
            <a:cxnSpLocks/>
            <a:stCxn id="73" idx="2"/>
            <a:endCxn id="104" idx="3"/>
          </p:cNvCxnSpPr>
          <p:nvPr/>
        </p:nvCxnSpPr>
        <p:spPr>
          <a:xfrm flipH="1">
            <a:off x="6503573" y="2310352"/>
            <a:ext cx="1100" cy="5731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318436" y="2883467"/>
            <a:ext cx="370273" cy="413575"/>
            <a:chOff x="1202320" y="1536436"/>
            <a:chExt cx="370273" cy="413575"/>
          </a:xfrm>
        </p:grpSpPr>
        <p:sp>
          <p:nvSpPr>
            <p:cNvPr id="104" name="Rectangle: Single Corner Snipped 103"/>
            <p:cNvSpPr/>
            <p:nvPr/>
          </p:nvSpPr>
          <p:spPr>
            <a:xfrm>
              <a:off x="1202320" y="1536436"/>
              <a:ext cx="370273" cy="413575"/>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2" descr="Resultado de imagen para cro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008" y="1579734"/>
              <a:ext cx="81445" cy="81445"/>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1249857" y="160020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1249857" y="172590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1249857" y="1851187"/>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2" descr="Resultado de imagen para cro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007" y="1708579"/>
              <a:ext cx="81445" cy="8144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6" descr="Resultado de imagen para chec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9885" y="1812882"/>
              <a:ext cx="101667" cy="101667"/>
            </a:xfrm>
            <a:prstGeom prst="rect">
              <a:avLst/>
            </a:prstGeom>
            <a:noFill/>
            <a:extLst>
              <a:ext uri="{909E8E84-426E-40DD-AFC4-6F175D3DCCD1}">
                <a14:hiddenFill xmlns:a14="http://schemas.microsoft.com/office/drawing/2010/main">
                  <a:solidFill>
                    <a:srgbClr val="FFFFFF"/>
                  </a:solidFill>
                </a14:hiddenFill>
              </a:ext>
            </a:extLst>
          </p:spPr>
        </p:pic>
      </p:grpSp>
      <p:sp>
        <p:nvSpPr>
          <p:cNvPr id="138" name="TextBox 137"/>
          <p:cNvSpPr txBox="1"/>
          <p:nvPr/>
        </p:nvSpPr>
        <p:spPr>
          <a:xfrm>
            <a:off x="6663762" y="2780484"/>
            <a:ext cx="862417" cy="646331"/>
          </a:xfrm>
          <a:prstGeom prst="rect">
            <a:avLst/>
          </a:prstGeom>
          <a:noFill/>
        </p:spPr>
        <p:txBody>
          <a:bodyPr wrap="square" rtlCol="0">
            <a:spAutoFit/>
          </a:bodyPr>
          <a:lstStyle/>
          <a:p>
            <a:r>
              <a:rPr lang="en-US" sz="1200" dirty="0"/>
              <a:t>RDS Full Access Policy</a:t>
            </a:r>
          </a:p>
        </p:txBody>
      </p:sp>
      <p:pic>
        <p:nvPicPr>
          <p:cNvPr id="11272" name="Picture 8" descr="Image Resul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0682" y="3657608"/>
            <a:ext cx="781280" cy="877069"/>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p:cNvSpPr txBox="1"/>
          <p:nvPr/>
        </p:nvSpPr>
        <p:spPr>
          <a:xfrm>
            <a:off x="3720254" y="2779925"/>
            <a:ext cx="862417" cy="646331"/>
          </a:xfrm>
          <a:prstGeom prst="rect">
            <a:avLst/>
          </a:prstGeom>
          <a:noFill/>
        </p:spPr>
        <p:txBody>
          <a:bodyPr wrap="square" rtlCol="0">
            <a:spAutoFit/>
          </a:bodyPr>
          <a:lstStyle/>
          <a:p>
            <a:r>
              <a:rPr lang="en-US" sz="1200" dirty="0"/>
              <a:t>EC2 Full Access Policy</a:t>
            </a:r>
          </a:p>
        </p:txBody>
      </p:sp>
      <p:grpSp>
        <p:nvGrpSpPr>
          <p:cNvPr id="140" name="Group 139"/>
          <p:cNvGrpSpPr/>
          <p:nvPr/>
        </p:nvGrpSpPr>
        <p:grpSpPr>
          <a:xfrm>
            <a:off x="4371542" y="2895574"/>
            <a:ext cx="370273" cy="413575"/>
            <a:chOff x="1202320" y="1536436"/>
            <a:chExt cx="370273" cy="413575"/>
          </a:xfrm>
        </p:grpSpPr>
        <p:sp>
          <p:nvSpPr>
            <p:cNvPr id="141" name="Rectangle: Single Corner Snipped 140"/>
            <p:cNvSpPr/>
            <p:nvPr/>
          </p:nvSpPr>
          <p:spPr>
            <a:xfrm>
              <a:off x="1202320" y="1536436"/>
              <a:ext cx="370273" cy="413575"/>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12" descr="Resultado de imagen para cro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008" y="1579734"/>
              <a:ext cx="81445" cy="81445"/>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p:cNvSpPr/>
            <p:nvPr/>
          </p:nvSpPr>
          <p:spPr>
            <a:xfrm>
              <a:off x="1249857" y="160020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249857" y="1725906"/>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249857" y="1851187"/>
              <a:ext cx="14561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Picture 12" descr="Resultado de imagen para cross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007" y="1708579"/>
              <a:ext cx="81445" cy="8144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6" descr="Resultado de imagen para chec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9885" y="1812882"/>
              <a:ext cx="101667" cy="1016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Connector: Elbow 34"/>
          <p:cNvCxnSpPr>
            <a:stCxn id="11" idx="2"/>
            <a:endCxn id="141" idx="3"/>
          </p:cNvCxnSpPr>
          <p:nvPr/>
        </p:nvCxnSpPr>
        <p:spPr>
          <a:xfrm rot="16200000" flipH="1">
            <a:off x="4159424" y="2498319"/>
            <a:ext cx="569724" cy="224786"/>
          </a:xfrm>
          <a:prstGeom prst="bentConnector3">
            <a:avLst>
              <a:gd name="adj1" fmla="val 227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p:cNvCxnSpPr>
            <a:stCxn id="11" idx="2"/>
            <a:endCxn id="92" idx="3"/>
          </p:cNvCxnSpPr>
          <p:nvPr/>
        </p:nvCxnSpPr>
        <p:spPr>
          <a:xfrm rot="16200000" flipH="1">
            <a:off x="4717738" y="1940004"/>
            <a:ext cx="569724" cy="1341415"/>
          </a:xfrm>
          <a:prstGeom prst="bentConnector3">
            <a:avLst>
              <a:gd name="adj1" fmla="val 2279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615930" y="2387093"/>
            <a:ext cx="2243360" cy="369332"/>
          </a:xfrm>
          <a:prstGeom prst="rect">
            <a:avLst/>
          </a:prstGeom>
          <a:noFill/>
        </p:spPr>
        <p:txBody>
          <a:bodyPr wrap="square" rtlCol="0">
            <a:spAutoFit/>
          </a:bodyPr>
          <a:lstStyle/>
          <a:p>
            <a:r>
              <a:rPr lang="en-US" b="1" dirty="0">
                <a:solidFill>
                  <a:schemeClr val="accent2"/>
                </a:solidFill>
              </a:rPr>
              <a:t>Granular Permissions</a:t>
            </a:r>
          </a:p>
        </p:txBody>
      </p:sp>
      <p:cxnSp>
        <p:nvCxnSpPr>
          <p:cNvPr id="42" name="Straight Arrow Connector 41"/>
          <p:cNvCxnSpPr>
            <a:stCxn id="141" idx="1"/>
            <a:endCxn id="11268" idx="0"/>
          </p:cNvCxnSpPr>
          <p:nvPr/>
        </p:nvCxnSpPr>
        <p:spPr>
          <a:xfrm>
            <a:off x="4556679" y="3309149"/>
            <a:ext cx="4762" cy="286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92" idx="1"/>
            <a:endCxn id="11272" idx="0"/>
          </p:cNvCxnSpPr>
          <p:nvPr/>
        </p:nvCxnSpPr>
        <p:spPr>
          <a:xfrm>
            <a:off x="5673308" y="3309149"/>
            <a:ext cx="8014" cy="348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A38100A-E842-4357-A6F3-EF8FF4DF621C}"/>
              </a:ext>
            </a:extLst>
          </p:cNvPr>
          <p:cNvGrpSpPr/>
          <p:nvPr/>
        </p:nvGrpSpPr>
        <p:grpSpPr>
          <a:xfrm>
            <a:off x="3664707" y="4782894"/>
            <a:ext cx="4202538" cy="1853269"/>
            <a:chOff x="3664707" y="4782894"/>
            <a:chExt cx="4202538" cy="1853269"/>
          </a:xfrm>
        </p:grpSpPr>
        <p:sp>
          <p:nvSpPr>
            <p:cNvPr id="156" name="TextBox 155"/>
            <p:cNvSpPr txBox="1"/>
            <p:nvPr/>
          </p:nvSpPr>
          <p:spPr>
            <a:xfrm>
              <a:off x="3798072" y="4782894"/>
              <a:ext cx="2037280" cy="369332"/>
            </a:xfrm>
            <a:prstGeom prst="rect">
              <a:avLst/>
            </a:prstGeom>
            <a:noFill/>
          </p:spPr>
          <p:txBody>
            <a:bodyPr wrap="square" rtlCol="0">
              <a:spAutoFit/>
            </a:bodyPr>
            <a:lstStyle/>
            <a:p>
              <a:r>
                <a:rPr lang="en-US" b="1" dirty="0">
                  <a:solidFill>
                    <a:schemeClr val="accent2"/>
                  </a:solidFill>
                </a:rPr>
                <a:t>Identity Federation</a:t>
              </a:r>
            </a:p>
          </p:txBody>
        </p:sp>
        <p:pic>
          <p:nvPicPr>
            <p:cNvPr id="11274" name="Picture 10" descr="Resultado de imagen para facebook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3456" y="5377218"/>
              <a:ext cx="500489" cy="50048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Microsoft Active Director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4707" y="5611136"/>
              <a:ext cx="2170645" cy="1025027"/>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s://maxcdn.icons8.com/Share/icon/Logos/google_logo160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4609" y="5334042"/>
              <a:ext cx="624897" cy="624897"/>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Resultado de imagen para aws ia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00847" y="5601971"/>
              <a:ext cx="457810" cy="457810"/>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Resultado de imagen para amazon web servic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1831" y="5575373"/>
              <a:ext cx="1215414" cy="456793"/>
            </a:xfrm>
            <a:prstGeom prst="rect">
              <a:avLst/>
            </a:prstGeom>
            <a:noFill/>
            <a:extLst>
              <a:ext uri="{909E8E84-426E-40DD-AFC4-6F175D3DCCD1}">
                <a14:hiddenFill xmlns:a14="http://schemas.microsoft.com/office/drawing/2010/main">
                  <a:solidFill>
                    <a:srgbClr val="FFFFFF"/>
                  </a:solidFill>
                </a14:hiddenFill>
              </a:ext>
            </a:extLst>
          </p:spPr>
        </p:pic>
        <p:sp>
          <p:nvSpPr>
            <p:cNvPr id="54" name="Arrow: Right 53"/>
            <p:cNvSpPr/>
            <p:nvPr/>
          </p:nvSpPr>
          <p:spPr>
            <a:xfrm>
              <a:off x="5657073" y="5634475"/>
              <a:ext cx="293399" cy="3928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Arrow: Right 156"/>
            <p:cNvSpPr/>
            <p:nvPr/>
          </p:nvSpPr>
          <p:spPr>
            <a:xfrm>
              <a:off x="6292937" y="5634475"/>
              <a:ext cx="293399" cy="3928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98EAB38-54A2-4D2C-8E41-2B3A428D669B}"/>
              </a:ext>
            </a:extLst>
          </p:cNvPr>
          <p:cNvGrpSpPr/>
          <p:nvPr/>
        </p:nvGrpSpPr>
        <p:grpSpPr>
          <a:xfrm>
            <a:off x="8060655" y="129870"/>
            <a:ext cx="4232445" cy="2295511"/>
            <a:chOff x="8060655" y="129870"/>
            <a:chExt cx="4232445" cy="2295511"/>
          </a:xfrm>
        </p:grpSpPr>
        <p:sp>
          <p:nvSpPr>
            <p:cNvPr id="158" name="TextBox 157"/>
            <p:cNvSpPr txBox="1"/>
            <p:nvPr/>
          </p:nvSpPr>
          <p:spPr>
            <a:xfrm>
              <a:off x="8060655" y="129870"/>
              <a:ext cx="2926000" cy="369332"/>
            </a:xfrm>
            <a:prstGeom prst="rect">
              <a:avLst/>
            </a:prstGeom>
            <a:noFill/>
          </p:spPr>
          <p:txBody>
            <a:bodyPr wrap="square" rtlCol="0">
              <a:spAutoFit/>
            </a:bodyPr>
            <a:lstStyle/>
            <a:p>
              <a:r>
                <a:rPr lang="en-US" b="1" dirty="0">
                  <a:solidFill>
                    <a:schemeClr val="accent2"/>
                  </a:solidFill>
                </a:rPr>
                <a:t>Multi-Factor Authentication</a:t>
              </a:r>
            </a:p>
          </p:txBody>
        </p:sp>
        <p:pic>
          <p:nvPicPr>
            <p:cNvPr id="159" name="Picture 1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620" y="605050"/>
              <a:ext cx="541021" cy="541021"/>
            </a:xfrm>
            <a:prstGeom prst="rect">
              <a:avLst/>
            </a:prstGeom>
          </p:spPr>
        </p:pic>
        <p:pic>
          <p:nvPicPr>
            <p:cNvPr id="160" name="Picture 20" descr="Resultado de imagen para aws ia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73339" y="1514977"/>
              <a:ext cx="773582" cy="773582"/>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Image Result"/>
            <p:cNvPicPr>
              <a:picLocks noChangeAspect="1" noChangeArrowheads="1"/>
            </p:cNvPicPr>
            <p:nvPr/>
          </p:nvPicPr>
          <p:blipFill>
            <a:blip r:embed="rId1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90269" y="1922034"/>
              <a:ext cx="423263" cy="423263"/>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4" descr="Image Result"/>
            <p:cNvPicPr>
              <a:picLocks noChangeAspect="1" noChangeArrowheads="1"/>
            </p:cNvPicPr>
            <p:nvPr/>
          </p:nvPicPr>
          <p:blipFill>
            <a:blip r:embed="rId1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03960" y="1321842"/>
              <a:ext cx="423263" cy="423263"/>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9737571" y="1903584"/>
              <a:ext cx="1136072" cy="521797"/>
            </a:xfrm>
            <a:prstGeom prst="rect">
              <a:avLst/>
            </a:prstGeom>
            <a:noFill/>
          </p:spPr>
          <p:txBody>
            <a:bodyPr wrap="square" rtlCol="0">
              <a:spAutoFit/>
            </a:bodyPr>
            <a:lstStyle/>
            <a:p>
              <a:r>
                <a:rPr lang="en-US" sz="1400" dirty="0"/>
                <a:t>MFA Devices Code</a:t>
              </a:r>
            </a:p>
          </p:txBody>
        </p:sp>
        <p:sp>
          <p:nvSpPr>
            <p:cNvPr id="163" name="TextBox 162"/>
            <p:cNvSpPr txBox="1"/>
            <p:nvPr/>
          </p:nvSpPr>
          <p:spPr>
            <a:xfrm>
              <a:off x="9759865" y="1260531"/>
              <a:ext cx="1037817" cy="523220"/>
            </a:xfrm>
            <a:prstGeom prst="rect">
              <a:avLst/>
            </a:prstGeom>
            <a:noFill/>
          </p:spPr>
          <p:txBody>
            <a:bodyPr wrap="square" rtlCol="0">
              <a:spAutoFit/>
            </a:bodyPr>
            <a:lstStyle/>
            <a:p>
              <a:r>
                <a:rPr lang="en-US" sz="1400" dirty="0"/>
                <a:t>User ID and Password</a:t>
              </a:r>
            </a:p>
          </p:txBody>
        </p:sp>
        <p:cxnSp>
          <p:nvCxnSpPr>
            <p:cNvPr id="56" name="Straight Arrow Connector 55"/>
            <p:cNvCxnSpPr>
              <a:stCxn id="159" idx="2"/>
              <a:endCxn id="160" idx="0"/>
            </p:cNvCxnSpPr>
            <p:nvPr/>
          </p:nvCxnSpPr>
          <p:spPr>
            <a:xfrm flipH="1">
              <a:off x="8660130" y="1146071"/>
              <a:ext cx="1" cy="3689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p:cNvSpPr/>
            <p:nvPr/>
          </p:nvSpPr>
          <p:spPr>
            <a:xfrm>
              <a:off x="9310255" y="1260531"/>
              <a:ext cx="1501282" cy="542853"/>
            </a:xfrm>
            <a:prstGeom prst="roundRect">
              <a:avLst/>
            </a:prstGeom>
            <a:noFill/>
            <a:ln>
              <a:solidFill>
                <a:srgbClr val="D295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Rounded Corners 164"/>
            <p:cNvSpPr/>
            <p:nvPr/>
          </p:nvSpPr>
          <p:spPr>
            <a:xfrm>
              <a:off x="9296400" y="1866988"/>
              <a:ext cx="1501282" cy="542853"/>
            </a:xfrm>
            <a:prstGeom prst="roundRect">
              <a:avLst/>
            </a:prstGeom>
            <a:noFill/>
            <a:ln>
              <a:solidFill>
                <a:srgbClr val="D295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90" name="Picture 26" descr="Resultado de imagen para google authenticato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04169" y="1906613"/>
              <a:ext cx="515738" cy="51573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11317052" y="2006123"/>
              <a:ext cx="976048" cy="369332"/>
            </a:xfrm>
            <a:prstGeom prst="rect">
              <a:avLst/>
            </a:prstGeom>
            <a:noFill/>
          </p:spPr>
          <p:txBody>
            <a:bodyPr wrap="square" rtlCol="0">
              <a:spAutoFit/>
            </a:bodyPr>
            <a:lstStyle/>
            <a:p>
              <a:r>
                <a:rPr lang="en-US" b="1" dirty="0"/>
                <a:t>125112</a:t>
              </a:r>
            </a:p>
          </p:txBody>
        </p:sp>
        <p:cxnSp>
          <p:nvCxnSpPr>
            <p:cNvPr id="60" name="Connector: Elbow 59"/>
            <p:cNvCxnSpPr/>
            <p:nvPr/>
          </p:nvCxnSpPr>
          <p:spPr>
            <a:xfrm flipV="1">
              <a:off x="8893990" y="1495429"/>
              <a:ext cx="416265" cy="27708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p:cNvCxnSpPr>
              <a:endCxn id="165" idx="1"/>
            </p:cNvCxnSpPr>
            <p:nvPr/>
          </p:nvCxnSpPr>
          <p:spPr>
            <a:xfrm>
              <a:off x="8893990" y="1925391"/>
              <a:ext cx="402410" cy="21302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2" name="Picture 22" descr="Resultado de imagen para amazon web servic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73643" y="434949"/>
              <a:ext cx="1215414" cy="456793"/>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Connector: Elbow 81"/>
            <p:cNvCxnSpPr>
              <a:stCxn id="57" idx="3"/>
              <a:endCxn id="172" idx="2"/>
            </p:cNvCxnSpPr>
            <p:nvPr/>
          </p:nvCxnSpPr>
          <p:spPr>
            <a:xfrm flipV="1">
              <a:off x="10811537" y="891742"/>
              <a:ext cx="669813" cy="64021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58" idx="0"/>
            </p:cNvCxnSpPr>
            <p:nvPr/>
          </p:nvCxnSpPr>
          <p:spPr>
            <a:xfrm flipV="1">
              <a:off x="11805076" y="891742"/>
              <a:ext cx="0" cy="1114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9" name="TextBox 178"/>
          <p:cNvSpPr txBox="1"/>
          <p:nvPr/>
        </p:nvSpPr>
        <p:spPr>
          <a:xfrm>
            <a:off x="8060655" y="2488495"/>
            <a:ext cx="2926000" cy="369332"/>
          </a:xfrm>
          <a:prstGeom prst="rect">
            <a:avLst/>
          </a:prstGeom>
          <a:noFill/>
        </p:spPr>
        <p:txBody>
          <a:bodyPr wrap="square" rtlCol="0">
            <a:spAutoFit/>
          </a:bodyPr>
          <a:lstStyle/>
          <a:p>
            <a:r>
              <a:rPr lang="en-US" b="1" dirty="0">
                <a:solidFill>
                  <a:schemeClr val="accent2"/>
                </a:solidFill>
              </a:rPr>
              <a:t>Password Policy</a:t>
            </a:r>
          </a:p>
        </p:txBody>
      </p:sp>
      <p:pic>
        <p:nvPicPr>
          <p:cNvPr id="11266" name="Picture 11265"/>
          <p:cNvPicPr>
            <a:picLocks noChangeAspect="1"/>
          </p:cNvPicPr>
          <p:nvPr/>
        </p:nvPicPr>
        <p:blipFill>
          <a:blip r:embed="rId17"/>
          <a:stretch>
            <a:fillRect/>
          </a:stretch>
        </p:blipFill>
        <p:spPr>
          <a:xfrm>
            <a:off x="8357677" y="2936481"/>
            <a:ext cx="3571600" cy="3632378"/>
          </a:xfrm>
          <a:prstGeom prst="rect">
            <a:avLst/>
          </a:prstGeom>
        </p:spPr>
      </p:pic>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186" name="TextBox 185"/>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Identity and Access Management</a:t>
            </a:r>
          </a:p>
        </p:txBody>
      </p:sp>
      <p:sp>
        <p:nvSpPr>
          <p:cNvPr id="164" name="TextBox 163">
            <a:extLst>
              <a:ext uri="{FF2B5EF4-FFF2-40B4-BE49-F238E27FC236}">
                <a16:creationId xmlns:a16="http://schemas.microsoft.com/office/drawing/2014/main" id="{C5F5E16D-3660-43B1-BDE9-1AA95FBCD809}"/>
              </a:ext>
            </a:extLst>
          </p:cNvPr>
          <p:cNvSpPr txBox="1"/>
          <p:nvPr/>
        </p:nvSpPr>
        <p:spPr>
          <a:xfrm>
            <a:off x="4815463" y="1778141"/>
            <a:ext cx="1249505" cy="338554"/>
          </a:xfrm>
          <a:prstGeom prst="rect">
            <a:avLst/>
          </a:prstGeom>
          <a:noFill/>
        </p:spPr>
        <p:txBody>
          <a:bodyPr wrap="square" rtlCol="0">
            <a:spAutoFit/>
          </a:bodyPr>
          <a:lstStyle/>
          <a:p>
            <a:r>
              <a:rPr lang="en-US" sz="1600" dirty="0"/>
              <a:t>Developers</a:t>
            </a:r>
          </a:p>
        </p:txBody>
      </p:sp>
      <p:cxnSp>
        <p:nvCxnSpPr>
          <p:cNvPr id="17" name="Straight Arrow Connector 16">
            <a:extLst>
              <a:ext uri="{FF2B5EF4-FFF2-40B4-BE49-F238E27FC236}">
                <a16:creationId xmlns:a16="http://schemas.microsoft.com/office/drawing/2014/main" id="{E503EA8B-FC61-47CC-9E87-A92665321982}"/>
              </a:ext>
            </a:extLst>
          </p:cNvPr>
          <p:cNvCxnSpPr>
            <a:cxnSpLocks/>
            <a:stCxn id="104" idx="1"/>
            <a:endCxn id="21" idx="0"/>
          </p:cNvCxnSpPr>
          <p:nvPr/>
        </p:nvCxnSpPr>
        <p:spPr>
          <a:xfrm flipH="1">
            <a:off x="6503572" y="3297042"/>
            <a:ext cx="1" cy="326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0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2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27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7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11" grpId="0" animBg="1"/>
      <p:bldP spid="73" grpId="0" animBg="1"/>
      <p:bldP spid="74" grpId="0"/>
      <p:bldP spid="75" grpId="0"/>
      <p:bldP spid="138" grpId="0"/>
      <p:bldP spid="139" grpId="0"/>
      <p:bldP spid="90" grpId="0"/>
      <p:bldP spid="179" grpId="0"/>
      <p:bldP spid="1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User</a:t>
            </a:r>
            <a:endParaRPr lang="en-US" sz="1700" dirty="0">
              <a:solidFill>
                <a:schemeClr val="accent4"/>
              </a:solidFill>
              <a:latin typeface="Arial" panose="020B0604020202020204" pitchFamily="34" charset="0"/>
              <a:cs typeface="Arial" panose="020B0604020202020204" pitchFamily="34" charset="0"/>
            </a:endParaRPr>
          </a:p>
        </p:txBody>
      </p:sp>
      <p:sp>
        <p:nvSpPr>
          <p:cNvPr id="186" name="TextBox 185"/>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Identity and Access Management</a:t>
            </a:r>
          </a:p>
        </p:txBody>
      </p:sp>
      <p:sp>
        <p:nvSpPr>
          <p:cNvPr id="166" name="Rectangle 11">
            <a:extLst>
              <a:ext uri="{FF2B5EF4-FFF2-40B4-BE49-F238E27FC236}">
                <a16:creationId xmlns:a16="http://schemas.microsoft.com/office/drawing/2014/main" id="{B104D9DC-3E8D-4BD6-A5E9-CB043F318B40}"/>
              </a:ext>
            </a:extLst>
          </p:cNvPr>
          <p:cNvSpPr>
            <a:spLocks noChangeArrowheads="1"/>
          </p:cNvSpPr>
          <p:nvPr/>
        </p:nvSpPr>
        <p:spPr bwMode="auto">
          <a:xfrm>
            <a:off x="103655" y="1017751"/>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Click </a:t>
            </a:r>
            <a:r>
              <a:rPr lang="en-US" sz="1200" b="1">
                <a:solidFill>
                  <a:srgbClr val="010203"/>
                </a:solidFill>
                <a:ea typeface="Times New Roman" panose="02020603050405020304" pitchFamily="18" charset="0"/>
                <a:cs typeface="Arial" panose="020B0604020202020204" pitchFamily="34" charset="0"/>
              </a:rPr>
              <a:t>Services</a:t>
            </a:r>
            <a:r>
              <a:rPr lang="en-US" sz="1200">
                <a:solidFill>
                  <a:srgbClr val="010203"/>
                </a:solidFill>
                <a:ea typeface="Times New Roman" panose="02020603050405020304" pitchFamily="18" charset="0"/>
                <a:cs typeface="Arial" panose="020B0604020202020204" pitchFamily="34" charset="0"/>
              </a:rPr>
              <a:t> and choose </a:t>
            </a:r>
            <a:r>
              <a:rPr lang="en-US" sz="1200" b="1">
                <a:solidFill>
                  <a:srgbClr val="010203"/>
                </a:solidFill>
                <a:ea typeface="Times New Roman" panose="02020603050405020304" pitchFamily="18" charset="0"/>
                <a:cs typeface="Arial" panose="020B0604020202020204" pitchFamily="34" charset="0"/>
              </a:rPr>
              <a:t>IAM</a:t>
            </a:r>
            <a:r>
              <a:rPr lang="en-US" sz="1200">
                <a:solidFill>
                  <a:srgbClr val="010203"/>
                </a:solidFill>
                <a:ea typeface="Times New Roman" panose="02020603050405020304" pitchFamily="18" charset="0"/>
                <a:cs typeface="Arial" panose="020B0604020202020204" pitchFamily="34" charset="0"/>
              </a:rPr>
              <a:t> under Security, Identity &amp; Compliance</a:t>
            </a:r>
            <a:endParaRPr lang="en-US" sz="1200" dirty="0">
              <a:solidFill>
                <a:srgbClr val="010203"/>
              </a:solidFill>
              <a:latin typeface="Arial" charset="0"/>
            </a:endParaRPr>
          </a:p>
        </p:txBody>
      </p:sp>
      <p:pic>
        <p:nvPicPr>
          <p:cNvPr id="10" name="Picture 9">
            <a:extLst>
              <a:ext uri="{FF2B5EF4-FFF2-40B4-BE49-F238E27FC236}">
                <a16:creationId xmlns:a16="http://schemas.microsoft.com/office/drawing/2014/main" id="{B6434BBA-A05D-47C5-91AD-DF7CCC827116}"/>
              </a:ext>
            </a:extLst>
          </p:cNvPr>
          <p:cNvPicPr>
            <a:picLocks noChangeAspect="1"/>
          </p:cNvPicPr>
          <p:nvPr/>
        </p:nvPicPr>
        <p:blipFill rotWithShape="1">
          <a:blip r:embed="rId3"/>
          <a:srcRect l="50156" t="8578" r="19258" b="68342"/>
          <a:stretch/>
        </p:blipFill>
        <p:spPr>
          <a:xfrm>
            <a:off x="103655" y="2960992"/>
            <a:ext cx="5857876" cy="1225908"/>
          </a:xfrm>
          <a:prstGeom prst="rect">
            <a:avLst/>
          </a:prstGeom>
          <a:ln>
            <a:solidFill>
              <a:schemeClr val="tx1"/>
            </a:solidFill>
          </a:ln>
        </p:spPr>
      </p:pic>
      <p:grpSp>
        <p:nvGrpSpPr>
          <p:cNvPr id="32" name="Group 31">
            <a:extLst>
              <a:ext uri="{FF2B5EF4-FFF2-40B4-BE49-F238E27FC236}">
                <a16:creationId xmlns:a16="http://schemas.microsoft.com/office/drawing/2014/main" id="{2E9972D7-78A3-4A48-BF7E-53C04E4F64CE}"/>
              </a:ext>
            </a:extLst>
          </p:cNvPr>
          <p:cNvGrpSpPr/>
          <p:nvPr/>
        </p:nvGrpSpPr>
        <p:grpSpPr>
          <a:xfrm>
            <a:off x="103655" y="1139034"/>
            <a:ext cx="5857876" cy="1700675"/>
            <a:chOff x="103655" y="1139034"/>
            <a:chExt cx="5857876" cy="1700675"/>
          </a:xfrm>
        </p:grpSpPr>
        <p:pic>
          <p:nvPicPr>
            <p:cNvPr id="2" name="Picture 1">
              <a:extLst>
                <a:ext uri="{FF2B5EF4-FFF2-40B4-BE49-F238E27FC236}">
                  <a16:creationId xmlns:a16="http://schemas.microsoft.com/office/drawing/2014/main" id="{D4C67907-B226-45F9-B1B4-B77ECCFFA7D2}"/>
                </a:ext>
              </a:extLst>
            </p:cNvPr>
            <p:cNvPicPr>
              <a:picLocks noChangeAspect="1"/>
            </p:cNvPicPr>
            <p:nvPr/>
          </p:nvPicPr>
          <p:blipFill>
            <a:blip r:embed="rId4"/>
            <a:stretch>
              <a:fillRect/>
            </a:stretch>
          </p:blipFill>
          <p:spPr>
            <a:xfrm>
              <a:off x="103655" y="1249636"/>
              <a:ext cx="5815013" cy="1398314"/>
            </a:xfrm>
            <a:prstGeom prst="rect">
              <a:avLst/>
            </a:prstGeom>
            <a:ln>
              <a:solidFill>
                <a:schemeClr val="tx1"/>
              </a:solidFill>
            </a:ln>
          </p:spPr>
        </p:pic>
        <p:sp>
          <p:nvSpPr>
            <p:cNvPr id="168" name="Left Arrow 26">
              <a:extLst>
                <a:ext uri="{FF2B5EF4-FFF2-40B4-BE49-F238E27FC236}">
                  <a16:creationId xmlns:a16="http://schemas.microsoft.com/office/drawing/2014/main" id="{22380E34-95FC-4394-B766-5B7C33011EBB}"/>
                </a:ext>
              </a:extLst>
            </p:cNvPr>
            <p:cNvSpPr/>
            <p:nvPr/>
          </p:nvSpPr>
          <p:spPr>
            <a:xfrm>
              <a:off x="1458318" y="1139034"/>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69" name="Left Arrow 28">
              <a:extLst>
                <a:ext uri="{FF2B5EF4-FFF2-40B4-BE49-F238E27FC236}">
                  <a16:creationId xmlns:a16="http://schemas.microsoft.com/office/drawing/2014/main" id="{CAA1C6C1-0C8F-4C7B-B637-B77A79A71D18}"/>
                </a:ext>
              </a:extLst>
            </p:cNvPr>
            <p:cNvSpPr/>
            <p:nvPr/>
          </p:nvSpPr>
          <p:spPr>
            <a:xfrm>
              <a:off x="5228709" y="2313312"/>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sp>
        <p:nvSpPr>
          <p:cNvPr id="170" name="Rectangle 11">
            <a:extLst>
              <a:ext uri="{FF2B5EF4-FFF2-40B4-BE49-F238E27FC236}">
                <a16:creationId xmlns:a16="http://schemas.microsoft.com/office/drawing/2014/main" id="{51A379C8-6DB9-467C-9039-52D1C99B2E56}"/>
              </a:ext>
            </a:extLst>
          </p:cNvPr>
          <p:cNvSpPr>
            <a:spLocks noChangeArrowheads="1"/>
          </p:cNvSpPr>
          <p:nvPr/>
        </p:nvSpPr>
        <p:spPr bwMode="auto">
          <a:xfrm>
            <a:off x="66191" y="2718425"/>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Or type the ‘IAM’ on the textbox</a:t>
            </a:r>
            <a:endParaRPr lang="en-US" sz="1200" dirty="0">
              <a:solidFill>
                <a:srgbClr val="010203"/>
              </a:solidFill>
              <a:latin typeface="Arial" charset="0"/>
            </a:endParaRPr>
          </a:p>
        </p:txBody>
      </p:sp>
      <p:pic>
        <p:nvPicPr>
          <p:cNvPr id="14" name="Picture 13">
            <a:extLst>
              <a:ext uri="{FF2B5EF4-FFF2-40B4-BE49-F238E27FC236}">
                <a16:creationId xmlns:a16="http://schemas.microsoft.com/office/drawing/2014/main" id="{C8DA1B26-65D3-48B6-B3CE-27788993E53F}"/>
              </a:ext>
            </a:extLst>
          </p:cNvPr>
          <p:cNvPicPr>
            <a:picLocks noChangeAspect="1"/>
          </p:cNvPicPr>
          <p:nvPr/>
        </p:nvPicPr>
        <p:blipFill rotWithShape="1">
          <a:blip r:embed="rId5"/>
          <a:srcRect b="23449"/>
          <a:stretch/>
        </p:blipFill>
        <p:spPr>
          <a:xfrm>
            <a:off x="70318" y="4515195"/>
            <a:ext cx="5928676" cy="2238483"/>
          </a:xfrm>
          <a:prstGeom prst="rect">
            <a:avLst/>
          </a:prstGeom>
          <a:ln>
            <a:solidFill>
              <a:schemeClr val="tx1"/>
            </a:solidFill>
          </a:ln>
        </p:spPr>
      </p:pic>
      <p:sp>
        <p:nvSpPr>
          <p:cNvPr id="171" name="Rectangle 11">
            <a:extLst>
              <a:ext uri="{FF2B5EF4-FFF2-40B4-BE49-F238E27FC236}">
                <a16:creationId xmlns:a16="http://schemas.microsoft.com/office/drawing/2014/main" id="{F8719BEA-E2AB-4414-942F-1E6C6F1530BA}"/>
              </a:ext>
            </a:extLst>
          </p:cNvPr>
          <p:cNvSpPr>
            <a:spLocks noChangeArrowheads="1"/>
          </p:cNvSpPr>
          <p:nvPr/>
        </p:nvSpPr>
        <p:spPr bwMode="auto">
          <a:xfrm>
            <a:off x="103655" y="4272628"/>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After clicking, the IAM dashboard is shown</a:t>
            </a:r>
            <a:endParaRPr lang="en-US" sz="1200" dirty="0">
              <a:solidFill>
                <a:srgbClr val="010203"/>
              </a:solidFill>
              <a:latin typeface="Arial" charset="0"/>
            </a:endParaRPr>
          </a:p>
        </p:txBody>
      </p:sp>
      <p:pic>
        <p:nvPicPr>
          <p:cNvPr id="30" name="Picture 29">
            <a:extLst>
              <a:ext uri="{FF2B5EF4-FFF2-40B4-BE49-F238E27FC236}">
                <a16:creationId xmlns:a16="http://schemas.microsoft.com/office/drawing/2014/main" id="{83039564-8D50-4272-8A2A-77AD233616EC}"/>
              </a:ext>
            </a:extLst>
          </p:cNvPr>
          <p:cNvPicPr>
            <a:picLocks noChangeAspect="1"/>
          </p:cNvPicPr>
          <p:nvPr/>
        </p:nvPicPr>
        <p:blipFill>
          <a:blip r:embed="rId6"/>
          <a:stretch>
            <a:fillRect/>
          </a:stretch>
        </p:blipFill>
        <p:spPr>
          <a:xfrm>
            <a:off x="6169549" y="4463365"/>
            <a:ext cx="5914131" cy="2290313"/>
          </a:xfrm>
          <a:prstGeom prst="rect">
            <a:avLst/>
          </a:prstGeom>
          <a:ln>
            <a:solidFill>
              <a:schemeClr val="tx1"/>
            </a:solidFill>
          </a:ln>
        </p:spPr>
      </p:pic>
      <p:sp>
        <p:nvSpPr>
          <p:cNvPr id="173" name="Rectangle 11">
            <a:extLst>
              <a:ext uri="{FF2B5EF4-FFF2-40B4-BE49-F238E27FC236}">
                <a16:creationId xmlns:a16="http://schemas.microsoft.com/office/drawing/2014/main" id="{652F397B-42AF-4FB2-A670-E78329DD8A4E}"/>
              </a:ext>
            </a:extLst>
          </p:cNvPr>
          <p:cNvSpPr>
            <a:spLocks noChangeArrowheads="1"/>
          </p:cNvSpPr>
          <p:nvPr/>
        </p:nvSpPr>
        <p:spPr bwMode="auto">
          <a:xfrm>
            <a:off x="6169550" y="1017751"/>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On the IAM dashboard, Click </a:t>
            </a:r>
            <a:r>
              <a:rPr lang="en-US" sz="1200" b="1">
                <a:solidFill>
                  <a:srgbClr val="010203"/>
                </a:solidFill>
                <a:ea typeface="Times New Roman" panose="02020603050405020304" pitchFamily="18" charset="0"/>
                <a:cs typeface="Arial" panose="020B0604020202020204" pitchFamily="34" charset="0"/>
              </a:rPr>
              <a:t>Users</a:t>
            </a:r>
            <a:r>
              <a:rPr lang="en-US" sz="1200">
                <a:solidFill>
                  <a:srgbClr val="010203"/>
                </a:solidFill>
                <a:ea typeface="Times New Roman" panose="02020603050405020304" pitchFamily="18" charset="0"/>
                <a:cs typeface="Arial" panose="020B0604020202020204" pitchFamily="34" charset="0"/>
              </a:rPr>
              <a:t> and Click </a:t>
            </a:r>
            <a:r>
              <a:rPr lang="en-US" sz="1200" b="1">
                <a:solidFill>
                  <a:srgbClr val="010203"/>
                </a:solidFill>
                <a:ea typeface="Times New Roman" panose="02020603050405020304" pitchFamily="18" charset="0"/>
                <a:cs typeface="Arial" panose="020B0604020202020204" pitchFamily="34" charset="0"/>
              </a:rPr>
              <a:t>Add User</a:t>
            </a:r>
            <a:endParaRPr lang="en-US" sz="1200" dirty="0">
              <a:solidFill>
                <a:srgbClr val="010203"/>
              </a:solidFill>
              <a:latin typeface="Arial" charset="0"/>
            </a:endParaRPr>
          </a:p>
        </p:txBody>
      </p:sp>
      <p:grpSp>
        <p:nvGrpSpPr>
          <p:cNvPr id="33" name="Group 32">
            <a:extLst>
              <a:ext uri="{FF2B5EF4-FFF2-40B4-BE49-F238E27FC236}">
                <a16:creationId xmlns:a16="http://schemas.microsoft.com/office/drawing/2014/main" id="{ECD575AE-9EDB-4834-A798-81AF462D8771}"/>
              </a:ext>
            </a:extLst>
          </p:cNvPr>
          <p:cNvGrpSpPr/>
          <p:nvPr/>
        </p:nvGrpSpPr>
        <p:grpSpPr>
          <a:xfrm>
            <a:off x="6188222" y="1249637"/>
            <a:ext cx="5914131" cy="2708002"/>
            <a:chOff x="6188222" y="1249637"/>
            <a:chExt cx="5914131" cy="2708002"/>
          </a:xfrm>
        </p:grpSpPr>
        <p:pic>
          <p:nvPicPr>
            <p:cNvPr id="20" name="Picture 19">
              <a:extLst>
                <a:ext uri="{FF2B5EF4-FFF2-40B4-BE49-F238E27FC236}">
                  <a16:creationId xmlns:a16="http://schemas.microsoft.com/office/drawing/2014/main" id="{1728E1A7-A56C-4BA1-B82D-70DDD6E8C368}"/>
                </a:ext>
              </a:extLst>
            </p:cNvPr>
            <p:cNvPicPr>
              <a:picLocks noChangeAspect="1"/>
            </p:cNvPicPr>
            <p:nvPr/>
          </p:nvPicPr>
          <p:blipFill>
            <a:blip r:embed="rId7"/>
            <a:stretch>
              <a:fillRect/>
            </a:stretch>
          </p:blipFill>
          <p:spPr>
            <a:xfrm>
              <a:off x="6188222" y="1249637"/>
              <a:ext cx="5914131" cy="2708002"/>
            </a:xfrm>
            <a:prstGeom prst="rect">
              <a:avLst/>
            </a:prstGeom>
            <a:ln>
              <a:solidFill>
                <a:schemeClr val="tx1"/>
              </a:solidFill>
            </a:ln>
          </p:spPr>
        </p:pic>
        <p:sp>
          <p:nvSpPr>
            <p:cNvPr id="174" name="Left Arrow 28">
              <a:extLst>
                <a:ext uri="{FF2B5EF4-FFF2-40B4-BE49-F238E27FC236}">
                  <a16:creationId xmlns:a16="http://schemas.microsoft.com/office/drawing/2014/main" id="{90F7A114-DAAF-43FA-A100-7A9CEF1A7C65}"/>
                </a:ext>
              </a:extLst>
            </p:cNvPr>
            <p:cNvSpPr/>
            <p:nvPr/>
          </p:nvSpPr>
          <p:spPr>
            <a:xfrm>
              <a:off x="6724133" y="2562221"/>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75" name="Left Arrow 28">
              <a:extLst>
                <a:ext uri="{FF2B5EF4-FFF2-40B4-BE49-F238E27FC236}">
                  <a16:creationId xmlns:a16="http://schemas.microsoft.com/office/drawing/2014/main" id="{66EC0ED9-18B5-4522-8205-55E371C7E06D}"/>
                </a:ext>
              </a:extLst>
            </p:cNvPr>
            <p:cNvSpPr/>
            <p:nvPr/>
          </p:nvSpPr>
          <p:spPr>
            <a:xfrm>
              <a:off x="8426753" y="1554929"/>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sp>
        <p:nvSpPr>
          <p:cNvPr id="176" name="Rectangle 11">
            <a:extLst>
              <a:ext uri="{FF2B5EF4-FFF2-40B4-BE49-F238E27FC236}">
                <a16:creationId xmlns:a16="http://schemas.microsoft.com/office/drawing/2014/main" id="{13820739-2C5A-44E6-ADFC-E3A05B8BB73B}"/>
              </a:ext>
            </a:extLst>
          </p:cNvPr>
          <p:cNvSpPr>
            <a:spLocks noChangeArrowheads="1"/>
          </p:cNvSpPr>
          <p:nvPr/>
        </p:nvSpPr>
        <p:spPr bwMode="auto">
          <a:xfrm>
            <a:off x="6169550" y="4186900"/>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Follow the steps in adding a User</a:t>
            </a:r>
            <a:endParaRPr lang="en-US" sz="1200" dirty="0">
              <a:solidFill>
                <a:srgbClr val="010203"/>
              </a:solidFill>
              <a:latin typeface="Arial" charset="0"/>
            </a:endParaRPr>
          </a:p>
        </p:txBody>
      </p:sp>
    </p:spTree>
    <p:extLst>
      <p:ext uri="{BB962C8B-B14F-4D97-AF65-F5344CB8AC3E}">
        <p14:creationId xmlns:p14="http://schemas.microsoft.com/office/powerpoint/2010/main" val="271426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70" grpId="0"/>
      <p:bldP spid="171" grpId="0"/>
      <p:bldP spid="173" grpId="0"/>
      <p:bldP spid="1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User</a:t>
            </a:r>
            <a:endParaRPr lang="en-US" sz="1700" dirty="0">
              <a:solidFill>
                <a:schemeClr val="accent4"/>
              </a:solidFill>
              <a:latin typeface="Arial" panose="020B0604020202020204" pitchFamily="34" charset="0"/>
              <a:cs typeface="Arial" panose="020B0604020202020204" pitchFamily="34" charset="0"/>
            </a:endParaRPr>
          </a:p>
        </p:txBody>
      </p:sp>
      <p:sp>
        <p:nvSpPr>
          <p:cNvPr id="186" name="TextBox 185"/>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Identity and Access Management</a:t>
            </a:r>
          </a:p>
        </p:txBody>
      </p:sp>
      <p:sp>
        <p:nvSpPr>
          <p:cNvPr id="166" name="Rectangle 11">
            <a:extLst>
              <a:ext uri="{FF2B5EF4-FFF2-40B4-BE49-F238E27FC236}">
                <a16:creationId xmlns:a16="http://schemas.microsoft.com/office/drawing/2014/main" id="{B104D9DC-3E8D-4BD6-A5E9-CB043F318B40}"/>
              </a:ext>
            </a:extLst>
          </p:cNvPr>
          <p:cNvSpPr>
            <a:spLocks noChangeArrowheads="1"/>
          </p:cNvSpPr>
          <p:nvPr/>
        </p:nvSpPr>
        <p:spPr bwMode="auto">
          <a:xfrm>
            <a:off x="103655" y="1017751"/>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rPr>
              <a:t>Input the desired usernames of the users on the textbox</a:t>
            </a:r>
            <a:endParaRPr lang="en-US" sz="1200" dirty="0">
              <a:solidFill>
                <a:srgbClr val="010203"/>
              </a:solidFill>
            </a:endParaRPr>
          </a:p>
        </p:txBody>
      </p:sp>
      <p:sp>
        <p:nvSpPr>
          <p:cNvPr id="170" name="Rectangle 11">
            <a:extLst>
              <a:ext uri="{FF2B5EF4-FFF2-40B4-BE49-F238E27FC236}">
                <a16:creationId xmlns:a16="http://schemas.microsoft.com/office/drawing/2014/main" id="{51A379C8-6DB9-467C-9039-52D1C99B2E56}"/>
              </a:ext>
            </a:extLst>
          </p:cNvPr>
          <p:cNvSpPr>
            <a:spLocks noChangeArrowheads="1"/>
          </p:cNvSpPr>
          <p:nvPr/>
        </p:nvSpPr>
        <p:spPr bwMode="auto">
          <a:xfrm>
            <a:off x="51724" y="2972165"/>
            <a:ext cx="607884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Add a programmatic access when the user requires an access to the API, CLI, SDK and other development tools and add a AWS Management Console access to access the web UI</a:t>
            </a:r>
            <a:endParaRPr lang="en-US" sz="1200" dirty="0">
              <a:solidFill>
                <a:srgbClr val="010203"/>
              </a:solidFill>
              <a:latin typeface="Arial" charset="0"/>
            </a:endParaRPr>
          </a:p>
        </p:txBody>
      </p:sp>
      <p:sp>
        <p:nvSpPr>
          <p:cNvPr id="173" name="Rectangle 11">
            <a:extLst>
              <a:ext uri="{FF2B5EF4-FFF2-40B4-BE49-F238E27FC236}">
                <a16:creationId xmlns:a16="http://schemas.microsoft.com/office/drawing/2014/main" id="{652F397B-42AF-4FB2-A670-E78329DD8A4E}"/>
              </a:ext>
            </a:extLst>
          </p:cNvPr>
          <p:cNvSpPr>
            <a:spLocks noChangeArrowheads="1"/>
          </p:cNvSpPr>
          <p:nvPr/>
        </p:nvSpPr>
        <p:spPr bwMode="auto">
          <a:xfrm>
            <a:off x="6138051" y="859638"/>
            <a:ext cx="5932803" cy="39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On the Permissions Step, you can add the users to a group, copy permissions from existing user or attach the policies directly</a:t>
            </a:r>
            <a:endParaRPr lang="en-US" sz="1200" dirty="0">
              <a:solidFill>
                <a:srgbClr val="010203"/>
              </a:solidFill>
              <a:latin typeface="Arial" charset="0"/>
            </a:endParaRPr>
          </a:p>
        </p:txBody>
      </p:sp>
      <p:sp>
        <p:nvSpPr>
          <p:cNvPr id="176" name="Rectangle 11">
            <a:extLst>
              <a:ext uri="{FF2B5EF4-FFF2-40B4-BE49-F238E27FC236}">
                <a16:creationId xmlns:a16="http://schemas.microsoft.com/office/drawing/2014/main" id="{13820739-2C5A-44E6-ADFC-E3A05B8BB73B}"/>
              </a:ext>
            </a:extLst>
          </p:cNvPr>
          <p:cNvSpPr>
            <a:spLocks noChangeArrowheads="1"/>
          </p:cNvSpPr>
          <p:nvPr/>
        </p:nvSpPr>
        <p:spPr bwMode="auto">
          <a:xfrm>
            <a:off x="6138051" y="4148489"/>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When attaching the existing policies directly, search for the appropriate policy </a:t>
            </a:r>
            <a:endParaRPr lang="en-US" sz="1200" dirty="0">
              <a:solidFill>
                <a:srgbClr val="010203"/>
              </a:solidFill>
              <a:latin typeface="Arial" charset="0"/>
            </a:endParaRPr>
          </a:p>
        </p:txBody>
      </p:sp>
      <p:pic>
        <p:nvPicPr>
          <p:cNvPr id="4" name="Picture 3">
            <a:extLst>
              <a:ext uri="{FF2B5EF4-FFF2-40B4-BE49-F238E27FC236}">
                <a16:creationId xmlns:a16="http://schemas.microsoft.com/office/drawing/2014/main" id="{C5E83A64-408F-433F-8B81-6677016E081F}"/>
              </a:ext>
            </a:extLst>
          </p:cNvPr>
          <p:cNvPicPr>
            <a:picLocks noChangeAspect="1"/>
          </p:cNvPicPr>
          <p:nvPr/>
        </p:nvPicPr>
        <p:blipFill>
          <a:blip r:embed="rId3"/>
          <a:stretch>
            <a:fillRect/>
          </a:stretch>
        </p:blipFill>
        <p:spPr>
          <a:xfrm>
            <a:off x="138395" y="1246603"/>
            <a:ext cx="5823136" cy="1596666"/>
          </a:xfrm>
          <a:prstGeom prst="rect">
            <a:avLst/>
          </a:prstGeom>
          <a:ln>
            <a:solidFill>
              <a:schemeClr val="tx1"/>
            </a:solidFill>
          </a:ln>
        </p:spPr>
      </p:pic>
      <p:grpSp>
        <p:nvGrpSpPr>
          <p:cNvPr id="6" name="Group 5">
            <a:extLst>
              <a:ext uri="{FF2B5EF4-FFF2-40B4-BE49-F238E27FC236}">
                <a16:creationId xmlns:a16="http://schemas.microsoft.com/office/drawing/2014/main" id="{30D089CF-2581-4D85-856B-36551EB03DDB}"/>
              </a:ext>
            </a:extLst>
          </p:cNvPr>
          <p:cNvGrpSpPr/>
          <p:nvPr/>
        </p:nvGrpSpPr>
        <p:grpSpPr>
          <a:xfrm>
            <a:off x="138395" y="3358357"/>
            <a:ext cx="5837431" cy="3499643"/>
            <a:chOff x="138395" y="3358357"/>
            <a:chExt cx="5837431" cy="3499643"/>
          </a:xfrm>
        </p:grpSpPr>
        <p:pic>
          <p:nvPicPr>
            <p:cNvPr id="5" name="Picture 4">
              <a:extLst>
                <a:ext uri="{FF2B5EF4-FFF2-40B4-BE49-F238E27FC236}">
                  <a16:creationId xmlns:a16="http://schemas.microsoft.com/office/drawing/2014/main" id="{4CB709FB-A6B3-4D07-8DE0-15CCB5DD8E36}"/>
                </a:ext>
              </a:extLst>
            </p:cNvPr>
            <p:cNvPicPr>
              <a:picLocks noChangeAspect="1"/>
            </p:cNvPicPr>
            <p:nvPr/>
          </p:nvPicPr>
          <p:blipFill>
            <a:blip r:embed="rId4"/>
            <a:stretch>
              <a:fillRect/>
            </a:stretch>
          </p:blipFill>
          <p:spPr>
            <a:xfrm>
              <a:off x="138395" y="3358357"/>
              <a:ext cx="5837431" cy="3395321"/>
            </a:xfrm>
            <a:prstGeom prst="rect">
              <a:avLst/>
            </a:prstGeom>
            <a:ln>
              <a:solidFill>
                <a:schemeClr val="tx1"/>
              </a:solidFill>
            </a:ln>
          </p:spPr>
        </p:pic>
        <p:sp>
          <p:nvSpPr>
            <p:cNvPr id="24" name="Left Arrow 28">
              <a:extLst>
                <a:ext uri="{FF2B5EF4-FFF2-40B4-BE49-F238E27FC236}">
                  <a16:creationId xmlns:a16="http://schemas.microsoft.com/office/drawing/2014/main" id="{A50EF6CC-85CA-4D51-97B0-269C0B6FD315}"/>
                </a:ext>
              </a:extLst>
            </p:cNvPr>
            <p:cNvSpPr/>
            <p:nvPr/>
          </p:nvSpPr>
          <p:spPr>
            <a:xfrm rot="10800000">
              <a:off x="4290496" y="6331603"/>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pic>
        <p:nvPicPr>
          <p:cNvPr id="7" name="Picture 6">
            <a:extLst>
              <a:ext uri="{FF2B5EF4-FFF2-40B4-BE49-F238E27FC236}">
                <a16:creationId xmlns:a16="http://schemas.microsoft.com/office/drawing/2014/main" id="{E7EEE5E5-DE63-41DD-95E4-CFDBB2C331D2}"/>
              </a:ext>
            </a:extLst>
          </p:cNvPr>
          <p:cNvPicPr>
            <a:picLocks noChangeAspect="1"/>
          </p:cNvPicPr>
          <p:nvPr/>
        </p:nvPicPr>
        <p:blipFill rotWithShape="1">
          <a:blip r:embed="rId5"/>
          <a:srcRect t="20558"/>
          <a:stretch/>
        </p:blipFill>
        <p:spPr>
          <a:xfrm>
            <a:off x="6165305" y="1246603"/>
            <a:ext cx="5878298" cy="2757488"/>
          </a:xfrm>
          <a:prstGeom prst="rect">
            <a:avLst/>
          </a:prstGeom>
          <a:ln>
            <a:solidFill>
              <a:schemeClr val="tx1"/>
            </a:solidFill>
          </a:ln>
        </p:spPr>
      </p:pic>
      <p:pic>
        <p:nvPicPr>
          <p:cNvPr id="12" name="Picture 11">
            <a:extLst>
              <a:ext uri="{FF2B5EF4-FFF2-40B4-BE49-F238E27FC236}">
                <a16:creationId xmlns:a16="http://schemas.microsoft.com/office/drawing/2014/main" id="{EE52B348-B720-4DC6-A6E1-E823B2DA222F}"/>
              </a:ext>
            </a:extLst>
          </p:cNvPr>
          <p:cNvPicPr>
            <a:picLocks noChangeAspect="1"/>
          </p:cNvPicPr>
          <p:nvPr/>
        </p:nvPicPr>
        <p:blipFill rotWithShape="1">
          <a:blip r:embed="rId6"/>
          <a:srcRect t="16801"/>
          <a:stretch/>
        </p:blipFill>
        <p:spPr>
          <a:xfrm>
            <a:off x="6165305" y="4391056"/>
            <a:ext cx="5878298" cy="2362622"/>
          </a:xfrm>
          <a:prstGeom prst="rect">
            <a:avLst/>
          </a:prstGeom>
          <a:ln>
            <a:solidFill>
              <a:schemeClr val="tx1"/>
            </a:solidFill>
          </a:ln>
        </p:spPr>
      </p:pic>
    </p:spTree>
    <p:extLst>
      <p:ext uri="{BB962C8B-B14F-4D97-AF65-F5344CB8AC3E}">
        <p14:creationId xmlns:p14="http://schemas.microsoft.com/office/powerpoint/2010/main" val="1228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70" grpId="0"/>
      <p:bldP spid="173" grpId="0"/>
      <p:bldP spid="1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Group</a:t>
            </a:r>
            <a:endParaRPr lang="en-US" sz="1700" dirty="0">
              <a:solidFill>
                <a:schemeClr val="accent4"/>
              </a:solidFill>
              <a:latin typeface="Arial" panose="020B0604020202020204" pitchFamily="34" charset="0"/>
              <a:cs typeface="Arial" panose="020B0604020202020204" pitchFamily="34" charset="0"/>
            </a:endParaRPr>
          </a:p>
        </p:txBody>
      </p:sp>
      <p:sp>
        <p:nvSpPr>
          <p:cNvPr id="186" name="TextBox 185"/>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Identity and Access Management</a:t>
            </a:r>
          </a:p>
        </p:txBody>
      </p:sp>
      <p:sp>
        <p:nvSpPr>
          <p:cNvPr id="166" name="Rectangle 11">
            <a:extLst>
              <a:ext uri="{FF2B5EF4-FFF2-40B4-BE49-F238E27FC236}">
                <a16:creationId xmlns:a16="http://schemas.microsoft.com/office/drawing/2014/main" id="{B104D9DC-3E8D-4BD6-A5E9-CB043F318B40}"/>
              </a:ext>
            </a:extLst>
          </p:cNvPr>
          <p:cNvSpPr>
            <a:spLocks noChangeArrowheads="1"/>
          </p:cNvSpPr>
          <p:nvPr/>
        </p:nvSpPr>
        <p:spPr bwMode="auto">
          <a:xfrm>
            <a:off x="103655" y="1017751"/>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When adding the users to a group, click </a:t>
            </a:r>
            <a:r>
              <a:rPr lang="en-US" sz="1200" b="1">
                <a:solidFill>
                  <a:srgbClr val="010203"/>
                </a:solidFill>
                <a:ea typeface="Times New Roman" panose="02020603050405020304" pitchFamily="18" charset="0"/>
                <a:cs typeface="Arial" panose="020B0604020202020204" pitchFamily="34" charset="0"/>
              </a:rPr>
              <a:t>Create Group</a:t>
            </a:r>
            <a:endParaRPr lang="en-US" sz="1200" b="1" dirty="0">
              <a:solidFill>
                <a:srgbClr val="010203"/>
              </a:solidFill>
              <a:latin typeface="Arial" charset="0"/>
            </a:endParaRPr>
          </a:p>
        </p:txBody>
      </p:sp>
      <p:sp>
        <p:nvSpPr>
          <p:cNvPr id="170" name="Rectangle 11">
            <a:extLst>
              <a:ext uri="{FF2B5EF4-FFF2-40B4-BE49-F238E27FC236}">
                <a16:creationId xmlns:a16="http://schemas.microsoft.com/office/drawing/2014/main" id="{51A379C8-6DB9-467C-9039-52D1C99B2E56}"/>
              </a:ext>
            </a:extLst>
          </p:cNvPr>
          <p:cNvSpPr>
            <a:spLocks noChangeArrowheads="1"/>
          </p:cNvSpPr>
          <p:nvPr/>
        </p:nvSpPr>
        <p:spPr bwMode="auto">
          <a:xfrm>
            <a:off x="140726" y="3717916"/>
            <a:ext cx="6078841"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After clicking Create Group, a popup will appear. Specify a Group name.</a:t>
            </a:r>
            <a:endParaRPr lang="en-US" sz="1200" dirty="0">
              <a:solidFill>
                <a:srgbClr val="010203"/>
              </a:solidFill>
              <a:latin typeface="Arial" charset="0"/>
            </a:endParaRPr>
          </a:p>
        </p:txBody>
      </p:sp>
      <p:sp>
        <p:nvSpPr>
          <p:cNvPr id="173" name="Rectangle 11">
            <a:extLst>
              <a:ext uri="{FF2B5EF4-FFF2-40B4-BE49-F238E27FC236}">
                <a16:creationId xmlns:a16="http://schemas.microsoft.com/office/drawing/2014/main" id="{652F397B-42AF-4FB2-A670-E78329DD8A4E}"/>
              </a:ext>
            </a:extLst>
          </p:cNvPr>
          <p:cNvSpPr>
            <a:spLocks noChangeArrowheads="1"/>
          </p:cNvSpPr>
          <p:nvPr/>
        </p:nvSpPr>
        <p:spPr bwMode="auto">
          <a:xfrm>
            <a:off x="6138051" y="933504"/>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Search for the policies that will be attached to the group and click the checkbox beside it</a:t>
            </a:r>
            <a:endParaRPr lang="en-US" sz="1200" dirty="0">
              <a:solidFill>
                <a:srgbClr val="010203"/>
              </a:solidFill>
              <a:latin typeface="Arial" charset="0"/>
            </a:endParaRPr>
          </a:p>
        </p:txBody>
      </p:sp>
      <p:grpSp>
        <p:nvGrpSpPr>
          <p:cNvPr id="3" name="Group 2">
            <a:extLst>
              <a:ext uri="{FF2B5EF4-FFF2-40B4-BE49-F238E27FC236}">
                <a16:creationId xmlns:a16="http://schemas.microsoft.com/office/drawing/2014/main" id="{6D7A3537-BD15-434C-9BE8-E6A620264065}"/>
              </a:ext>
            </a:extLst>
          </p:cNvPr>
          <p:cNvGrpSpPr/>
          <p:nvPr/>
        </p:nvGrpSpPr>
        <p:grpSpPr>
          <a:xfrm>
            <a:off x="140726" y="1218076"/>
            <a:ext cx="5839945" cy="2417213"/>
            <a:chOff x="140726" y="1218076"/>
            <a:chExt cx="5839945" cy="2417213"/>
          </a:xfrm>
        </p:grpSpPr>
        <p:pic>
          <p:nvPicPr>
            <p:cNvPr id="2" name="Picture 1">
              <a:extLst>
                <a:ext uri="{FF2B5EF4-FFF2-40B4-BE49-F238E27FC236}">
                  <a16:creationId xmlns:a16="http://schemas.microsoft.com/office/drawing/2014/main" id="{E64D77A4-2C4C-47F3-AD34-574649843E43}"/>
                </a:ext>
              </a:extLst>
            </p:cNvPr>
            <p:cNvPicPr>
              <a:picLocks noChangeAspect="1"/>
            </p:cNvPicPr>
            <p:nvPr/>
          </p:nvPicPr>
          <p:blipFill>
            <a:blip r:embed="rId3"/>
            <a:stretch>
              <a:fillRect/>
            </a:stretch>
          </p:blipFill>
          <p:spPr>
            <a:xfrm>
              <a:off x="140726" y="1218076"/>
              <a:ext cx="5839945" cy="2402411"/>
            </a:xfrm>
            <a:prstGeom prst="rect">
              <a:avLst/>
            </a:prstGeom>
            <a:ln>
              <a:solidFill>
                <a:schemeClr val="tx1"/>
              </a:solidFill>
            </a:ln>
          </p:spPr>
        </p:pic>
        <p:sp>
          <p:nvSpPr>
            <p:cNvPr id="16" name="Left Arrow 28">
              <a:extLst>
                <a:ext uri="{FF2B5EF4-FFF2-40B4-BE49-F238E27FC236}">
                  <a16:creationId xmlns:a16="http://schemas.microsoft.com/office/drawing/2014/main" id="{7FAB49D7-DCE7-48FA-A1DE-F5895859CBDA}"/>
                </a:ext>
              </a:extLst>
            </p:cNvPr>
            <p:cNvSpPr/>
            <p:nvPr/>
          </p:nvSpPr>
          <p:spPr>
            <a:xfrm>
              <a:off x="1433604" y="3108892"/>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pic>
        <p:nvPicPr>
          <p:cNvPr id="10" name="Picture 9">
            <a:extLst>
              <a:ext uri="{FF2B5EF4-FFF2-40B4-BE49-F238E27FC236}">
                <a16:creationId xmlns:a16="http://schemas.microsoft.com/office/drawing/2014/main" id="{7878F67B-03B5-4AF0-AC25-6AD82B627A02}"/>
              </a:ext>
            </a:extLst>
          </p:cNvPr>
          <p:cNvPicPr>
            <a:picLocks noChangeAspect="1"/>
          </p:cNvPicPr>
          <p:nvPr/>
        </p:nvPicPr>
        <p:blipFill rotWithShape="1">
          <a:blip r:embed="rId4"/>
          <a:srcRect b="32169"/>
          <a:stretch/>
        </p:blipFill>
        <p:spPr>
          <a:xfrm>
            <a:off x="103655" y="3935769"/>
            <a:ext cx="5839945" cy="2782023"/>
          </a:xfrm>
          <a:prstGeom prst="rect">
            <a:avLst/>
          </a:prstGeom>
          <a:ln>
            <a:solidFill>
              <a:schemeClr val="tx1"/>
            </a:solidFill>
          </a:ln>
        </p:spPr>
      </p:pic>
      <p:pic>
        <p:nvPicPr>
          <p:cNvPr id="11" name="Picture 10">
            <a:extLst>
              <a:ext uri="{FF2B5EF4-FFF2-40B4-BE49-F238E27FC236}">
                <a16:creationId xmlns:a16="http://schemas.microsoft.com/office/drawing/2014/main" id="{2D968228-66E1-40A6-AA83-D080544EB567}"/>
              </a:ext>
            </a:extLst>
          </p:cNvPr>
          <p:cNvPicPr>
            <a:picLocks noChangeAspect="1"/>
          </p:cNvPicPr>
          <p:nvPr/>
        </p:nvPicPr>
        <p:blipFill>
          <a:blip r:embed="rId5"/>
          <a:stretch>
            <a:fillRect/>
          </a:stretch>
        </p:blipFill>
        <p:spPr>
          <a:xfrm>
            <a:off x="6138051" y="1175749"/>
            <a:ext cx="5965790" cy="2758649"/>
          </a:xfrm>
          <a:prstGeom prst="rect">
            <a:avLst/>
          </a:prstGeom>
          <a:ln>
            <a:solidFill>
              <a:schemeClr val="tx1"/>
            </a:solidFill>
          </a:ln>
        </p:spPr>
      </p:pic>
      <p:pic>
        <p:nvPicPr>
          <p:cNvPr id="13" name="Picture 12">
            <a:extLst>
              <a:ext uri="{FF2B5EF4-FFF2-40B4-BE49-F238E27FC236}">
                <a16:creationId xmlns:a16="http://schemas.microsoft.com/office/drawing/2014/main" id="{DC9B8E2D-B781-4048-BCEC-8857B42F6A9D}"/>
              </a:ext>
            </a:extLst>
          </p:cNvPr>
          <p:cNvPicPr>
            <a:picLocks noChangeAspect="1"/>
          </p:cNvPicPr>
          <p:nvPr/>
        </p:nvPicPr>
        <p:blipFill rotWithShape="1">
          <a:blip r:embed="rId6"/>
          <a:srcRect t="20642" b="49504"/>
          <a:stretch/>
        </p:blipFill>
        <p:spPr>
          <a:xfrm>
            <a:off x="6138051" y="4206240"/>
            <a:ext cx="5971196" cy="963168"/>
          </a:xfrm>
          <a:prstGeom prst="rect">
            <a:avLst/>
          </a:prstGeom>
          <a:ln>
            <a:solidFill>
              <a:schemeClr val="tx1"/>
            </a:solidFill>
          </a:ln>
        </p:spPr>
      </p:pic>
      <p:sp>
        <p:nvSpPr>
          <p:cNvPr id="23" name="Rectangle 11">
            <a:extLst>
              <a:ext uri="{FF2B5EF4-FFF2-40B4-BE49-F238E27FC236}">
                <a16:creationId xmlns:a16="http://schemas.microsoft.com/office/drawing/2014/main" id="{37185F1B-00E6-4E35-9590-7AAF2A51458A}"/>
              </a:ext>
            </a:extLst>
          </p:cNvPr>
          <p:cNvSpPr>
            <a:spLocks noChangeArrowheads="1"/>
          </p:cNvSpPr>
          <p:nvPr/>
        </p:nvSpPr>
        <p:spPr bwMode="auto">
          <a:xfrm>
            <a:off x="6138051" y="3983166"/>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You can add multiple policies and attach it to the group</a:t>
            </a:r>
            <a:endParaRPr lang="en-US" sz="1200" dirty="0">
              <a:solidFill>
                <a:srgbClr val="010203"/>
              </a:solidFill>
              <a:latin typeface="Arial" charset="0"/>
            </a:endParaRPr>
          </a:p>
        </p:txBody>
      </p:sp>
      <p:pic>
        <p:nvPicPr>
          <p:cNvPr id="14" name="Picture 13">
            <a:extLst>
              <a:ext uri="{FF2B5EF4-FFF2-40B4-BE49-F238E27FC236}">
                <a16:creationId xmlns:a16="http://schemas.microsoft.com/office/drawing/2014/main" id="{4ABB656D-470A-4AEB-BC38-7BC41DE6090F}"/>
              </a:ext>
            </a:extLst>
          </p:cNvPr>
          <p:cNvPicPr>
            <a:picLocks noChangeAspect="1"/>
          </p:cNvPicPr>
          <p:nvPr/>
        </p:nvPicPr>
        <p:blipFill rotWithShape="1">
          <a:blip r:embed="rId7"/>
          <a:srcRect t="25523"/>
          <a:stretch/>
        </p:blipFill>
        <p:spPr>
          <a:xfrm>
            <a:off x="6138051" y="5483143"/>
            <a:ext cx="5965790" cy="1209582"/>
          </a:xfrm>
          <a:prstGeom prst="rect">
            <a:avLst/>
          </a:prstGeom>
          <a:ln>
            <a:solidFill>
              <a:schemeClr val="tx1"/>
            </a:solidFill>
          </a:ln>
        </p:spPr>
      </p:pic>
      <p:sp>
        <p:nvSpPr>
          <p:cNvPr id="25" name="Rectangle 11">
            <a:extLst>
              <a:ext uri="{FF2B5EF4-FFF2-40B4-BE49-F238E27FC236}">
                <a16:creationId xmlns:a16="http://schemas.microsoft.com/office/drawing/2014/main" id="{37DAD677-06EE-4084-865C-1F6B360FDC93}"/>
              </a:ext>
            </a:extLst>
          </p:cNvPr>
          <p:cNvSpPr>
            <a:spLocks noChangeArrowheads="1"/>
          </p:cNvSpPr>
          <p:nvPr/>
        </p:nvSpPr>
        <p:spPr bwMode="auto">
          <a:xfrm>
            <a:off x="6138050" y="5246433"/>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After clicking </a:t>
            </a:r>
            <a:r>
              <a:rPr lang="en-US" sz="1200" b="1">
                <a:solidFill>
                  <a:srgbClr val="010203"/>
                </a:solidFill>
                <a:ea typeface="Times New Roman" panose="02020603050405020304" pitchFamily="18" charset="0"/>
                <a:cs typeface="Arial" panose="020B0604020202020204" pitchFamily="34" charset="0"/>
              </a:rPr>
              <a:t>Create Group</a:t>
            </a:r>
            <a:r>
              <a:rPr lang="en-US" sz="1200">
                <a:solidFill>
                  <a:srgbClr val="010203"/>
                </a:solidFill>
                <a:ea typeface="Times New Roman" panose="02020603050405020304" pitchFamily="18" charset="0"/>
                <a:cs typeface="Arial" panose="020B0604020202020204" pitchFamily="34" charset="0"/>
              </a:rPr>
              <a:t>, the group is automatically selected and contain the policies</a:t>
            </a:r>
            <a:endParaRPr lang="en-US" sz="1200" b="1" dirty="0">
              <a:solidFill>
                <a:srgbClr val="010203"/>
              </a:solidFill>
              <a:latin typeface="Arial" charset="0"/>
            </a:endParaRPr>
          </a:p>
        </p:txBody>
      </p:sp>
    </p:spTree>
    <p:extLst>
      <p:ext uri="{BB962C8B-B14F-4D97-AF65-F5344CB8AC3E}">
        <p14:creationId xmlns:p14="http://schemas.microsoft.com/office/powerpoint/2010/main" val="2835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70" grpId="0"/>
      <p:bldP spid="173" grpId="0"/>
      <p:bldP spid="23"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User</a:t>
            </a:r>
            <a:endParaRPr lang="en-US" sz="1700" dirty="0">
              <a:solidFill>
                <a:schemeClr val="accent4"/>
              </a:solidFill>
              <a:latin typeface="Arial" panose="020B0604020202020204" pitchFamily="34" charset="0"/>
              <a:cs typeface="Arial" panose="020B0604020202020204" pitchFamily="34" charset="0"/>
            </a:endParaRPr>
          </a:p>
        </p:txBody>
      </p:sp>
      <p:sp>
        <p:nvSpPr>
          <p:cNvPr id="186" name="TextBox 185"/>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Identity and Access Management</a:t>
            </a:r>
          </a:p>
        </p:txBody>
      </p:sp>
      <p:pic>
        <p:nvPicPr>
          <p:cNvPr id="4" name="Picture 3">
            <a:extLst>
              <a:ext uri="{FF2B5EF4-FFF2-40B4-BE49-F238E27FC236}">
                <a16:creationId xmlns:a16="http://schemas.microsoft.com/office/drawing/2014/main" id="{353613A5-43CA-4468-846D-5DFDE864C2D9}"/>
              </a:ext>
            </a:extLst>
          </p:cNvPr>
          <p:cNvPicPr>
            <a:picLocks noChangeAspect="1"/>
          </p:cNvPicPr>
          <p:nvPr/>
        </p:nvPicPr>
        <p:blipFill>
          <a:blip r:embed="rId3"/>
          <a:stretch>
            <a:fillRect/>
          </a:stretch>
        </p:blipFill>
        <p:spPr>
          <a:xfrm>
            <a:off x="139316" y="1579895"/>
            <a:ext cx="5961070" cy="4135933"/>
          </a:xfrm>
          <a:prstGeom prst="rect">
            <a:avLst/>
          </a:prstGeom>
          <a:ln>
            <a:solidFill>
              <a:schemeClr val="tx1"/>
            </a:solidFill>
          </a:ln>
        </p:spPr>
      </p:pic>
      <p:pic>
        <p:nvPicPr>
          <p:cNvPr id="5" name="Picture 4">
            <a:extLst>
              <a:ext uri="{FF2B5EF4-FFF2-40B4-BE49-F238E27FC236}">
                <a16:creationId xmlns:a16="http://schemas.microsoft.com/office/drawing/2014/main" id="{8544D34B-FE8D-4E5A-ACFE-97B92DC4B222}"/>
              </a:ext>
            </a:extLst>
          </p:cNvPr>
          <p:cNvPicPr>
            <a:picLocks noChangeAspect="1"/>
          </p:cNvPicPr>
          <p:nvPr/>
        </p:nvPicPr>
        <p:blipFill>
          <a:blip r:embed="rId4"/>
          <a:stretch>
            <a:fillRect/>
          </a:stretch>
        </p:blipFill>
        <p:spPr>
          <a:xfrm>
            <a:off x="6193583" y="1311687"/>
            <a:ext cx="5953532" cy="3416605"/>
          </a:xfrm>
          <a:prstGeom prst="rect">
            <a:avLst/>
          </a:prstGeom>
          <a:ln>
            <a:solidFill>
              <a:schemeClr val="tx1"/>
            </a:solidFill>
          </a:ln>
        </p:spPr>
      </p:pic>
      <p:pic>
        <p:nvPicPr>
          <p:cNvPr id="6" name="Picture 5">
            <a:extLst>
              <a:ext uri="{FF2B5EF4-FFF2-40B4-BE49-F238E27FC236}">
                <a16:creationId xmlns:a16="http://schemas.microsoft.com/office/drawing/2014/main" id="{A6D9D634-57E1-41CE-91F9-1F927788E999}"/>
              </a:ext>
            </a:extLst>
          </p:cNvPr>
          <p:cNvPicPr>
            <a:picLocks noChangeAspect="1"/>
          </p:cNvPicPr>
          <p:nvPr/>
        </p:nvPicPr>
        <p:blipFill>
          <a:blip r:embed="rId5"/>
          <a:stretch>
            <a:fillRect/>
          </a:stretch>
        </p:blipFill>
        <p:spPr>
          <a:xfrm>
            <a:off x="6193583" y="5021056"/>
            <a:ext cx="5953532" cy="845280"/>
          </a:xfrm>
          <a:prstGeom prst="rect">
            <a:avLst/>
          </a:prstGeom>
          <a:ln>
            <a:solidFill>
              <a:schemeClr val="tx1"/>
            </a:solidFill>
          </a:ln>
        </p:spPr>
      </p:pic>
      <p:sp>
        <p:nvSpPr>
          <p:cNvPr id="20" name="Rectangle 11">
            <a:extLst>
              <a:ext uri="{FF2B5EF4-FFF2-40B4-BE49-F238E27FC236}">
                <a16:creationId xmlns:a16="http://schemas.microsoft.com/office/drawing/2014/main" id="{B4E88CFD-7B7A-4AE9-8FA1-8DB2C1B5EA0C}"/>
              </a:ext>
            </a:extLst>
          </p:cNvPr>
          <p:cNvSpPr>
            <a:spLocks noChangeArrowheads="1"/>
          </p:cNvSpPr>
          <p:nvPr/>
        </p:nvSpPr>
        <p:spPr bwMode="auto">
          <a:xfrm>
            <a:off x="139316" y="1044364"/>
            <a:ext cx="593280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Arial" panose="020B0604020202020204" pitchFamily="34" charset="0"/>
              </a:rPr>
              <a:t>On the third step ‘Review’, you can view the choices that you’ve made earlier including the usernames and their access types, the group that they belong to and the policies attached to them. After reviewing, click </a:t>
            </a:r>
            <a:r>
              <a:rPr lang="en-US" sz="1200" b="1">
                <a:solidFill>
                  <a:srgbClr val="010203"/>
                </a:solidFill>
                <a:cs typeface="Arial" panose="020B0604020202020204" pitchFamily="34" charset="0"/>
              </a:rPr>
              <a:t>Create users</a:t>
            </a:r>
            <a:endParaRPr lang="en-US" sz="1200" b="1" dirty="0">
              <a:solidFill>
                <a:srgbClr val="010203"/>
              </a:solidFill>
            </a:endParaRPr>
          </a:p>
        </p:txBody>
      </p:sp>
      <p:sp>
        <p:nvSpPr>
          <p:cNvPr id="21" name="Rectangle 11">
            <a:extLst>
              <a:ext uri="{FF2B5EF4-FFF2-40B4-BE49-F238E27FC236}">
                <a16:creationId xmlns:a16="http://schemas.microsoft.com/office/drawing/2014/main" id="{AD55C27A-F6D8-4B82-90B8-7B65E8A3E6E9}"/>
              </a:ext>
            </a:extLst>
          </p:cNvPr>
          <p:cNvSpPr>
            <a:spLocks noChangeArrowheads="1"/>
          </p:cNvSpPr>
          <p:nvPr/>
        </p:nvSpPr>
        <p:spPr bwMode="auto">
          <a:xfrm>
            <a:off x="6165316" y="921387"/>
            <a:ext cx="5932803" cy="39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On the last step, you can view the passwords of the created users and their access key id and secret access keys.</a:t>
            </a:r>
            <a:endParaRPr lang="en-US" sz="1200" dirty="0">
              <a:solidFill>
                <a:srgbClr val="010203"/>
              </a:solidFill>
              <a:latin typeface="Arial" charset="0"/>
            </a:endParaRPr>
          </a:p>
        </p:txBody>
      </p:sp>
      <p:sp>
        <p:nvSpPr>
          <p:cNvPr id="22" name="Rectangle 11">
            <a:extLst>
              <a:ext uri="{FF2B5EF4-FFF2-40B4-BE49-F238E27FC236}">
                <a16:creationId xmlns:a16="http://schemas.microsoft.com/office/drawing/2014/main" id="{6F999CFF-9945-46B7-8CC2-228D17606686}"/>
              </a:ext>
            </a:extLst>
          </p:cNvPr>
          <p:cNvSpPr>
            <a:spLocks noChangeArrowheads="1"/>
          </p:cNvSpPr>
          <p:nvPr/>
        </p:nvSpPr>
        <p:spPr bwMode="auto">
          <a:xfrm>
            <a:off x="6165315" y="4813350"/>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rPr>
              <a:t>To download the credentials to an external file, click the </a:t>
            </a:r>
            <a:r>
              <a:rPr lang="en-US" sz="1200" b="1">
                <a:solidFill>
                  <a:srgbClr val="010203"/>
                </a:solidFill>
              </a:rPr>
              <a:t>Download.csv</a:t>
            </a:r>
            <a:r>
              <a:rPr lang="en-US" sz="1200">
                <a:solidFill>
                  <a:srgbClr val="010203"/>
                </a:solidFill>
              </a:rPr>
              <a:t>. </a:t>
            </a:r>
            <a:endParaRPr lang="en-US" sz="1200" dirty="0">
              <a:solidFill>
                <a:srgbClr val="010203"/>
              </a:solidFill>
            </a:endParaRPr>
          </a:p>
        </p:txBody>
      </p:sp>
    </p:spTree>
    <p:extLst>
      <p:ext uri="{BB962C8B-B14F-4D97-AF65-F5344CB8AC3E}">
        <p14:creationId xmlns:p14="http://schemas.microsoft.com/office/powerpoint/2010/main" val="148038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Other Features</a:t>
            </a:r>
            <a:endParaRPr lang="en-US" sz="1700" dirty="0">
              <a:solidFill>
                <a:schemeClr val="accent4"/>
              </a:solidFill>
              <a:latin typeface="Arial" panose="020B0604020202020204" pitchFamily="34" charset="0"/>
              <a:cs typeface="Arial" panose="020B0604020202020204" pitchFamily="34" charset="0"/>
            </a:endParaRPr>
          </a:p>
        </p:txBody>
      </p:sp>
      <p:sp>
        <p:nvSpPr>
          <p:cNvPr id="186" name="TextBox 185"/>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Identity and Access Management</a:t>
            </a:r>
          </a:p>
        </p:txBody>
      </p:sp>
      <p:sp>
        <p:nvSpPr>
          <p:cNvPr id="20" name="Rectangle 11">
            <a:extLst>
              <a:ext uri="{FF2B5EF4-FFF2-40B4-BE49-F238E27FC236}">
                <a16:creationId xmlns:a16="http://schemas.microsoft.com/office/drawing/2014/main" id="{B4E88CFD-7B7A-4AE9-8FA1-8DB2C1B5EA0C}"/>
              </a:ext>
            </a:extLst>
          </p:cNvPr>
          <p:cNvSpPr>
            <a:spLocks noChangeArrowheads="1"/>
          </p:cNvSpPr>
          <p:nvPr/>
        </p:nvSpPr>
        <p:spPr bwMode="auto">
          <a:xfrm>
            <a:off x="6171215" y="991460"/>
            <a:ext cx="5932803" cy="24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Arial" panose="020B0604020202020204" pitchFamily="34" charset="0"/>
              </a:rPr>
              <a:t>To enable the Multi-factor authentication to a user. Click on the desired user.</a:t>
            </a:r>
            <a:endParaRPr lang="en-US" sz="1200" b="1" dirty="0">
              <a:solidFill>
                <a:srgbClr val="010203"/>
              </a:solidFill>
            </a:endParaRPr>
          </a:p>
        </p:txBody>
      </p:sp>
      <p:pic>
        <p:nvPicPr>
          <p:cNvPr id="7" name="Picture 6">
            <a:extLst>
              <a:ext uri="{FF2B5EF4-FFF2-40B4-BE49-F238E27FC236}">
                <a16:creationId xmlns:a16="http://schemas.microsoft.com/office/drawing/2014/main" id="{8A598125-AF4A-4132-9492-06EEFBABF732}"/>
              </a:ext>
            </a:extLst>
          </p:cNvPr>
          <p:cNvPicPr>
            <a:picLocks noChangeAspect="1"/>
          </p:cNvPicPr>
          <p:nvPr/>
        </p:nvPicPr>
        <p:blipFill>
          <a:blip r:embed="rId3"/>
          <a:stretch>
            <a:fillRect/>
          </a:stretch>
        </p:blipFill>
        <p:spPr>
          <a:xfrm>
            <a:off x="6171216" y="1189526"/>
            <a:ext cx="5972016" cy="1013433"/>
          </a:xfrm>
          <a:prstGeom prst="rect">
            <a:avLst/>
          </a:prstGeom>
          <a:ln>
            <a:solidFill>
              <a:schemeClr val="tx1"/>
            </a:solidFill>
          </a:ln>
        </p:spPr>
      </p:pic>
      <p:pic>
        <p:nvPicPr>
          <p:cNvPr id="8" name="Picture 7">
            <a:extLst>
              <a:ext uri="{FF2B5EF4-FFF2-40B4-BE49-F238E27FC236}">
                <a16:creationId xmlns:a16="http://schemas.microsoft.com/office/drawing/2014/main" id="{456A80E4-6CDD-406F-9307-2C9F5CB4E91A}"/>
              </a:ext>
            </a:extLst>
          </p:cNvPr>
          <p:cNvPicPr>
            <a:picLocks noChangeAspect="1"/>
          </p:cNvPicPr>
          <p:nvPr/>
        </p:nvPicPr>
        <p:blipFill rotWithShape="1">
          <a:blip r:embed="rId4"/>
          <a:srcRect t="47808"/>
          <a:stretch/>
        </p:blipFill>
        <p:spPr>
          <a:xfrm>
            <a:off x="6171214" y="2488154"/>
            <a:ext cx="5932803" cy="1359027"/>
          </a:xfrm>
          <a:prstGeom prst="rect">
            <a:avLst/>
          </a:prstGeom>
          <a:ln>
            <a:solidFill>
              <a:schemeClr val="tx1"/>
            </a:solidFill>
          </a:ln>
        </p:spPr>
      </p:pic>
      <p:sp>
        <p:nvSpPr>
          <p:cNvPr id="17" name="Rectangle 11">
            <a:extLst>
              <a:ext uri="{FF2B5EF4-FFF2-40B4-BE49-F238E27FC236}">
                <a16:creationId xmlns:a16="http://schemas.microsoft.com/office/drawing/2014/main" id="{379F19C3-4646-4093-BE40-D829B502EC0B}"/>
              </a:ext>
            </a:extLst>
          </p:cNvPr>
          <p:cNvSpPr>
            <a:spLocks noChangeArrowheads="1"/>
          </p:cNvSpPr>
          <p:nvPr/>
        </p:nvSpPr>
        <p:spPr bwMode="auto">
          <a:xfrm>
            <a:off x="6171214" y="2244369"/>
            <a:ext cx="5932803" cy="24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Arial" panose="020B0604020202020204" pitchFamily="34" charset="0"/>
              </a:rPr>
              <a:t>Under security credentials, click the pen beside the Assigned MFA device</a:t>
            </a:r>
            <a:endParaRPr lang="en-US" sz="1200" dirty="0">
              <a:solidFill>
                <a:srgbClr val="010203"/>
              </a:solidFill>
            </a:endParaRPr>
          </a:p>
        </p:txBody>
      </p:sp>
      <p:pic>
        <p:nvPicPr>
          <p:cNvPr id="9" name="Picture 8">
            <a:extLst>
              <a:ext uri="{FF2B5EF4-FFF2-40B4-BE49-F238E27FC236}">
                <a16:creationId xmlns:a16="http://schemas.microsoft.com/office/drawing/2014/main" id="{E92F4AD7-5A93-4036-A152-440F02D3E2F8}"/>
              </a:ext>
            </a:extLst>
          </p:cNvPr>
          <p:cNvPicPr>
            <a:picLocks noChangeAspect="1"/>
          </p:cNvPicPr>
          <p:nvPr/>
        </p:nvPicPr>
        <p:blipFill rotWithShape="1">
          <a:blip r:embed="rId5"/>
          <a:srcRect b="20297"/>
          <a:stretch/>
        </p:blipFill>
        <p:spPr>
          <a:xfrm>
            <a:off x="6171214" y="4100432"/>
            <a:ext cx="5932803" cy="943263"/>
          </a:xfrm>
          <a:prstGeom prst="rect">
            <a:avLst/>
          </a:prstGeom>
          <a:ln>
            <a:solidFill>
              <a:schemeClr val="tx1"/>
            </a:solidFill>
          </a:ln>
        </p:spPr>
      </p:pic>
      <p:pic>
        <p:nvPicPr>
          <p:cNvPr id="10" name="Picture 9">
            <a:extLst>
              <a:ext uri="{FF2B5EF4-FFF2-40B4-BE49-F238E27FC236}">
                <a16:creationId xmlns:a16="http://schemas.microsoft.com/office/drawing/2014/main" id="{3CFAC561-DA55-42C3-BE8A-A09077B14D86}"/>
              </a:ext>
            </a:extLst>
          </p:cNvPr>
          <p:cNvPicPr>
            <a:picLocks noChangeAspect="1"/>
          </p:cNvPicPr>
          <p:nvPr/>
        </p:nvPicPr>
        <p:blipFill rotWithShape="1">
          <a:blip r:embed="rId6"/>
          <a:srcRect t="53250"/>
          <a:stretch/>
        </p:blipFill>
        <p:spPr>
          <a:xfrm>
            <a:off x="6146819" y="5283899"/>
            <a:ext cx="5952450" cy="1441030"/>
          </a:xfrm>
          <a:prstGeom prst="rect">
            <a:avLst/>
          </a:prstGeom>
          <a:ln>
            <a:solidFill>
              <a:schemeClr val="tx1"/>
            </a:solidFill>
          </a:ln>
        </p:spPr>
      </p:pic>
      <p:sp>
        <p:nvSpPr>
          <p:cNvPr id="23" name="Rectangle 11">
            <a:extLst>
              <a:ext uri="{FF2B5EF4-FFF2-40B4-BE49-F238E27FC236}">
                <a16:creationId xmlns:a16="http://schemas.microsoft.com/office/drawing/2014/main" id="{834B438E-E7C0-419B-80C0-1BAAC842DE53}"/>
              </a:ext>
            </a:extLst>
          </p:cNvPr>
          <p:cNvSpPr>
            <a:spLocks noChangeArrowheads="1"/>
          </p:cNvSpPr>
          <p:nvPr/>
        </p:nvSpPr>
        <p:spPr bwMode="auto">
          <a:xfrm>
            <a:off x="6146819" y="3880176"/>
            <a:ext cx="5932803" cy="24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Arial" panose="020B0604020202020204" pitchFamily="34" charset="0"/>
              </a:rPr>
              <a:t>Choose ‘a virtual MFA device’ and download third-party app like Google Authenticator</a:t>
            </a:r>
            <a:endParaRPr lang="en-US" sz="1200" dirty="0">
              <a:solidFill>
                <a:srgbClr val="010203"/>
              </a:solidFill>
            </a:endParaRPr>
          </a:p>
        </p:txBody>
      </p:sp>
      <p:sp>
        <p:nvSpPr>
          <p:cNvPr id="24" name="Rectangle 11">
            <a:extLst>
              <a:ext uri="{FF2B5EF4-FFF2-40B4-BE49-F238E27FC236}">
                <a16:creationId xmlns:a16="http://schemas.microsoft.com/office/drawing/2014/main" id="{6C6E82F7-8985-4A81-9B19-410389B40025}"/>
              </a:ext>
            </a:extLst>
          </p:cNvPr>
          <p:cNvSpPr>
            <a:spLocks noChangeArrowheads="1"/>
          </p:cNvSpPr>
          <p:nvPr/>
        </p:nvSpPr>
        <p:spPr bwMode="auto">
          <a:xfrm>
            <a:off x="6135113" y="5064498"/>
            <a:ext cx="5932803" cy="24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Arial" panose="020B0604020202020204" pitchFamily="34" charset="0"/>
              </a:rPr>
              <a:t>Scan the QR code and input two consecutive authentication codes.</a:t>
            </a:r>
            <a:endParaRPr lang="en-US" sz="1200" dirty="0">
              <a:solidFill>
                <a:srgbClr val="010203"/>
              </a:solidFill>
            </a:endParaRPr>
          </a:p>
        </p:txBody>
      </p:sp>
      <p:sp>
        <p:nvSpPr>
          <p:cNvPr id="25" name="Rectangle 11">
            <a:extLst>
              <a:ext uri="{FF2B5EF4-FFF2-40B4-BE49-F238E27FC236}">
                <a16:creationId xmlns:a16="http://schemas.microsoft.com/office/drawing/2014/main" id="{27A07500-818F-4AC4-B298-471212D965C8}"/>
              </a:ext>
            </a:extLst>
          </p:cNvPr>
          <p:cNvSpPr>
            <a:spLocks noChangeArrowheads="1"/>
          </p:cNvSpPr>
          <p:nvPr/>
        </p:nvSpPr>
        <p:spPr bwMode="auto">
          <a:xfrm>
            <a:off x="124744" y="1030357"/>
            <a:ext cx="5932803" cy="242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To change the password policy, click </a:t>
            </a:r>
            <a:r>
              <a:rPr lang="en-US" sz="1200" b="1">
                <a:solidFill>
                  <a:srgbClr val="010203"/>
                </a:solidFill>
                <a:ea typeface="Times New Roman" panose="02020603050405020304" pitchFamily="18" charset="0"/>
                <a:cs typeface="Arial" panose="020B0604020202020204" pitchFamily="34" charset="0"/>
              </a:rPr>
              <a:t>Account Settings</a:t>
            </a:r>
            <a:r>
              <a:rPr lang="en-US" sz="1200">
                <a:solidFill>
                  <a:srgbClr val="010203"/>
                </a:solidFill>
                <a:ea typeface="Times New Roman" panose="02020603050405020304" pitchFamily="18" charset="0"/>
                <a:cs typeface="Arial" panose="020B0604020202020204" pitchFamily="34" charset="0"/>
              </a:rPr>
              <a:t> on the IAM dashboard</a:t>
            </a:r>
            <a:endParaRPr lang="en-US" sz="1200" b="1" dirty="0">
              <a:solidFill>
                <a:srgbClr val="010203"/>
              </a:solidFill>
              <a:latin typeface="Arial" charset="0"/>
            </a:endParaRPr>
          </a:p>
        </p:txBody>
      </p:sp>
      <p:pic>
        <p:nvPicPr>
          <p:cNvPr id="26" name="Picture 25">
            <a:extLst>
              <a:ext uri="{FF2B5EF4-FFF2-40B4-BE49-F238E27FC236}">
                <a16:creationId xmlns:a16="http://schemas.microsoft.com/office/drawing/2014/main" id="{71CE3ACE-64EA-43F3-8891-E16B59534D11}"/>
              </a:ext>
            </a:extLst>
          </p:cNvPr>
          <p:cNvPicPr>
            <a:picLocks noChangeAspect="1"/>
          </p:cNvPicPr>
          <p:nvPr/>
        </p:nvPicPr>
        <p:blipFill>
          <a:blip r:embed="rId7"/>
          <a:stretch>
            <a:fillRect/>
          </a:stretch>
        </p:blipFill>
        <p:spPr>
          <a:xfrm>
            <a:off x="136449" y="1272924"/>
            <a:ext cx="5909392" cy="4599291"/>
          </a:xfrm>
          <a:prstGeom prst="rect">
            <a:avLst/>
          </a:prstGeom>
          <a:ln>
            <a:solidFill>
              <a:schemeClr val="tx1"/>
            </a:solidFill>
          </a:ln>
        </p:spPr>
      </p:pic>
    </p:spTree>
    <p:extLst>
      <p:ext uri="{BB962C8B-B14F-4D97-AF65-F5344CB8AC3E}">
        <p14:creationId xmlns:p14="http://schemas.microsoft.com/office/powerpoint/2010/main" val="389005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P spid="23"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High Availability Architecture</a:t>
            </a:r>
          </a:p>
        </p:txBody>
      </p:sp>
      <p:sp>
        <p:nvSpPr>
          <p:cNvPr id="7" name="Rounded Rectangle 42">
            <a:extLst>
              <a:ext uri="{FF2B5EF4-FFF2-40B4-BE49-F238E27FC236}">
                <a16:creationId xmlns:a16="http://schemas.microsoft.com/office/drawing/2014/main" id="{121EFD8F-788C-409A-B624-DF73C6F0C6C2}"/>
              </a:ext>
            </a:extLst>
          </p:cNvPr>
          <p:cNvSpPr/>
          <p:nvPr/>
        </p:nvSpPr>
        <p:spPr>
          <a:xfrm>
            <a:off x="367185" y="1511445"/>
            <a:ext cx="4464620" cy="5248543"/>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8" name="Picture 7" descr="AWS-Cloud.png">
            <a:extLst>
              <a:ext uri="{FF2B5EF4-FFF2-40B4-BE49-F238E27FC236}">
                <a16:creationId xmlns:a16="http://schemas.microsoft.com/office/drawing/2014/main" id="{633C2721-C185-4445-A873-9BCE5EA55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640" y="1204163"/>
            <a:ext cx="601800" cy="558321"/>
          </a:xfrm>
          <a:prstGeom prst="rect">
            <a:avLst/>
          </a:prstGeom>
        </p:spPr>
      </p:pic>
      <p:sp>
        <p:nvSpPr>
          <p:cNvPr id="9" name="Rounded Rectangle 45">
            <a:extLst>
              <a:ext uri="{FF2B5EF4-FFF2-40B4-BE49-F238E27FC236}">
                <a16:creationId xmlns:a16="http://schemas.microsoft.com/office/drawing/2014/main" id="{F4AA19E4-3D52-4406-9A96-94C662345FC0}"/>
              </a:ext>
            </a:extLst>
          </p:cNvPr>
          <p:cNvSpPr/>
          <p:nvPr/>
        </p:nvSpPr>
        <p:spPr>
          <a:xfrm>
            <a:off x="476653" y="2166734"/>
            <a:ext cx="4193459" cy="4495963"/>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0" name="Picture 9" descr="VPC-Cloud.png">
            <a:extLst>
              <a:ext uri="{FF2B5EF4-FFF2-40B4-BE49-F238E27FC236}">
                <a16:creationId xmlns:a16="http://schemas.microsoft.com/office/drawing/2014/main" id="{8B9CBDFA-5355-4D7D-8433-31690EE7FE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648" y="1915695"/>
            <a:ext cx="608242" cy="547153"/>
          </a:xfrm>
          <a:prstGeom prst="rect">
            <a:avLst/>
          </a:prstGeom>
        </p:spPr>
      </p:pic>
      <p:sp>
        <p:nvSpPr>
          <p:cNvPr id="11" name="Rounded Rectangle 58">
            <a:extLst>
              <a:ext uri="{FF2B5EF4-FFF2-40B4-BE49-F238E27FC236}">
                <a16:creationId xmlns:a16="http://schemas.microsoft.com/office/drawing/2014/main" id="{13D09454-ACC0-485F-869C-31C338DB5313}"/>
              </a:ext>
            </a:extLst>
          </p:cNvPr>
          <p:cNvSpPr/>
          <p:nvPr/>
        </p:nvSpPr>
        <p:spPr>
          <a:xfrm>
            <a:off x="904912" y="2456226"/>
            <a:ext cx="1394599" cy="4105788"/>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3" name="Rounded Rectangle 21">
            <a:extLst>
              <a:ext uri="{FF2B5EF4-FFF2-40B4-BE49-F238E27FC236}">
                <a16:creationId xmlns:a16="http://schemas.microsoft.com/office/drawing/2014/main" id="{2A8F724A-0F91-4BD8-981C-677F3DCD4C48}"/>
              </a:ext>
            </a:extLst>
          </p:cNvPr>
          <p:cNvSpPr/>
          <p:nvPr/>
        </p:nvSpPr>
        <p:spPr>
          <a:xfrm>
            <a:off x="966591" y="2541759"/>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4" name="Picture 13">
            <a:extLst>
              <a:ext uri="{FF2B5EF4-FFF2-40B4-BE49-F238E27FC236}">
                <a16:creationId xmlns:a16="http://schemas.microsoft.com/office/drawing/2014/main" id="{ADE6305F-84E1-470B-8453-FF2C0036CF53}"/>
              </a:ext>
            </a:extLst>
          </p:cNvPr>
          <p:cNvPicPr>
            <a:picLocks noChangeAspect="1"/>
          </p:cNvPicPr>
          <p:nvPr/>
        </p:nvPicPr>
        <p:blipFill>
          <a:blip r:embed="rId5"/>
          <a:stretch>
            <a:fillRect/>
          </a:stretch>
        </p:blipFill>
        <p:spPr>
          <a:xfrm>
            <a:off x="1041475" y="2431619"/>
            <a:ext cx="215900" cy="241300"/>
          </a:xfrm>
          <a:prstGeom prst="rect">
            <a:avLst/>
          </a:prstGeom>
        </p:spPr>
      </p:pic>
      <p:sp>
        <p:nvSpPr>
          <p:cNvPr id="16" name="TextBox 35">
            <a:extLst>
              <a:ext uri="{FF2B5EF4-FFF2-40B4-BE49-F238E27FC236}">
                <a16:creationId xmlns:a16="http://schemas.microsoft.com/office/drawing/2014/main" id="{E8606CA6-FAD4-4AD5-BCDB-DF6261F9B8CD}"/>
              </a:ext>
            </a:extLst>
          </p:cNvPr>
          <p:cNvSpPr txBox="1">
            <a:spLocks noChangeArrowheads="1"/>
          </p:cNvSpPr>
          <p:nvPr/>
        </p:nvSpPr>
        <p:spPr bwMode="auto">
          <a:xfrm>
            <a:off x="894769" y="348384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17" name="Rounded Rectangle 21">
            <a:extLst>
              <a:ext uri="{FF2B5EF4-FFF2-40B4-BE49-F238E27FC236}">
                <a16:creationId xmlns:a16="http://schemas.microsoft.com/office/drawing/2014/main" id="{F678EA85-4860-4F33-B514-ADAA322F35CB}"/>
              </a:ext>
            </a:extLst>
          </p:cNvPr>
          <p:cNvSpPr/>
          <p:nvPr/>
        </p:nvSpPr>
        <p:spPr>
          <a:xfrm>
            <a:off x="978466" y="3915872"/>
            <a:ext cx="1246147" cy="2308524"/>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p:txBody>
      </p:sp>
      <p:pic>
        <p:nvPicPr>
          <p:cNvPr id="18" name="Picture 17">
            <a:extLst>
              <a:ext uri="{FF2B5EF4-FFF2-40B4-BE49-F238E27FC236}">
                <a16:creationId xmlns:a16="http://schemas.microsoft.com/office/drawing/2014/main" id="{FC7DB508-E728-4425-8064-58FAF707232C}"/>
              </a:ext>
            </a:extLst>
          </p:cNvPr>
          <p:cNvPicPr>
            <a:picLocks noChangeAspect="1"/>
          </p:cNvPicPr>
          <p:nvPr/>
        </p:nvPicPr>
        <p:blipFill>
          <a:blip r:embed="rId5"/>
          <a:stretch>
            <a:fillRect/>
          </a:stretch>
        </p:blipFill>
        <p:spPr>
          <a:xfrm>
            <a:off x="1053350" y="3784964"/>
            <a:ext cx="215900" cy="241300"/>
          </a:xfrm>
          <a:prstGeom prst="rect">
            <a:avLst/>
          </a:prstGeom>
        </p:spPr>
      </p:pic>
      <p:sp>
        <p:nvSpPr>
          <p:cNvPr id="19" name="TextBox 35">
            <a:extLst>
              <a:ext uri="{FF2B5EF4-FFF2-40B4-BE49-F238E27FC236}">
                <a16:creationId xmlns:a16="http://schemas.microsoft.com/office/drawing/2014/main" id="{1CEDC951-9CA8-432E-9B5F-A152CD071C06}"/>
              </a:ext>
            </a:extLst>
          </p:cNvPr>
          <p:cNvSpPr txBox="1">
            <a:spLocks noChangeArrowheads="1"/>
          </p:cNvSpPr>
          <p:nvPr/>
        </p:nvSpPr>
        <p:spPr bwMode="auto">
          <a:xfrm>
            <a:off x="903758" y="593506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2" name="Group 1">
            <a:extLst>
              <a:ext uri="{FF2B5EF4-FFF2-40B4-BE49-F238E27FC236}">
                <a16:creationId xmlns:a16="http://schemas.microsoft.com/office/drawing/2014/main" id="{1A040C0E-1845-48C7-AE20-5600E767E5F9}"/>
              </a:ext>
            </a:extLst>
          </p:cNvPr>
          <p:cNvGrpSpPr/>
          <p:nvPr/>
        </p:nvGrpSpPr>
        <p:grpSpPr>
          <a:xfrm>
            <a:off x="1012234" y="2612276"/>
            <a:ext cx="1174962" cy="938118"/>
            <a:chOff x="4548225" y="4819060"/>
            <a:chExt cx="1174962" cy="938118"/>
          </a:xfrm>
        </p:grpSpPr>
        <p:sp>
          <p:nvSpPr>
            <p:cNvPr id="20" name="TextBox 36">
              <a:extLst>
                <a:ext uri="{FF2B5EF4-FFF2-40B4-BE49-F238E27FC236}">
                  <a16:creationId xmlns:a16="http://schemas.microsoft.com/office/drawing/2014/main" id="{280504C4-226B-4531-91A3-CF6ED16A73AC}"/>
                </a:ext>
              </a:extLst>
            </p:cNvPr>
            <p:cNvSpPr txBox="1">
              <a:spLocks noChangeArrowheads="1"/>
            </p:cNvSpPr>
            <p:nvPr/>
          </p:nvSpPr>
          <p:spPr bwMode="auto">
            <a:xfrm>
              <a:off x="4548225" y="5480179"/>
              <a:ext cx="1174962"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EC2 Instances</a:t>
              </a:r>
            </a:p>
          </p:txBody>
        </p:sp>
        <p:pic>
          <p:nvPicPr>
            <p:cNvPr id="21" name="Picture 20">
              <a:extLst>
                <a:ext uri="{FF2B5EF4-FFF2-40B4-BE49-F238E27FC236}">
                  <a16:creationId xmlns:a16="http://schemas.microsoft.com/office/drawing/2014/main" id="{9554D1B0-D609-4B49-A0A8-A9044E633B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9937" y="4819060"/>
              <a:ext cx="651539" cy="687736"/>
            </a:xfrm>
            <a:prstGeom prst="rect">
              <a:avLst/>
            </a:prstGeom>
          </p:spPr>
        </p:pic>
      </p:grpSp>
      <p:sp>
        <p:nvSpPr>
          <p:cNvPr id="22" name="Rounded Rectangle 58">
            <a:extLst>
              <a:ext uri="{FF2B5EF4-FFF2-40B4-BE49-F238E27FC236}">
                <a16:creationId xmlns:a16="http://schemas.microsoft.com/office/drawing/2014/main" id="{6BBE00F8-CC58-49BC-BFA4-5EADA49F1452}"/>
              </a:ext>
            </a:extLst>
          </p:cNvPr>
          <p:cNvSpPr/>
          <p:nvPr/>
        </p:nvSpPr>
        <p:spPr>
          <a:xfrm>
            <a:off x="2903731" y="2456226"/>
            <a:ext cx="1394599" cy="4105788"/>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23" name="Rounded Rectangle 21">
            <a:extLst>
              <a:ext uri="{FF2B5EF4-FFF2-40B4-BE49-F238E27FC236}">
                <a16:creationId xmlns:a16="http://schemas.microsoft.com/office/drawing/2014/main" id="{5BE1F50D-C9B4-4568-87C6-82CD0E0F9270}"/>
              </a:ext>
            </a:extLst>
          </p:cNvPr>
          <p:cNvSpPr/>
          <p:nvPr/>
        </p:nvSpPr>
        <p:spPr>
          <a:xfrm>
            <a:off x="2965410" y="2541759"/>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4" name="Picture 23">
            <a:extLst>
              <a:ext uri="{FF2B5EF4-FFF2-40B4-BE49-F238E27FC236}">
                <a16:creationId xmlns:a16="http://schemas.microsoft.com/office/drawing/2014/main" id="{F6E98FC1-6DCF-4B62-91E9-5F036FCC55FB}"/>
              </a:ext>
            </a:extLst>
          </p:cNvPr>
          <p:cNvPicPr>
            <a:picLocks noChangeAspect="1"/>
          </p:cNvPicPr>
          <p:nvPr/>
        </p:nvPicPr>
        <p:blipFill>
          <a:blip r:embed="rId5"/>
          <a:stretch>
            <a:fillRect/>
          </a:stretch>
        </p:blipFill>
        <p:spPr>
          <a:xfrm>
            <a:off x="3040294" y="2418556"/>
            <a:ext cx="215900" cy="241300"/>
          </a:xfrm>
          <a:prstGeom prst="rect">
            <a:avLst/>
          </a:prstGeom>
        </p:spPr>
      </p:pic>
      <p:sp>
        <p:nvSpPr>
          <p:cNvPr id="26" name="TextBox 35">
            <a:extLst>
              <a:ext uri="{FF2B5EF4-FFF2-40B4-BE49-F238E27FC236}">
                <a16:creationId xmlns:a16="http://schemas.microsoft.com/office/drawing/2014/main" id="{16F5001C-0BC5-4DBA-AD46-679E40B86F8C}"/>
              </a:ext>
            </a:extLst>
          </p:cNvPr>
          <p:cNvSpPr txBox="1">
            <a:spLocks noChangeArrowheads="1"/>
          </p:cNvSpPr>
          <p:nvPr/>
        </p:nvSpPr>
        <p:spPr bwMode="auto">
          <a:xfrm>
            <a:off x="2893226" y="348384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27" name="Rounded Rectangle 21">
            <a:extLst>
              <a:ext uri="{FF2B5EF4-FFF2-40B4-BE49-F238E27FC236}">
                <a16:creationId xmlns:a16="http://schemas.microsoft.com/office/drawing/2014/main" id="{E2676C65-24CE-443D-AEB2-56EF34F1BE43}"/>
              </a:ext>
            </a:extLst>
          </p:cNvPr>
          <p:cNvSpPr/>
          <p:nvPr/>
        </p:nvSpPr>
        <p:spPr>
          <a:xfrm>
            <a:off x="2977285" y="3917497"/>
            <a:ext cx="1246147" cy="2306314"/>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8" name="Picture 27">
            <a:extLst>
              <a:ext uri="{FF2B5EF4-FFF2-40B4-BE49-F238E27FC236}">
                <a16:creationId xmlns:a16="http://schemas.microsoft.com/office/drawing/2014/main" id="{1BF4D832-6339-457C-AB71-C532120F7E0E}"/>
              </a:ext>
            </a:extLst>
          </p:cNvPr>
          <p:cNvPicPr>
            <a:picLocks noChangeAspect="1"/>
          </p:cNvPicPr>
          <p:nvPr/>
        </p:nvPicPr>
        <p:blipFill>
          <a:blip r:embed="rId5"/>
          <a:stretch>
            <a:fillRect/>
          </a:stretch>
        </p:blipFill>
        <p:spPr>
          <a:xfrm>
            <a:off x="3065232" y="3795238"/>
            <a:ext cx="215900" cy="241300"/>
          </a:xfrm>
          <a:prstGeom prst="rect">
            <a:avLst/>
          </a:prstGeom>
        </p:spPr>
      </p:pic>
      <p:sp>
        <p:nvSpPr>
          <p:cNvPr id="29" name="TextBox 35">
            <a:extLst>
              <a:ext uri="{FF2B5EF4-FFF2-40B4-BE49-F238E27FC236}">
                <a16:creationId xmlns:a16="http://schemas.microsoft.com/office/drawing/2014/main" id="{91E42848-1CCB-41E5-8E04-57E0A5D64A95}"/>
              </a:ext>
            </a:extLst>
          </p:cNvPr>
          <p:cNvSpPr txBox="1">
            <a:spLocks noChangeArrowheads="1"/>
          </p:cNvSpPr>
          <p:nvPr/>
        </p:nvSpPr>
        <p:spPr bwMode="auto">
          <a:xfrm>
            <a:off x="2905333" y="5935575"/>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3" name="Group 2">
            <a:extLst>
              <a:ext uri="{FF2B5EF4-FFF2-40B4-BE49-F238E27FC236}">
                <a16:creationId xmlns:a16="http://schemas.microsoft.com/office/drawing/2014/main" id="{4AF2BCCD-18AA-4C09-92BA-6F919B59303D}"/>
              </a:ext>
            </a:extLst>
          </p:cNvPr>
          <p:cNvGrpSpPr/>
          <p:nvPr/>
        </p:nvGrpSpPr>
        <p:grpSpPr>
          <a:xfrm>
            <a:off x="2998649" y="2614265"/>
            <a:ext cx="1174962" cy="938118"/>
            <a:chOff x="6547044" y="4819060"/>
            <a:chExt cx="1174962" cy="938118"/>
          </a:xfrm>
        </p:grpSpPr>
        <p:sp>
          <p:nvSpPr>
            <p:cNvPr id="30" name="TextBox 36">
              <a:extLst>
                <a:ext uri="{FF2B5EF4-FFF2-40B4-BE49-F238E27FC236}">
                  <a16:creationId xmlns:a16="http://schemas.microsoft.com/office/drawing/2014/main" id="{28020D07-8CFD-4323-9AAE-B05205831E01}"/>
                </a:ext>
              </a:extLst>
            </p:cNvPr>
            <p:cNvSpPr txBox="1">
              <a:spLocks noChangeArrowheads="1"/>
            </p:cNvSpPr>
            <p:nvPr/>
          </p:nvSpPr>
          <p:spPr bwMode="auto">
            <a:xfrm>
              <a:off x="6547044" y="5480179"/>
              <a:ext cx="1174962"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EC2 Instances</a:t>
              </a:r>
            </a:p>
          </p:txBody>
        </p:sp>
        <p:pic>
          <p:nvPicPr>
            <p:cNvPr id="31" name="Picture 30">
              <a:extLst>
                <a:ext uri="{FF2B5EF4-FFF2-40B4-BE49-F238E27FC236}">
                  <a16:creationId xmlns:a16="http://schemas.microsoft.com/office/drawing/2014/main" id="{058DBDD1-C1C9-4A21-91DD-3E4EAE0B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756" y="4819060"/>
              <a:ext cx="651539" cy="687736"/>
            </a:xfrm>
            <a:prstGeom prst="rect">
              <a:avLst/>
            </a:prstGeom>
          </p:spPr>
        </p:pic>
      </p:grpSp>
      <p:grpSp>
        <p:nvGrpSpPr>
          <p:cNvPr id="38" name="Group 37">
            <a:extLst>
              <a:ext uri="{FF2B5EF4-FFF2-40B4-BE49-F238E27FC236}">
                <a16:creationId xmlns:a16="http://schemas.microsoft.com/office/drawing/2014/main" id="{91E9E71E-E21F-4ADB-B310-7E5E9928C1AE}"/>
              </a:ext>
            </a:extLst>
          </p:cNvPr>
          <p:cNvGrpSpPr/>
          <p:nvPr/>
        </p:nvGrpSpPr>
        <p:grpSpPr>
          <a:xfrm>
            <a:off x="3962012" y="123185"/>
            <a:ext cx="1078992" cy="873844"/>
            <a:chOff x="5564012" y="88862"/>
            <a:chExt cx="1078992" cy="873844"/>
          </a:xfrm>
        </p:grpSpPr>
        <p:pic>
          <p:nvPicPr>
            <p:cNvPr id="39" name="Picture 38">
              <a:extLst>
                <a:ext uri="{FF2B5EF4-FFF2-40B4-BE49-F238E27FC236}">
                  <a16:creationId xmlns:a16="http://schemas.microsoft.com/office/drawing/2014/main" id="{085C7A8C-621B-497F-AA53-122E16037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0049" y="88862"/>
              <a:ext cx="731520" cy="707136"/>
            </a:xfrm>
            <a:prstGeom prst="rect">
              <a:avLst/>
            </a:prstGeom>
          </p:spPr>
        </p:pic>
        <p:sp>
          <p:nvSpPr>
            <p:cNvPr id="40" name="TextBox 39">
              <a:extLst>
                <a:ext uri="{FF2B5EF4-FFF2-40B4-BE49-F238E27FC236}">
                  <a16:creationId xmlns:a16="http://schemas.microsoft.com/office/drawing/2014/main" id="{D86EA03D-D3EC-4D09-806D-7490EF3B5D6C}"/>
                </a:ext>
              </a:extLst>
            </p:cNvPr>
            <p:cNvSpPr txBox="1"/>
            <p:nvPr/>
          </p:nvSpPr>
          <p:spPr>
            <a:xfrm>
              <a:off x="5564012" y="80725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 Users</a:t>
              </a:r>
            </a:p>
          </p:txBody>
        </p:sp>
      </p:grpSp>
      <p:pic>
        <p:nvPicPr>
          <p:cNvPr id="41" name="Picture 40">
            <a:extLst>
              <a:ext uri="{FF2B5EF4-FFF2-40B4-BE49-F238E27FC236}">
                <a16:creationId xmlns:a16="http://schemas.microsoft.com/office/drawing/2014/main" id="{420DEFD1-7C5C-4354-A2A2-5203E3456A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6298" y="1354418"/>
            <a:ext cx="543639" cy="564958"/>
          </a:xfrm>
          <a:prstGeom prst="rect">
            <a:avLst/>
          </a:prstGeom>
        </p:spPr>
      </p:pic>
      <p:cxnSp>
        <p:nvCxnSpPr>
          <p:cNvPr id="43" name="Connector: Elbow 42">
            <a:extLst>
              <a:ext uri="{FF2B5EF4-FFF2-40B4-BE49-F238E27FC236}">
                <a16:creationId xmlns:a16="http://schemas.microsoft.com/office/drawing/2014/main" id="{B86FFA80-6ED2-4B72-BA13-1F9FCC6450C5}"/>
              </a:ext>
            </a:extLst>
          </p:cNvPr>
          <p:cNvCxnSpPr>
            <a:cxnSpLocks/>
            <a:stCxn id="41" idx="3"/>
            <a:endCxn id="31" idx="0"/>
          </p:cNvCxnSpPr>
          <p:nvPr/>
        </p:nvCxnSpPr>
        <p:spPr>
          <a:xfrm>
            <a:off x="2869937" y="1636897"/>
            <a:ext cx="716194" cy="9773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1BE6F4C-6F73-4E4A-B427-5AB45418F2B7}"/>
              </a:ext>
            </a:extLst>
          </p:cNvPr>
          <p:cNvCxnSpPr>
            <a:cxnSpLocks/>
            <a:stCxn id="41" idx="1"/>
            <a:endCxn id="21" idx="0"/>
          </p:cNvCxnSpPr>
          <p:nvPr/>
        </p:nvCxnSpPr>
        <p:spPr>
          <a:xfrm rot="10800000" flipV="1">
            <a:off x="1599716" y="1636896"/>
            <a:ext cx="726582" cy="9753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36">
            <a:extLst>
              <a:ext uri="{FF2B5EF4-FFF2-40B4-BE49-F238E27FC236}">
                <a16:creationId xmlns:a16="http://schemas.microsoft.com/office/drawing/2014/main" id="{09F70BC9-B0CD-4361-B23E-5715F7585D27}"/>
              </a:ext>
            </a:extLst>
          </p:cNvPr>
          <p:cNvSpPr txBox="1">
            <a:spLocks noChangeArrowheads="1"/>
          </p:cNvSpPr>
          <p:nvPr/>
        </p:nvSpPr>
        <p:spPr bwMode="auto">
          <a:xfrm>
            <a:off x="1823785" y="1871494"/>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sp>
        <p:nvSpPr>
          <p:cNvPr id="117" name="TextBox 116">
            <a:extLst>
              <a:ext uri="{FF2B5EF4-FFF2-40B4-BE49-F238E27FC236}">
                <a16:creationId xmlns:a16="http://schemas.microsoft.com/office/drawing/2014/main" id="{FD414F34-1833-49F1-8E8C-A4F1DA31E8B3}"/>
              </a:ext>
            </a:extLst>
          </p:cNvPr>
          <p:cNvSpPr txBox="1"/>
          <p:nvPr/>
        </p:nvSpPr>
        <p:spPr>
          <a:xfrm>
            <a:off x="2273030" y="3142875"/>
            <a:ext cx="630932" cy="274320"/>
          </a:xfrm>
          <a:prstGeom prst="rect">
            <a:avLst/>
          </a:prstGeom>
          <a:noFill/>
        </p:spPr>
        <p:txBody>
          <a:bodyPr wrap="square" lIns="0" tIns="0" rIns="0" bIns="0" rtlCol="0" anchor="t">
            <a:noAutofit/>
          </a:bodyPr>
          <a:lstStyle/>
          <a:p>
            <a:pPr algn="ctr"/>
            <a:r>
              <a:rPr lang="en-US" sz="1050" b="1" dirty="0"/>
              <a:t>Auto Scaling</a:t>
            </a:r>
            <a:endParaRPr lang="en-US" sz="2000" b="1" dirty="0"/>
          </a:p>
        </p:txBody>
      </p:sp>
      <p:pic>
        <p:nvPicPr>
          <p:cNvPr id="118" name="Picture 117">
            <a:extLst>
              <a:ext uri="{FF2B5EF4-FFF2-40B4-BE49-F238E27FC236}">
                <a16:creationId xmlns:a16="http://schemas.microsoft.com/office/drawing/2014/main" id="{F63950F9-6182-4020-9D65-E3CA42AB37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48777" y="2668360"/>
            <a:ext cx="492244" cy="478571"/>
          </a:xfrm>
          <a:prstGeom prst="rect">
            <a:avLst/>
          </a:prstGeom>
        </p:spPr>
      </p:pic>
      <p:sp>
        <p:nvSpPr>
          <p:cNvPr id="59" name="Rectangle: Rounded Corners 58">
            <a:extLst>
              <a:ext uri="{FF2B5EF4-FFF2-40B4-BE49-F238E27FC236}">
                <a16:creationId xmlns:a16="http://schemas.microsoft.com/office/drawing/2014/main" id="{99FCFD08-99A8-4FF1-BB11-F54B93257991}"/>
              </a:ext>
            </a:extLst>
          </p:cNvPr>
          <p:cNvSpPr/>
          <p:nvPr/>
        </p:nvSpPr>
        <p:spPr>
          <a:xfrm>
            <a:off x="1141966" y="2599749"/>
            <a:ext cx="2912654" cy="914871"/>
          </a:xfrm>
          <a:prstGeom prst="round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828C5DF2-8ED4-48DE-BDD0-18DCAC21A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50154" y="4082818"/>
            <a:ext cx="491825" cy="580516"/>
          </a:xfrm>
          <a:prstGeom prst="rect">
            <a:avLst/>
          </a:prstGeom>
        </p:spPr>
      </p:pic>
      <p:sp>
        <p:nvSpPr>
          <p:cNvPr id="120" name="TextBox 119">
            <a:extLst>
              <a:ext uri="{FF2B5EF4-FFF2-40B4-BE49-F238E27FC236}">
                <a16:creationId xmlns:a16="http://schemas.microsoft.com/office/drawing/2014/main" id="{FB6417C6-176E-4C41-B8C9-09660DE10901}"/>
              </a:ext>
            </a:extLst>
          </p:cNvPr>
          <p:cNvSpPr txBox="1"/>
          <p:nvPr/>
        </p:nvSpPr>
        <p:spPr>
          <a:xfrm>
            <a:off x="823415" y="4187794"/>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pic>
        <p:nvPicPr>
          <p:cNvPr id="121" name="Picture 120">
            <a:extLst>
              <a:ext uri="{FF2B5EF4-FFF2-40B4-BE49-F238E27FC236}">
                <a16:creationId xmlns:a16="http://schemas.microsoft.com/office/drawing/2014/main" id="{9DA79F28-0557-4665-AB61-4EDB37AEF6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8999" y="4094606"/>
            <a:ext cx="491825" cy="580516"/>
          </a:xfrm>
          <a:prstGeom prst="rect">
            <a:avLst/>
          </a:prstGeom>
        </p:spPr>
      </p:pic>
      <p:sp>
        <p:nvSpPr>
          <p:cNvPr id="122" name="TextBox 121">
            <a:extLst>
              <a:ext uri="{FF2B5EF4-FFF2-40B4-BE49-F238E27FC236}">
                <a16:creationId xmlns:a16="http://schemas.microsoft.com/office/drawing/2014/main" id="{3D5408C2-1E0B-446E-8ED0-9D07EDB8ED80}"/>
              </a:ext>
            </a:extLst>
          </p:cNvPr>
          <p:cNvSpPr txBox="1"/>
          <p:nvPr/>
        </p:nvSpPr>
        <p:spPr>
          <a:xfrm>
            <a:off x="3381989" y="4187347"/>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sp>
        <p:nvSpPr>
          <p:cNvPr id="125" name="TextBox 124">
            <a:extLst>
              <a:ext uri="{FF2B5EF4-FFF2-40B4-BE49-F238E27FC236}">
                <a16:creationId xmlns:a16="http://schemas.microsoft.com/office/drawing/2014/main" id="{4FED5E86-6B06-42E4-9B72-7CFD47965CB6}"/>
              </a:ext>
            </a:extLst>
          </p:cNvPr>
          <p:cNvSpPr txBox="1"/>
          <p:nvPr/>
        </p:nvSpPr>
        <p:spPr>
          <a:xfrm>
            <a:off x="1564580" y="5645455"/>
            <a:ext cx="640080" cy="274320"/>
          </a:xfrm>
          <a:prstGeom prst="rect">
            <a:avLst/>
          </a:prstGeom>
          <a:noFill/>
        </p:spPr>
        <p:txBody>
          <a:bodyPr wrap="square" lIns="0" tIns="0" rIns="0" bIns="0" rtlCol="0" anchor="t">
            <a:noAutofit/>
          </a:bodyPr>
          <a:lstStyle/>
          <a:p>
            <a:pPr algn="ctr"/>
            <a:r>
              <a:rPr lang="en-US" sz="800" b="1" dirty="0"/>
              <a:t>RDS DB instance</a:t>
            </a:r>
            <a:endParaRPr lang="en-US" sz="1400" b="1" dirty="0"/>
          </a:p>
        </p:txBody>
      </p:sp>
      <p:pic>
        <p:nvPicPr>
          <p:cNvPr id="126" name="Picture 125">
            <a:extLst>
              <a:ext uri="{FF2B5EF4-FFF2-40B4-BE49-F238E27FC236}">
                <a16:creationId xmlns:a16="http://schemas.microsoft.com/office/drawing/2014/main" id="{A7DDE3E6-CC9A-4BD4-AA29-8DDB294D93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0154" y="5042626"/>
            <a:ext cx="457319" cy="602829"/>
          </a:xfrm>
          <a:prstGeom prst="rect">
            <a:avLst/>
          </a:prstGeom>
        </p:spPr>
      </p:pic>
      <p:sp>
        <p:nvSpPr>
          <p:cNvPr id="127" name="TextBox 126">
            <a:extLst>
              <a:ext uri="{FF2B5EF4-FFF2-40B4-BE49-F238E27FC236}">
                <a16:creationId xmlns:a16="http://schemas.microsoft.com/office/drawing/2014/main" id="{4E421B6D-F939-4DEE-9024-A830AB1A99EA}"/>
              </a:ext>
            </a:extLst>
          </p:cNvPr>
          <p:cNvSpPr txBox="1"/>
          <p:nvPr/>
        </p:nvSpPr>
        <p:spPr>
          <a:xfrm>
            <a:off x="2983858" y="5629957"/>
            <a:ext cx="746446" cy="274320"/>
          </a:xfrm>
          <a:prstGeom prst="rect">
            <a:avLst/>
          </a:prstGeom>
          <a:noFill/>
        </p:spPr>
        <p:txBody>
          <a:bodyPr wrap="square" lIns="0" tIns="0" rIns="0" bIns="0" rtlCol="0" anchor="t">
            <a:noAutofit/>
          </a:bodyPr>
          <a:lstStyle/>
          <a:p>
            <a:pPr algn="ctr"/>
            <a:r>
              <a:rPr lang="en-US" sz="800" b="1" spc="-50" dirty="0"/>
              <a:t>RDS DB </a:t>
            </a:r>
            <a:br>
              <a:rPr lang="en-US" sz="800" b="1" spc="-50" dirty="0"/>
            </a:br>
            <a:r>
              <a:rPr lang="en-US" sz="800" b="1" spc="-50" dirty="0"/>
              <a:t>instance</a:t>
            </a:r>
          </a:p>
          <a:p>
            <a:pPr algn="ctr"/>
            <a:r>
              <a:rPr lang="en-US" sz="800" b="1" spc="-50" dirty="0"/>
              <a:t> standby</a:t>
            </a:r>
            <a:endParaRPr lang="en-US" sz="1400" b="1" spc="-50" dirty="0"/>
          </a:p>
        </p:txBody>
      </p:sp>
      <p:pic>
        <p:nvPicPr>
          <p:cNvPr id="128" name="Picture 127">
            <a:extLst>
              <a:ext uri="{FF2B5EF4-FFF2-40B4-BE49-F238E27FC236}">
                <a16:creationId xmlns:a16="http://schemas.microsoft.com/office/drawing/2014/main" id="{BF4CEDDE-B5B5-498E-869D-B336A39F75E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6014" y="5031613"/>
            <a:ext cx="457319" cy="602829"/>
          </a:xfrm>
          <a:prstGeom prst="rect">
            <a:avLst/>
          </a:prstGeom>
        </p:spPr>
      </p:pic>
      <p:sp>
        <p:nvSpPr>
          <p:cNvPr id="130" name="TextBox 129">
            <a:extLst>
              <a:ext uri="{FF2B5EF4-FFF2-40B4-BE49-F238E27FC236}">
                <a16:creationId xmlns:a16="http://schemas.microsoft.com/office/drawing/2014/main" id="{20EFEED6-59A5-41A5-922B-F387504F546C}"/>
              </a:ext>
            </a:extLst>
          </p:cNvPr>
          <p:cNvSpPr txBox="1"/>
          <p:nvPr/>
        </p:nvSpPr>
        <p:spPr>
          <a:xfrm>
            <a:off x="974188" y="5638388"/>
            <a:ext cx="640080" cy="274320"/>
          </a:xfrm>
          <a:prstGeom prst="rect">
            <a:avLst/>
          </a:prstGeom>
          <a:noFill/>
        </p:spPr>
        <p:txBody>
          <a:bodyPr wrap="square" lIns="0" tIns="0" rIns="0" bIns="0" rtlCol="0" anchor="t">
            <a:noAutofit/>
          </a:bodyPr>
          <a:lstStyle/>
          <a:p>
            <a:pPr algn="ctr"/>
            <a:r>
              <a:rPr lang="en-US" sz="800" b="1" dirty="0"/>
              <a:t>RDS DB </a:t>
            </a:r>
            <a:br>
              <a:rPr lang="en-US" sz="800" b="1" dirty="0"/>
            </a:br>
            <a:r>
              <a:rPr lang="en-US" sz="800" b="1" dirty="0"/>
              <a:t>instance read replica</a:t>
            </a:r>
            <a:endParaRPr lang="en-US" sz="1400" b="1" dirty="0"/>
          </a:p>
        </p:txBody>
      </p:sp>
      <p:pic>
        <p:nvPicPr>
          <p:cNvPr id="131" name="Picture 130">
            <a:extLst>
              <a:ext uri="{FF2B5EF4-FFF2-40B4-BE49-F238E27FC236}">
                <a16:creationId xmlns:a16="http://schemas.microsoft.com/office/drawing/2014/main" id="{64A34A57-E3DD-45D4-88B9-D3870B1C08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5906" y="5031613"/>
            <a:ext cx="457319" cy="602829"/>
          </a:xfrm>
          <a:prstGeom prst="rect">
            <a:avLst/>
          </a:prstGeom>
        </p:spPr>
      </p:pic>
      <p:sp>
        <p:nvSpPr>
          <p:cNvPr id="132" name="TextBox 131">
            <a:extLst>
              <a:ext uri="{FF2B5EF4-FFF2-40B4-BE49-F238E27FC236}">
                <a16:creationId xmlns:a16="http://schemas.microsoft.com/office/drawing/2014/main" id="{463CD0E6-C78D-4C69-874C-A09F67A58553}"/>
              </a:ext>
            </a:extLst>
          </p:cNvPr>
          <p:cNvSpPr txBox="1"/>
          <p:nvPr/>
        </p:nvSpPr>
        <p:spPr>
          <a:xfrm>
            <a:off x="3568412" y="5639333"/>
            <a:ext cx="640080" cy="274320"/>
          </a:xfrm>
          <a:prstGeom prst="rect">
            <a:avLst/>
          </a:prstGeom>
          <a:noFill/>
        </p:spPr>
        <p:txBody>
          <a:bodyPr wrap="square" lIns="0" tIns="0" rIns="0" bIns="0" rtlCol="0" anchor="t">
            <a:noAutofit/>
          </a:bodyPr>
          <a:lstStyle/>
          <a:p>
            <a:pPr algn="ctr"/>
            <a:r>
              <a:rPr lang="en-US" sz="800" b="1" dirty="0"/>
              <a:t>RDS DB </a:t>
            </a:r>
            <a:br>
              <a:rPr lang="en-US" sz="800" b="1" dirty="0"/>
            </a:br>
            <a:r>
              <a:rPr lang="en-US" sz="800" b="1" dirty="0"/>
              <a:t>instance read replica</a:t>
            </a:r>
            <a:endParaRPr lang="en-US" sz="1400" b="1" dirty="0"/>
          </a:p>
        </p:txBody>
      </p:sp>
      <p:pic>
        <p:nvPicPr>
          <p:cNvPr id="133" name="Picture 132">
            <a:extLst>
              <a:ext uri="{FF2B5EF4-FFF2-40B4-BE49-F238E27FC236}">
                <a16:creationId xmlns:a16="http://schemas.microsoft.com/office/drawing/2014/main" id="{6FA27F60-AE9F-4EC2-9936-47CAEDB1413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70130" y="5032558"/>
            <a:ext cx="457319" cy="602829"/>
          </a:xfrm>
          <a:prstGeom prst="rect">
            <a:avLst/>
          </a:prstGeom>
        </p:spPr>
      </p:pic>
      <p:cxnSp>
        <p:nvCxnSpPr>
          <p:cNvPr id="2054" name="Straight Arrow Connector 2053">
            <a:extLst>
              <a:ext uri="{FF2B5EF4-FFF2-40B4-BE49-F238E27FC236}">
                <a16:creationId xmlns:a16="http://schemas.microsoft.com/office/drawing/2014/main" id="{282404A1-7282-4998-A0AE-7E39DA8BCC1F}"/>
              </a:ext>
            </a:extLst>
          </p:cNvPr>
          <p:cNvCxnSpPr>
            <a:stCxn id="21" idx="2"/>
            <a:endCxn id="131" idx="0"/>
          </p:cNvCxnSpPr>
          <p:nvPr/>
        </p:nvCxnSpPr>
        <p:spPr>
          <a:xfrm flipH="1">
            <a:off x="1304566" y="3300012"/>
            <a:ext cx="295150" cy="173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6" name="Straight Arrow Connector 2055">
            <a:extLst>
              <a:ext uri="{FF2B5EF4-FFF2-40B4-BE49-F238E27FC236}">
                <a16:creationId xmlns:a16="http://schemas.microsoft.com/office/drawing/2014/main" id="{B4A16A08-BD63-4C2C-9469-2F7EC68B45C9}"/>
              </a:ext>
            </a:extLst>
          </p:cNvPr>
          <p:cNvCxnSpPr>
            <a:stCxn id="20" idx="0"/>
            <a:endCxn id="126" idx="0"/>
          </p:cNvCxnSpPr>
          <p:nvPr/>
        </p:nvCxnSpPr>
        <p:spPr>
          <a:xfrm>
            <a:off x="1599715" y="3273395"/>
            <a:ext cx="279099" cy="1769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3FF8E998-9A21-47CE-A93C-E25A915A15F0}"/>
              </a:ext>
            </a:extLst>
          </p:cNvPr>
          <p:cNvCxnSpPr>
            <a:stCxn id="20" idx="0"/>
            <a:endCxn id="119" idx="0"/>
          </p:cNvCxnSpPr>
          <p:nvPr/>
        </p:nvCxnSpPr>
        <p:spPr>
          <a:xfrm>
            <a:off x="1599715" y="3273395"/>
            <a:ext cx="296352" cy="809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0" name="Straight Arrow Connector 2059">
            <a:extLst>
              <a:ext uri="{FF2B5EF4-FFF2-40B4-BE49-F238E27FC236}">
                <a16:creationId xmlns:a16="http://schemas.microsoft.com/office/drawing/2014/main" id="{37024B66-1CCD-4425-9F71-867A55834666}"/>
              </a:ext>
            </a:extLst>
          </p:cNvPr>
          <p:cNvCxnSpPr>
            <a:stCxn id="31" idx="2"/>
            <a:endCxn id="126" idx="0"/>
          </p:cNvCxnSpPr>
          <p:nvPr/>
        </p:nvCxnSpPr>
        <p:spPr>
          <a:xfrm flipH="1">
            <a:off x="1878814" y="3302001"/>
            <a:ext cx="1707317" cy="174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2" name="Straight Arrow Connector 2061">
            <a:extLst>
              <a:ext uri="{FF2B5EF4-FFF2-40B4-BE49-F238E27FC236}">
                <a16:creationId xmlns:a16="http://schemas.microsoft.com/office/drawing/2014/main" id="{2DF80FFF-1CEA-411A-96BD-EE940F01B232}"/>
              </a:ext>
            </a:extLst>
          </p:cNvPr>
          <p:cNvCxnSpPr>
            <a:cxnSpLocks/>
            <a:stCxn id="30" idx="0"/>
            <a:endCxn id="121" idx="0"/>
          </p:cNvCxnSpPr>
          <p:nvPr/>
        </p:nvCxnSpPr>
        <p:spPr>
          <a:xfrm flipH="1">
            <a:off x="3384912" y="3275384"/>
            <a:ext cx="201218" cy="819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26EFAE4D-43FC-4511-B1E9-50B3D8801D81}"/>
              </a:ext>
            </a:extLst>
          </p:cNvPr>
          <p:cNvCxnSpPr>
            <a:stCxn id="31" idx="2"/>
            <a:endCxn id="133" idx="0"/>
          </p:cNvCxnSpPr>
          <p:nvPr/>
        </p:nvCxnSpPr>
        <p:spPr>
          <a:xfrm>
            <a:off x="3586131" y="3302001"/>
            <a:ext cx="312659" cy="1730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42">
            <a:extLst>
              <a:ext uri="{FF2B5EF4-FFF2-40B4-BE49-F238E27FC236}">
                <a16:creationId xmlns:a16="http://schemas.microsoft.com/office/drawing/2014/main" id="{A88FBB78-2BEC-42A1-8B50-CEDCF1A35A38}"/>
              </a:ext>
            </a:extLst>
          </p:cNvPr>
          <p:cNvSpPr/>
          <p:nvPr/>
        </p:nvSpPr>
        <p:spPr>
          <a:xfrm>
            <a:off x="7247252" y="1511445"/>
            <a:ext cx="4464620" cy="5248543"/>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54" name="Picture 153" descr="AWS-Cloud.png">
            <a:extLst>
              <a:ext uri="{FF2B5EF4-FFF2-40B4-BE49-F238E27FC236}">
                <a16:creationId xmlns:a16="http://schemas.microsoft.com/office/drawing/2014/main" id="{BFF4131F-8931-4BBC-9E1B-013D27CD17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7707" y="1204163"/>
            <a:ext cx="601800" cy="558321"/>
          </a:xfrm>
          <a:prstGeom prst="rect">
            <a:avLst/>
          </a:prstGeom>
        </p:spPr>
      </p:pic>
      <p:sp>
        <p:nvSpPr>
          <p:cNvPr id="155" name="Rounded Rectangle 45">
            <a:extLst>
              <a:ext uri="{FF2B5EF4-FFF2-40B4-BE49-F238E27FC236}">
                <a16:creationId xmlns:a16="http://schemas.microsoft.com/office/drawing/2014/main" id="{C3B9FD52-5F40-40CE-8B73-E2B59187128F}"/>
              </a:ext>
            </a:extLst>
          </p:cNvPr>
          <p:cNvSpPr/>
          <p:nvPr/>
        </p:nvSpPr>
        <p:spPr>
          <a:xfrm>
            <a:off x="7356720" y="2166734"/>
            <a:ext cx="4193459" cy="4495963"/>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56" name="Picture 155" descr="VPC-Cloud.png">
            <a:extLst>
              <a:ext uri="{FF2B5EF4-FFF2-40B4-BE49-F238E27FC236}">
                <a16:creationId xmlns:a16="http://schemas.microsoft.com/office/drawing/2014/main" id="{0A0CFCB8-EEB6-47F2-BB69-7A07709B53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0715" y="1915695"/>
            <a:ext cx="608242" cy="547153"/>
          </a:xfrm>
          <a:prstGeom prst="rect">
            <a:avLst/>
          </a:prstGeom>
        </p:spPr>
      </p:pic>
      <p:sp>
        <p:nvSpPr>
          <p:cNvPr id="157" name="Rounded Rectangle 58">
            <a:extLst>
              <a:ext uri="{FF2B5EF4-FFF2-40B4-BE49-F238E27FC236}">
                <a16:creationId xmlns:a16="http://schemas.microsoft.com/office/drawing/2014/main" id="{487EFFE4-CED4-48A1-BC1A-4FDA12C5E0D7}"/>
              </a:ext>
            </a:extLst>
          </p:cNvPr>
          <p:cNvSpPr/>
          <p:nvPr/>
        </p:nvSpPr>
        <p:spPr>
          <a:xfrm>
            <a:off x="7784979" y="2456226"/>
            <a:ext cx="1394599" cy="4105788"/>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58" name="Rounded Rectangle 21">
            <a:extLst>
              <a:ext uri="{FF2B5EF4-FFF2-40B4-BE49-F238E27FC236}">
                <a16:creationId xmlns:a16="http://schemas.microsoft.com/office/drawing/2014/main" id="{EE982AAB-0FAE-4DDC-BEF0-536ECC211A90}"/>
              </a:ext>
            </a:extLst>
          </p:cNvPr>
          <p:cNvSpPr/>
          <p:nvPr/>
        </p:nvSpPr>
        <p:spPr>
          <a:xfrm>
            <a:off x="7846658" y="2541759"/>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9" name="Picture 158">
            <a:extLst>
              <a:ext uri="{FF2B5EF4-FFF2-40B4-BE49-F238E27FC236}">
                <a16:creationId xmlns:a16="http://schemas.microsoft.com/office/drawing/2014/main" id="{C3416807-122C-4B8F-9BD8-F1C1ABA6C8FB}"/>
              </a:ext>
            </a:extLst>
          </p:cNvPr>
          <p:cNvPicPr>
            <a:picLocks noChangeAspect="1"/>
          </p:cNvPicPr>
          <p:nvPr/>
        </p:nvPicPr>
        <p:blipFill>
          <a:blip r:embed="rId5"/>
          <a:stretch>
            <a:fillRect/>
          </a:stretch>
        </p:blipFill>
        <p:spPr>
          <a:xfrm>
            <a:off x="7921542" y="2431619"/>
            <a:ext cx="215900" cy="241300"/>
          </a:xfrm>
          <a:prstGeom prst="rect">
            <a:avLst/>
          </a:prstGeom>
        </p:spPr>
      </p:pic>
      <p:sp>
        <p:nvSpPr>
          <p:cNvPr id="160" name="TextBox 35">
            <a:extLst>
              <a:ext uri="{FF2B5EF4-FFF2-40B4-BE49-F238E27FC236}">
                <a16:creationId xmlns:a16="http://schemas.microsoft.com/office/drawing/2014/main" id="{FDF448F9-4AD3-43F2-AD32-295AC29A87D7}"/>
              </a:ext>
            </a:extLst>
          </p:cNvPr>
          <p:cNvSpPr txBox="1">
            <a:spLocks noChangeArrowheads="1"/>
          </p:cNvSpPr>
          <p:nvPr/>
        </p:nvSpPr>
        <p:spPr bwMode="auto">
          <a:xfrm>
            <a:off x="7774836" y="348384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161" name="Rounded Rectangle 21">
            <a:extLst>
              <a:ext uri="{FF2B5EF4-FFF2-40B4-BE49-F238E27FC236}">
                <a16:creationId xmlns:a16="http://schemas.microsoft.com/office/drawing/2014/main" id="{E9456739-346F-4403-B686-AB2304C21170}"/>
              </a:ext>
            </a:extLst>
          </p:cNvPr>
          <p:cNvSpPr/>
          <p:nvPr/>
        </p:nvSpPr>
        <p:spPr>
          <a:xfrm>
            <a:off x="7858533" y="3915872"/>
            <a:ext cx="1246147" cy="2308524"/>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p:txBody>
      </p:sp>
      <p:pic>
        <p:nvPicPr>
          <p:cNvPr id="162" name="Picture 161">
            <a:extLst>
              <a:ext uri="{FF2B5EF4-FFF2-40B4-BE49-F238E27FC236}">
                <a16:creationId xmlns:a16="http://schemas.microsoft.com/office/drawing/2014/main" id="{BA8E4FAC-E9FD-46E9-A30F-B88F86410891}"/>
              </a:ext>
            </a:extLst>
          </p:cNvPr>
          <p:cNvPicPr>
            <a:picLocks noChangeAspect="1"/>
          </p:cNvPicPr>
          <p:nvPr/>
        </p:nvPicPr>
        <p:blipFill>
          <a:blip r:embed="rId5"/>
          <a:stretch>
            <a:fillRect/>
          </a:stretch>
        </p:blipFill>
        <p:spPr>
          <a:xfrm>
            <a:off x="7933417" y="3784964"/>
            <a:ext cx="215900" cy="241300"/>
          </a:xfrm>
          <a:prstGeom prst="rect">
            <a:avLst/>
          </a:prstGeom>
        </p:spPr>
      </p:pic>
      <p:sp>
        <p:nvSpPr>
          <p:cNvPr id="163" name="TextBox 35">
            <a:extLst>
              <a:ext uri="{FF2B5EF4-FFF2-40B4-BE49-F238E27FC236}">
                <a16:creationId xmlns:a16="http://schemas.microsoft.com/office/drawing/2014/main" id="{973DE5CF-B710-4061-963F-91A3870AA3BC}"/>
              </a:ext>
            </a:extLst>
          </p:cNvPr>
          <p:cNvSpPr txBox="1">
            <a:spLocks noChangeArrowheads="1"/>
          </p:cNvSpPr>
          <p:nvPr/>
        </p:nvSpPr>
        <p:spPr bwMode="auto">
          <a:xfrm>
            <a:off x="7783825" y="593506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164" name="Group 163">
            <a:extLst>
              <a:ext uri="{FF2B5EF4-FFF2-40B4-BE49-F238E27FC236}">
                <a16:creationId xmlns:a16="http://schemas.microsoft.com/office/drawing/2014/main" id="{8E38C8A3-5DD9-4496-8898-E98F21C56CD8}"/>
              </a:ext>
            </a:extLst>
          </p:cNvPr>
          <p:cNvGrpSpPr/>
          <p:nvPr/>
        </p:nvGrpSpPr>
        <p:grpSpPr>
          <a:xfrm>
            <a:off x="7892301" y="2612276"/>
            <a:ext cx="1174962" cy="938118"/>
            <a:chOff x="4548225" y="4819060"/>
            <a:chExt cx="1174962" cy="938118"/>
          </a:xfrm>
        </p:grpSpPr>
        <p:sp>
          <p:nvSpPr>
            <p:cNvPr id="165" name="TextBox 36">
              <a:extLst>
                <a:ext uri="{FF2B5EF4-FFF2-40B4-BE49-F238E27FC236}">
                  <a16:creationId xmlns:a16="http://schemas.microsoft.com/office/drawing/2014/main" id="{35E9590B-A727-4883-A187-ECCD194C5383}"/>
                </a:ext>
              </a:extLst>
            </p:cNvPr>
            <p:cNvSpPr txBox="1">
              <a:spLocks noChangeArrowheads="1"/>
            </p:cNvSpPr>
            <p:nvPr/>
          </p:nvSpPr>
          <p:spPr bwMode="auto">
            <a:xfrm>
              <a:off x="4548225" y="5480179"/>
              <a:ext cx="1174962"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EC2 Instances</a:t>
              </a:r>
            </a:p>
          </p:txBody>
        </p:sp>
        <p:pic>
          <p:nvPicPr>
            <p:cNvPr id="166" name="Picture 165">
              <a:extLst>
                <a:ext uri="{FF2B5EF4-FFF2-40B4-BE49-F238E27FC236}">
                  <a16:creationId xmlns:a16="http://schemas.microsoft.com/office/drawing/2014/main" id="{1924FB47-72B8-4156-8164-FC102CE39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9937" y="4819060"/>
              <a:ext cx="651539" cy="687736"/>
            </a:xfrm>
            <a:prstGeom prst="rect">
              <a:avLst/>
            </a:prstGeom>
          </p:spPr>
        </p:pic>
      </p:grpSp>
      <p:sp>
        <p:nvSpPr>
          <p:cNvPr id="167" name="Rounded Rectangle 58">
            <a:extLst>
              <a:ext uri="{FF2B5EF4-FFF2-40B4-BE49-F238E27FC236}">
                <a16:creationId xmlns:a16="http://schemas.microsoft.com/office/drawing/2014/main" id="{D6AD1BC9-989D-4551-9DE3-395EAE0A681F}"/>
              </a:ext>
            </a:extLst>
          </p:cNvPr>
          <p:cNvSpPr/>
          <p:nvPr/>
        </p:nvSpPr>
        <p:spPr>
          <a:xfrm>
            <a:off x="9783798" y="2456226"/>
            <a:ext cx="1394599" cy="4105788"/>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168" name="Rounded Rectangle 21">
            <a:extLst>
              <a:ext uri="{FF2B5EF4-FFF2-40B4-BE49-F238E27FC236}">
                <a16:creationId xmlns:a16="http://schemas.microsoft.com/office/drawing/2014/main" id="{478A5213-E410-4016-95EB-9365E6490B83}"/>
              </a:ext>
            </a:extLst>
          </p:cNvPr>
          <p:cNvSpPr/>
          <p:nvPr/>
        </p:nvSpPr>
        <p:spPr>
          <a:xfrm>
            <a:off x="9845477" y="2541759"/>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69" name="Picture 168">
            <a:extLst>
              <a:ext uri="{FF2B5EF4-FFF2-40B4-BE49-F238E27FC236}">
                <a16:creationId xmlns:a16="http://schemas.microsoft.com/office/drawing/2014/main" id="{F581A889-E17E-4F34-9FB9-6ACDBE95E757}"/>
              </a:ext>
            </a:extLst>
          </p:cNvPr>
          <p:cNvPicPr>
            <a:picLocks noChangeAspect="1"/>
          </p:cNvPicPr>
          <p:nvPr/>
        </p:nvPicPr>
        <p:blipFill>
          <a:blip r:embed="rId5"/>
          <a:stretch>
            <a:fillRect/>
          </a:stretch>
        </p:blipFill>
        <p:spPr>
          <a:xfrm>
            <a:off x="9920361" y="2418556"/>
            <a:ext cx="215900" cy="241300"/>
          </a:xfrm>
          <a:prstGeom prst="rect">
            <a:avLst/>
          </a:prstGeom>
        </p:spPr>
      </p:pic>
      <p:sp>
        <p:nvSpPr>
          <p:cNvPr id="170" name="TextBox 35">
            <a:extLst>
              <a:ext uri="{FF2B5EF4-FFF2-40B4-BE49-F238E27FC236}">
                <a16:creationId xmlns:a16="http://schemas.microsoft.com/office/drawing/2014/main" id="{F67729D8-848F-4EAC-94F2-669252E17D23}"/>
              </a:ext>
            </a:extLst>
          </p:cNvPr>
          <p:cNvSpPr txBox="1">
            <a:spLocks noChangeArrowheads="1"/>
          </p:cNvSpPr>
          <p:nvPr/>
        </p:nvSpPr>
        <p:spPr bwMode="auto">
          <a:xfrm>
            <a:off x="9773293" y="348384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171" name="Rounded Rectangle 21">
            <a:extLst>
              <a:ext uri="{FF2B5EF4-FFF2-40B4-BE49-F238E27FC236}">
                <a16:creationId xmlns:a16="http://schemas.microsoft.com/office/drawing/2014/main" id="{827EF295-B8D0-43B9-A41B-2C7DFD586C13}"/>
              </a:ext>
            </a:extLst>
          </p:cNvPr>
          <p:cNvSpPr/>
          <p:nvPr/>
        </p:nvSpPr>
        <p:spPr>
          <a:xfrm>
            <a:off x="9857352" y="3917497"/>
            <a:ext cx="1246147" cy="2306314"/>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72" name="Picture 171">
            <a:extLst>
              <a:ext uri="{FF2B5EF4-FFF2-40B4-BE49-F238E27FC236}">
                <a16:creationId xmlns:a16="http://schemas.microsoft.com/office/drawing/2014/main" id="{4DB71C3B-ACF0-44A0-A8C2-232388945DDD}"/>
              </a:ext>
            </a:extLst>
          </p:cNvPr>
          <p:cNvPicPr>
            <a:picLocks noChangeAspect="1"/>
          </p:cNvPicPr>
          <p:nvPr/>
        </p:nvPicPr>
        <p:blipFill>
          <a:blip r:embed="rId5"/>
          <a:stretch>
            <a:fillRect/>
          </a:stretch>
        </p:blipFill>
        <p:spPr>
          <a:xfrm>
            <a:off x="9945299" y="3795238"/>
            <a:ext cx="215900" cy="241300"/>
          </a:xfrm>
          <a:prstGeom prst="rect">
            <a:avLst/>
          </a:prstGeom>
        </p:spPr>
      </p:pic>
      <p:sp>
        <p:nvSpPr>
          <p:cNvPr id="173" name="TextBox 35">
            <a:extLst>
              <a:ext uri="{FF2B5EF4-FFF2-40B4-BE49-F238E27FC236}">
                <a16:creationId xmlns:a16="http://schemas.microsoft.com/office/drawing/2014/main" id="{8056D1D0-D3C6-4D68-A3D3-B2D62128F4A5}"/>
              </a:ext>
            </a:extLst>
          </p:cNvPr>
          <p:cNvSpPr txBox="1">
            <a:spLocks noChangeArrowheads="1"/>
          </p:cNvSpPr>
          <p:nvPr/>
        </p:nvSpPr>
        <p:spPr bwMode="auto">
          <a:xfrm>
            <a:off x="9785400" y="5935575"/>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174" name="Group 173">
            <a:extLst>
              <a:ext uri="{FF2B5EF4-FFF2-40B4-BE49-F238E27FC236}">
                <a16:creationId xmlns:a16="http://schemas.microsoft.com/office/drawing/2014/main" id="{14B0AC9C-1F9A-433E-8117-51970FA77D27}"/>
              </a:ext>
            </a:extLst>
          </p:cNvPr>
          <p:cNvGrpSpPr/>
          <p:nvPr/>
        </p:nvGrpSpPr>
        <p:grpSpPr>
          <a:xfrm>
            <a:off x="9878716" y="2614265"/>
            <a:ext cx="1174962" cy="938118"/>
            <a:chOff x="6547044" y="4819060"/>
            <a:chExt cx="1174962" cy="938118"/>
          </a:xfrm>
        </p:grpSpPr>
        <p:sp>
          <p:nvSpPr>
            <p:cNvPr id="175" name="TextBox 36">
              <a:extLst>
                <a:ext uri="{FF2B5EF4-FFF2-40B4-BE49-F238E27FC236}">
                  <a16:creationId xmlns:a16="http://schemas.microsoft.com/office/drawing/2014/main" id="{4FAFC052-9244-4428-A81C-20852C6427BB}"/>
                </a:ext>
              </a:extLst>
            </p:cNvPr>
            <p:cNvSpPr txBox="1">
              <a:spLocks noChangeArrowheads="1"/>
            </p:cNvSpPr>
            <p:nvPr/>
          </p:nvSpPr>
          <p:spPr bwMode="auto">
            <a:xfrm>
              <a:off x="6547044" y="5480179"/>
              <a:ext cx="1174962"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EC2 Instances</a:t>
              </a:r>
            </a:p>
          </p:txBody>
        </p:sp>
        <p:pic>
          <p:nvPicPr>
            <p:cNvPr id="176" name="Picture 175">
              <a:extLst>
                <a:ext uri="{FF2B5EF4-FFF2-40B4-BE49-F238E27FC236}">
                  <a16:creationId xmlns:a16="http://schemas.microsoft.com/office/drawing/2014/main" id="{4EDCE49A-77D6-4D51-B0A4-3E8306FEA3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756" y="4819060"/>
              <a:ext cx="651539" cy="687736"/>
            </a:xfrm>
            <a:prstGeom prst="rect">
              <a:avLst/>
            </a:prstGeom>
          </p:spPr>
        </p:pic>
      </p:grpSp>
      <p:pic>
        <p:nvPicPr>
          <p:cNvPr id="177" name="Picture 176">
            <a:extLst>
              <a:ext uri="{FF2B5EF4-FFF2-40B4-BE49-F238E27FC236}">
                <a16:creationId xmlns:a16="http://schemas.microsoft.com/office/drawing/2014/main" id="{028A24E4-551D-4987-8337-6AF4C266D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06365" y="1354418"/>
            <a:ext cx="543639" cy="564958"/>
          </a:xfrm>
          <a:prstGeom prst="rect">
            <a:avLst/>
          </a:prstGeom>
        </p:spPr>
      </p:pic>
      <p:cxnSp>
        <p:nvCxnSpPr>
          <p:cNvPr id="178" name="Connector: Elbow 177">
            <a:extLst>
              <a:ext uri="{FF2B5EF4-FFF2-40B4-BE49-F238E27FC236}">
                <a16:creationId xmlns:a16="http://schemas.microsoft.com/office/drawing/2014/main" id="{BE8123BE-2839-4EC0-8065-7320FFA41CB0}"/>
              </a:ext>
            </a:extLst>
          </p:cNvPr>
          <p:cNvCxnSpPr>
            <a:cxnSpLocks/>
            <a:stCxn id="177" idx="3"/>
            <a:endCxn id="176" idx="0"/>
          </p:cNvCxnSpPr>
          <p:nvPr/>
        </p:nvCxnSpPr>
        <p:spPr>
          <a:xfrm>
            <a:off x="9750004" y="1636897"/>
            <a:ext cx="716194" cy="9773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A90960AC-CE2A-43AE-B640-7F67CCEF4BB5}"/>
              </a:ext>
            </a:extLst>
          </p:cNvPr>
          <p:cNvCxnSpPr>
            <a:cxnSpLocks/>
            <a:stCxn id="177" idx="1"/>
            <a:endCxn id="166" idx="0"/>
          </p:cNvCxnSpPr>
          <p:nvPr/>
        </p:nvCxnSpPr>
        <p:spPr>
          <a:xfrm rot="10800000" flipV="1">
            <a:off x="8479783" y="1636896"/>
            <a:ext cx="726582" cy="9753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TextBox 36">
            <a:extLst>
              <a:ext uri="{FF2B5EF4-FFF2-40B4-BE49-F238E27FC236}">
                <a16:creationId xmlns:a16="http://schemas.microsoft.com/office/drawing/2014/main" id="{397A2C82-43BB-4112-A265-A0F4A0EADDAA}"/>
              </a:ext>
            </a:extLst>
          </p:cNvPr>
          <p:cNvSpPr txBox="1">
            <a:spLocks noChangeArrowheads="1"/>
          </p:cNvSpPr>
          <p:nvPr/>
        </p:nvSpPr>
        <p:spPr bwMode="auto">
          <a:xfrm>
            <a:off x="8703852" y="1871494"/>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sp>
        <p:nvSpPr>
          <p:cNvPr id="181" name="TextBox 180">
            <a:extLst>
              <a:ext uri="{FF2B5EF4-FFF2-40B4-BE49-F238E27FC236}">
                <a16:creationId xmlns:a16="http://schemas.microsoft.com/office/drawing/2014/main" id="{AB89695E-9778-4EC4-9421-CBC05D343617}"/>
              </a:ext>
            </a:extLst>
          </p:cNvPr>
          <p:cNvSpPr txBox="1"/>
          <p:nvPr/>
        </p:nvSpPr>
        <p:spPr>
          <a:xfrm>
            <a:off x="9153097" y="3142875"/>
            <a:ext cx="630932" cy="274320"/>
          </a:xfrm>
          <a:prstGeom prst="rect">
            <a:avLst/>
          </a:prstGeom>
          <a:noFill/>
        </p:spPr>
        <p:txBody>
          <a:bodyPr wrap="square" lIns="0" tIns="0" rIns="0" bIns="0" rtlCol="0" anchor="t">
            <a:noAutofit/>
          </a:bodyPr>
          <a:lstStyle/>
          <a:p>
            <a:pPr algn="ctr"/>
            <a:r>
              <a:rPr lang="en-US" sz="1050" b="1" dirty="0"/>
              <a:t>Auto Scaling</a:t>
            </a:r>
            <a:endParaRPr lang="en-US" sz="2000" b="1" dirty="0"/>
          </a:p>
        </p:txBody>
      </p:sp>
      <p:pic>
        <p:nvPicPr>
          <p:cNvPr id="182" name="Picture 181">
            <a:extLst>
              <a:ext uri="{FF2B5EF4-FFF2-40B4-BE49-F238E27FC236}">
                <a16:creationId xmlns:a16="http://schemas.microsoft.com/office/drawing/2014/main" id="{60F003D4-4785-4C1A-9BBF-E356B03B2D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28844" y="2668360"/>
            <a:ext cx="492244" cy="478571"/>
          </a:xfrm>
          <a:prstGeom prst="rect">
            <a:avLst/>
          </a:prstGeom>
        </p:spPr>
      </p:pic>
      <p:sp>
        <p:nvSpPr>
          <p:cNvPr id="183" name="Rectangle: Rounded Corners 182">
            <a:extLst>
              <a:ext uri="{FF2B5EF4-FFF2-40B4-BE49-F238E27FC236}">
                <a16:creationId xmlns:a16="http://schemas.microsoft.com/office/drawing/2014/main" id="{71644D12-665C-4891-8763-2539760BE64D}"/>
              </a:ext>
            </a:extLst>
          </p:cNvPr>
          <p:cNvSpPr/>
          <p:nvPr/>
        </p:nvSpPr>
        <p:spPr>
          <a:xfrm>
            <a:off x="8022033" y="2599749"/>
            <a:ext cx="2912654" cy="914871"/>
          </a:xfrm>
          <a:prstGeom prst="round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Picture 183">
            <a:extLst>
              <a:ext uri="{FF2B5EF4-FFF2-40B4-BE49-F238E27FC236}">
                <a16:creationId xmlns:a16="http://schemas.microsoft.com/office/drawing/2014/main" id="{B1738816-E47A-48BD-97C5-33DB7E6D6E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0221" y="4082818"/>
            <a:ext cx="491825" cy="580516"/>
          </a:xfrm>
          <a:prstGeom prst="rect">
            <a:avLst/>
          </a:prstGeom>
        </p:spPr>
      </p:pic>
      <p:sp>
        <p:nvSpPr>
          <p:cNvPr id="185" name="TextBox 184">
            <a:extLst>
              <a:ext uri="{FF2B5EF4-FFF2-40B4-BE49-F238E27FC236}">
                <a16:creationId xmlns:a16="http://schemas.microsoft.com/office/drawing/2014/main" id="{C13D1CAA-553A-4FCA-A584-98FE92FAA602}"/>
              </a:ext>
            </a:extLst>
          </p:cNvPr>
          <p:cNvSpPr txBox="1"/>
          <p:nvPr/>
        </p:nvSpPr>
        <p:spPr>
          <a:xfrm>
            <a:off x="7703482" y="4187794"/>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pic>
        <p:nvPicPr>
          <p:cNvPr id="186" name="Picture 185">
            <a:extLst>
              <a:ext uri="{FF2B5EF4-FFF2-40B4-BE49-F238E27FC236}">
                <a16:creationId xmlns:a16="http://schemas.microsoft.com/office/drawing/2014/main" id="{64F203A7-077F-49F6-8AFB-1B82BE7E0E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9066" y="4094606"/>
            <a:ext cx="491825" cy="580516"/>
          </a:xfrm>
          <a:prstGeom prst="rect">
            <a:avLst/>
          </a:prstGeom>
        </p:spPr>
      </p:pic>
      <p:sp>
        <p:nvSpPr>
          <p:cNvPr id="187" name="TextBox 186">
            <a:extLst>
              <a:ext uri="{FF2B5EF4-FFF2-40B4-BE49-F238E27FC236}">
                <a16:creationId xmlns:a16="http://schemas.microsoft.com/office/drawing/2014/main" id="{824749D9-C8C5-4264-92A0-0D204681DE8A}"/>
              </a:ext>
            </a:extLst>
          </p:cNvPr>
          <p:cNvSpPr txBox="1"/>
          <p:nvPr/>
        </p:nvSpPr>
        <p:spPr>
          <a:xfrm>
            <a:off x="10262056" y="4187347"/>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sp>
        <p:nvSpPr>
          <p:cNvPr id="188" name="TextBox 187">
            <a:extLst>
              <a:ext uri="{FF2B5EF4-FFF2-40B4-BE49-F238E27FC236}">
                <a16:creationId xmlns:a16="http://schemas.microsoft.com/office/drawing/2014/main" id="{2759131F-B50E-4111-B01B-DFEBF52D0FA6}"/>
              </a:ext>
            </a:extLst>
          </p:cNvPr>
          <p:cNvSpPr txBox="1"/>
          <p:nvPr/>
        </p:nvSpPr>
        <p:spPr>
          <a:xfrm>
            <a:off x="8444647" y="5645455"/>
            <a:ext cx="640080" cy="274320"/>
          </a:xfrm>
          <a:prstGeom prst="rect">
            <a:avLst/>
          </a:prstGeom>
          <a:noFill/>
        </p:spPr>
        <p:txBody>
          <a:bodyPr wrap="square" lIns="0" tIns="0" rIns="0" bIns="0" rtlCol="0" anchor="t">
            <a:noAutofit/>
          </a:bodyPr>
          <a:lstStyle/>
          <a:p>
            <a:pPr algn="ctr"/>
            <a:r>
              <a:rPr lang="en-US" sz="800" b="1" dirty="0"/>
              <a:t>RDS DB instance</a:t>
            </a:r>
            <a:endParaRPr lang="en-US" sz="1400" b="1" dirty="0"/>
          </a:p>
        </p:txBody>
      </p:sp>
      <p:pic>
        <p:nvPicPr>
          <p:cNvPr id="189" name="Picture 188">
            <a:extLst>
              <a:ext uri="{FF2B5EF4-FFF2-40B4-BE49-F238E27FC236}">
                <a16:creationId xmlns:a16="http://schemas.microsoft.com/office/drawing/2014/main" id="{71DF29D9-ED3E-469A-937C-8BF7CFA4E3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0221" y="5042626"/>
            <a:ext cx="457319" cy="602829"/>
          </a:xfrm>
          <a:prstGeom prst="rect">
            <a:avLst/>
          </a:prstGeom>
        </p:spPr>
      </p:pic>
      <p:sp>
        <p:nvSpPr>
          <p:cNvPr id="190" name="TextBox 189">
            <a:extLst>
              <a:ext uri="{FF2B5EF4-FFF2-40B4-BE49-F238E27FC236}">
                <a16:creationId xmlns:a16="http://schemas.microsoft.com/office/drawing/2014/main" id="{2084DEB6-233B-48DA-86B1-48DACBC35B72}"/>
              </a:ext>
            </a:extLst>
          </p:cNvPr>
          <p:cNvSpPr txBox="1"/>
          <p:nvPr/>
        </p:nvSpPr>
        <p:spPr>
          <a:xfrm>
            <a:off x="9863925" y="5629957"/>
            <a:ext cx="746446" cy="274320"/>
          </a:xfrm>
          <a:prstGeom prst="rect">
            <a:avLst/>
          </a:prstGeom>
          <a:noFill/>
        </p:spPr>
        <p:txBody>
          <a:bodyPr wrap="square" lIns="0" tIns="0" rIns="0" bIns="0" rtlCol="0" anchor="t">
            <a:noAutofit/>
          </a:bodyPr>
          <a:lstStyle/>
          <a:p>
            <a:pPr algn="ctr"/>
            <a:r>
              <a:rPr lang="en-US" sz="800" b="1" spc="-50" dirty="0"/>
              <a:t>RDS DB </a:t>
            </a:r>
            <a:br>
              <a:rPr lang="en-US" sz="800" b="1" spc="-50" dirty="0"/>
            </a:br>
            <a:r>
              <a:rPr lang="en-US" sz="800" b="1" spc="-50" dirty="0"/>
              <a:t>instance</a:t>
            </a:r>
          </a:p>
          <a:p>
            <a:pPr algn="ctr"/>
            <a:r>
              <a:rPr lang="en-US" sz="800" b="1" spc="-50" dirty="0"/>
              <a:t> standby</a:t>
            </a:r>
            <a:endParaRPr lang="en-US" sz="1400" b="1" spc="-50" dirty="0"/>
          </a:p>
        </p:txBody>
      </p:sp>
      <p:pic>
        <p:nvPicPr>
          <p:cNvPr id="191" name="Picture 190">
            <a:extLst>
              <a:ext uri="{FF2B5EF4-FFF2-40B4-BE49-F238E27FC236}">
                <a16:creationId xmlns:a16="http://schemas.microsoft.com/office/drawing/2014/main" id="{CD79C2DE-0B93-4FDB-B53D-83BA54711F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96081" y="5031613"/>
            <a:ext cx="457319" cy="602829"/>
          </a:xfrm>
          <a:prstGeom prst="rect">
            <a:avLst/>
          </a:prstGeom>
        </p:spPr>
      </p:pic>
      <p:sp>
        <p:nvSpPr>
          <p:cNvPr id="192" name="TextBox 191">
            <a:extLst>
              <a:ext uri="{FF2B5EF4-FFF2-40B4-BE49-F238E27FC236}">
                <a16:creationId xmlns:a16="http://schemas.microsoft.com/office/drawing/2014/main" id="{B10DB80A-EF99-46FD-A72C-87510A991120}"/>
              </a:ext>
            </a:extLst>
          </p:cNvPr>
          <p:cNvSpPr txBox="1"/>
          <p:nvPr/>
        </p:nvSpPr>
        <p:spPr>
          <a:xfrm>
            <a:off x="7854255" y="5638388"/>
            <a:ext cx="640080" cy="274320"/>
          </a:xfrm>
          <a:prstGeom prst="rect">
            <a:avLst/>
          </a:prstGeom>
          <a:noFill/>
        </p:spPr>
        <p:txBody>
          <a:bodyPr wrap="square" lIns="0" tIns="0" rIns="0" bIns="0" rtlCol="0" anchor="t">
            <a:noAutofit/>
          </a:bodyPr>
          <a:lstStyle/>
          <a:p>
            <a:pPr algn="ctr"/>
            <a:r>
              <a:rPr lang="en-US" sz="800" b="1" dirty="0"/>
              <a:t>RDS DB </a:t>
            </a:r>
            <a:br>
              <a:rPr lang="en-US" sz="800" b="1" dirty="0"/>
            </a:br>
            <a:r>
              <a:rPr lang="en-US" sz="800" b="1" dirty="0"/>
              <a:t>instance read replica</a:t>
            </a:r>
            <a:endParaRPr lang="en-US" sz="1400" b="1" dirty="0"/>
          </a:p>
        </p:txBody>
      </p:sp>
      <p:pic>
        <p:nvPicPr>
          <p:cNvPr id="193" name="Picture 192">
            <a:extLst>
              <a:ext uri="{FF2B5EF4-FFF2-40B4-BE49-F238E27FC236}">
                <a16:creationId xmlns:a16="http://schemas.microsoft.com/office/drawing/2014/main" id="{53899BD8-885B-41D3-9D69-409CFC331A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55973" y="5031613"/>
            <a:ext cx="457319" cy="602829"/>
          </a:xfrm>
          <a:prstGeom prst="rect">
            <a:avLst/>
          </a:prstGeom>
        </p:spPr>
      </p:pic>
      <p:sp>
        <p:nvSpPr>
          <p:cNvPr id="194" name="TextBox 193">
            <a:extLst>
              <a:ext uri="{FF2B5EF4-FFF2-40B4-BE49-F238E27FC236}">
                <a16:creationId xmlns:a16="http://schemas.microsoft.com/office/drawing/2014/main" id="{61D0E00F-E516-496D-962A-367E5D727377}"/>
              </a:ext>
            </a:extLst>
          </p:cNvPr>
          <p:cNvSpPr txBox="1"/>
          <p:nvPr/>
        </p:nvSpPr>
        <p:spPr>
          <a:xfrm>
            <a:off x="10448479" y="5639333"/>
            <a:ext cx="640080" cy="274320"/>
          </a:xfrm>
          <a:prstGeom prst="rect">
            <a:avLst/>
          </a:prstGeom>
          <a:noFill/>
        </p:spPr>
        <p:txBody>
          <a:bodyPr wrap="square" lIns="0" tIns="0" rIns="0" bIns="0" rtlCol="0" anchor="t">
            <a:noAutofit/>
          </a:bodyPr>
          <a:lstStyle/>
          <a:p>
            <a:pPr algn="ctr"/>
            <a:r>
              <a:rPr lang="en-US" sz="800" b="1" dirty="0"/>
              <a:t>RDS DB </a:t>
            </a:r>
            <a:br>
              <a:rPr lang="en-US" sz="800" b="1" dirty="0"/>
            </a:br>
            <a:r>
              <a:rPr lang="en-US" sz="800" b="1" dirty="0"/>
              <a:t>instance read replica</a:t>
            </a:r>
            <a:endParaRPr lang="en-US" sz="1400" b="1" dirty="0"/>
          </a:p>
        </p:txBody>
      </p:sp>
      <p:pic>
        <p:nvPicPr>
          <p:cNvPr id="195" name="Picture 194">
            <a:extLst>
              <a:ext uri="{FF2B5EF4-FFF2-40B4-BE49-F238E27FC236}">
                <a16:creationId xmlns:a16="http://schemas.microsoft.com/office/drawing/2014/main" id="{6363AA34-DA1E-4486-800C-A78FB36949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50197" y="5032558"/>
            <a:ext cx="457319" cy="602829"/>
          </a:xfrm>
          <a:prstGeom prst="rect">
            <a:avLst/>
          </a:prstGeom>
        </p:spPr>
      </p:pic>
      <p:cxnSp>
        <p:nvCxnSpPr>
          <p:cNvPr id="196" name="Straight Arrow Connector 195">
            <a:extLst>
              <a:ext uri="{FF2B5EF4-FFF2-40B4-BE49-F238E27FC236}">
                <a16:creationId xmlns:a16="http://schemas.microsoft.com/office/drawing/2014/main" id="{672E14C9-1E91-49D1-BC50-D85DF902C075}"/>
              </a:ext>
            </a:extLst>
          </p:cNvPr>
          <p:cNvCxnSpPr>
            <a:stCxn id="166" idx="2"/>
            <a:endCxn id="193" idx="0"/>
          </p:cNvCxnSpPr>
          <p:nvPr/>
        </p:nvCxnSpPr>
        <p:spPr>
          <a:xfrm flipH="1">
            <a:off x="8184633" y="3300012"/>
            <a:ext cx="295150" cy="173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1CDDFDD-6CB5-49F8-9A1A-EB79F8FAC735}"/>
              </a:ext>
            </a:extLst>
          </p:cNvPr>
          <p:cNvCxnSpPr>
            <a:stCxn id="165" idx="0"/>
            <a:endCxn id="189" idx="0"/>
          </p:cNvCxnSpPr>
          <p:nvPr/>
        </p:nvCxnSpPr>
        <p:spPr>
          <a:xfrm>
            <a:off x="8479782" y="3273395"/>
            <a:ext cx="279099" cy="1769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05B755B-1707-420D-B9A1-5D9EAB981DF5}"/>
              </a:ext>
            </a:extLst>
          </p:cNvPr>
          <p:cNvCxnSpPr>
            <a:stCxn id="165" idx="0"/>
            <a:endCxn id="184" idx="0"/>
          </p:cNvCxnSpPr>
          <p:nvPr/>
        </p:nvCxnSpPr>
        <p:spPr>
          <a:xfrm>
            <a:off x="8479782" y="3273395"/>
            <a:ext cx="296352" cy="809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31F5F18B-0288-46E5-B28C-F21303A4C3D2}"/>
              </a:ext>
            </a:extLst>
          </p:cNvPr>
          <p:cNvCxnSpPr>
            <a:stCxn id="176" idx="2"/>
            <a:endCxn id="189" idx="0"/>
          </p:cNvCxnSpPr>
          <p:nvPr/>
        </p:nvCxnSpPr>
        <p:spPr>
          <a:xfrm flipH="1">
            <a:off x="8758881" y="3302001"/>
            <a:ext cx="1707317" cy="174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1D0E827-5566-4B62-A263-8612073AA1A1}"/>
              </a:ext>
            </a:extLst>
          </p:cNvPr>
          <p:cNvCxnSpPr>
            <a:cxnSpLocks/>
            <a:stCxn id="175" idx="0"/>
            <a:endCxn id="186" idx="0"/>
          </p:cNvCxnSpPr>
          <p:nvPr/>
        </p:nvCxnSpPr>
        <p:spPr>
          <a:xfrm flipH="1">
            <a:off x="10264979" y="3275384"/>
            <a:ext cx="201218" cy="819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EDF40CB-7EE2-45EC-B717-1B11CD6DEAD2}"/>
              </a:ext>
            </a:extLst>
          </p:cNvPr>
          <p:cNvCxnSpPr>
            <a:stCxn id="176" idx="2"/>
            <a:endCxn id="195" idx="0"/>
          </p:cNvCxnSpPr>
          <p:nvPr/>
        </p:nvCxnSpPr>
        <p:spPr>
          <a:xfrm>
            <a:off x="10466198" y="3302001"/>
            <a:ext cx="312659" cy="1730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43F23F4-6300-49EE-8C04-268843100F99}"/>
              </a:ext>
            </a:extLst>
          </p:cNvPr>
          <p:cNvGrpSpPr/>
          <p:nvPr/>
        </p:nvGrpSpPr>
        <p:grpSpPr>
          <a:xfrm>
            <a:off x="5771616" y="270655"/>
            <a:ext cx="643781" cy="951286"/>
            <a:chOff x="2995370" y="1152378"/>
            <a:chExt cx="643781" cy="951286"/>
          </a:xfrm>
        </p:grpSpPr>
        <p:sp>
          <p:nvSpPr>
            <p:cNvPr id="205" name="TextBox 204">
              <a:extLst>
                <a:ext uri="{FF2B5EF4-FFF2-40B4-BE49-F238E27FC236}">
                  <a16:creationId xmlns:a16="http://schemas.microsoft.com/office/drawing/2014/main" id="{1AA75D0A-0C0A-4714-9533-74D875A0FE5A}"/>
                </a:ext>
              </a:extLst>
            </p:cNvPr>
            <p:cNvSpPr txBox="1"/>
            <p:nvPr/>
          </p:nvSpPr>
          <p:spPr>
            <a:xfrm>
              <a:off x="2995370" y="1829344"/>
              <a:ext cx="643781" cy="274320"/>
            </a:xfrm>
            <a:prstGeom prst="rect">
              <a:avLst/>
            </a:prstGeom>
            <a:noFill/>
          </p:spPr>
          <p:txBody>
            <a:bodyPr wrap="square" lIns="0" tIns="0" rIns="0" bIns="0" rtlCol="0" anchor="t">
              <a:noAutofit/>
            </a:bodyPr>
            <a:lstStyle/>
            <a:p>
              <a:pPr algn="ctr"/>
              <a:r>
                <a:rPr lang="en-US" sz="1000" b="1" dirty="0">
                  <a:latin typeface="Helvetica Neue"/>
                </a:rPr>
                <a:t>Amazon</a:t>
              </a:r>
              <a:br>
                <a:rPr lang="en-US" sz="1000" b="1" dirty="0">
                  <a:latin typeface="Helvetica Neue"/>
                </a:rPr>
              </a:br>
              <a:r>
                <a:rPr lang="en-US" sz="1000" b="1" dirty="0">
                  <a:latin typeface="Helvetica Neue"/>
                </a:rPr>
                <a:t>Route 53</a:t>
              </a:r>
            </a:p>
          </p:txBody>
        </p:sp>
        <p:pic>
          <p:nvPicPr>
            <p:cNvPr id="206" name="Picture 205">
              <a:extLst>
                <a:ext uri="{FF2B5EF4-FFF2-40B4-BE49-F238E27FC236}">
                  <a16:creationId xmlns:a16="http://schemas.microsoft.com/office/drawing/2014/main" id="{27FE4980-F854-4FD0-B6B2-029FD5FA9A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8601" y="1152378"/>
              <a:ext cx="537317" cy="638065"/>
            </a:xfrm>
            <a:prstGeom prst="rect">
              <a:avLst/>
            </a:prstGeom>
          </p:spPr>
        </p:pic>
      </p:grpSp>
      <p:grpSp>
        <p:nvGrpSpPr>
          <p:cNvPr id="207" name="Group 206">
            <a:extLst>
              <a:ext uri="{FF2B5EF4-FFF2-40B4-BE49-F238E27FC236}">
                <a16:creationId xmlns:a16="http://schemas.microsoft.com/office/drawing/2014/main" id="{52439243-1B60-40B8-BD6F-6786ABAEB044}"/>
              </a:ext>
            </a:extLst>
          </p:cNvPr>
          <p:cNvGrpSpPr/>
          <p:nvPr/>
        </p:nvGrpSpPr>
        <p:grpSpPr>
          <a:xfrm>
            <a:off x="7045941" y="122887"/>
            <a:ext cx="1078992" cy="873844"/>
            <a:chOff x="5564012" y="88862"/>
            <a:chExt cx="1078992" cy="873844"/>
          </a:xfrm>
        </p:grpSpPr>
        <p:pic>
          <p:nvPicPr>
            <p:cNvPr id="208" name="Picture 207">
              <a:extLst>
                <a:ext uri="{FF2B5EF4-FFF2-40B4-BE49-F238E27FC236}">
                  <a16:creationId xmlns:a16="http://schemas.microsoft.com/office/drawing/2014/main" id="{C8C230F3-746E-4777-BBFE-B07D8F74CB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0049" y="88862"/>
              <a:ext cx="731520" cy="707136"/>
            </a:xfrm>
            <a:prstGeom prst="rect">
              <a:avLst/>
            </a:prstGeom>
          </p:spPr>
        </p:pic>
        <p:sp>
          <p:nvSpPr>
            <p:cNvPr id="209" name="TextBox 208">
              <a:extLst>
                <a:ext uri="{FF2B5EF4-FFF2-40B4-BE49-F238E27FC236}">
                  <a16:creationId xmlns:a16="http://schemas.microsoft.com/office/drawing/2014/main" id="{4FAB6E10-B85E-4819-BA68-1A5EFC3ABF96}"/>
                </a:ext>
              </a:extLst>
            </p:cNvPr>
            <p:cNvSpPr txBox="1"/>
            <p:nvPr/>
          </p:nvSpPr>
          <p:spPr>
            <a:xfrm>
              <a:off x="5564012" y="80725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EU Users</a:t>
              </a:r>
            </a:p>
          </p:txBody>
        </p:sp>
      </p:grpSp>
      <p:cxnSp>
        <p:nvCxnSpPr>
          <p:cNvPr id="2071" name="Straight Arrow Connector 2070">
            <a:extLst>
              <a:ext uri="{FF2B5EF4-FFF2-40B4-BE49-F238E27FC236}">
                <a16:creationId xmlns:a16="http://schemas.microsoft.com/office/drawing/2014/main" id="{F6FE1FC1-9BA5-4689-9EF3-F00F08D7D234}"/>
              </a:ext>
            </a:extLst>
          </p:cNvPr>
          <p:cNvCxnSpPr>
            <a:stCxn id="39" idx="3"/>
            <a:endCxn id="206" idx="1"/>
          </p:cNvCxnSpPr>
          <p:nvPr/>
        </p:nvCxnSpPr>
        <p:spPr>
          <a:xfrm>
            <a:off x="4839569" y="476753"/>
            <a:ext cx="985278" cy="112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FAB5A755-047F-4995-8C24-925730A6D502}"/>
              </a:ext>
            </a:extLst>
          </p:cNvPr>
          <p:cNvCxnSpPr>
            <a:stCxn id="208" idx="1"/>
            <a:endCxn id="206" idx="3"/>
          </p:cNvCxnSpPr>
          <p:nvPr/>
        </p:nvCxnSpPr>
        <p:spPr>
          <a:xfrm flipH="1">
            <a:off x="6362164" y="476455"/>
            <a:ext cx="829814" cy="113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5" name="Straight Arrow Connector 2074">
            <a:extLst>
              <a:ext uri="{FF2B5EF4-FFF2-40B4-BE49-F238E27FC236}">
                <a16:creationId xmlns:a16="http://schemas.microsoft.com/office/drawing/2014/main" id="{0D93015D-D003-4B4E-81CA-72303850CF97}"/>
              </a:ext>
            </a:extLst>
          </p:cNvPr>
          <p:cNvCxnSpPr>
            <a:stCxn id="205" idx="1"/>
            <a:endCxn id="41" idx="0"/>
          </p:cNvCxnSpPr>
          <p:nvPr/>
        </p:nvCxnSpPr>
        <p:spPr>
          <a:xfrm flipH="1">
            <a:off x="2598118" y="1084781"/>
            <a:ext cx="3173498" cy="26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7" name="Straight Arrow Connector 2076">
            <a:extLst>
              <a:ext uri="{FF2B5EF4-FFF2-40B4-BE49-F238E27FC236}">
                <a16:creationId xmlns:a16="http://schemas.microsoft.com/office/drawing/2014/main" id="{1F6B9F9C-CC8D-4AEA-A097-8784997D62F5}"/>
              </a:ext>
            </a:extLst>
          </p:cNvPr>
          <p:cNvCxnSpPr>
            <a:stCxn id="205" idx="3"/>
            <a:endCxn id="177" idx="0"/>
          </p:cNvCxnSpPr>
          <p:nvPr/>
        </p:nvCxnSpPr>
        <p:spPr>
          <a:xfrm>
            <a:off x="6415397" y="1084781"/>
            <a:ext cx="3062788" cy="26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8" name="Picture 217">
            <a:extLst>
              <a:ext uri="{FF2B5EF4-FFF2-40B4-BE49-F238E27FC236}">
                <a16:creationId xmlns:a16="http://schemas.microsoft.com/office/drawing/2014/main" id="{CA112E0E-471C-45CF-8BBC-AB27FAD81D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19264" y="2092007"/>
            <a:ext cx="544780" cy="653098"/>
          </a:xfrm>
          <a:prstGeom prst="rect">
            <a:avLst/>
          </a:prstGeom>
        </p:spPr>
      </p:pic>
      <p:sp>
        <p:nvSpPr>
          <p:cNvPr id="219" name="TextBox 218">
            <a:extLst>
              <a:ext uri="{FF2B5EF4-FFF2-40B4-BE49-F238E27FC236}">
                <a16:creationId xmlns:a16="http://schemas.microsoft.com/office/drawing/2014/main" id="{127E3550-B594-427F-9637-9EA84E74CC46}"/>
              </a:ext>
            </a:extLst>
          </p:cNvPr>
          <p:cNvSpPr txBox="1"/>
          <p:nvPr/>
        </p:nvSpPr>
        <p:spPr>
          <a:xfrm>
            <a:off x="5725894" y="2771939"/>
            <a:ext cx="731520" cy="155632"/>
          </a:xfrm>
          <a:prstGeom prst="rect">
            <a:avLst/>
          </a:prstGeom>
          <a:noFill/>
        </p:spPr>
        <p:txBody>
          <a:bodyPr wrap="square" lIns="0" tIns="0" rIns="0" bIns="0" rtlCol="0" anchor="t">
            <a:noAutofit/>
          </a:bodyPr>
          <a:lstStyle/>
          <a:p>
            <a:pPr algn="ctr"/>
            <a:r>
              <a:rPr lang="en-US" sz="1000" b="1" dirty="0"/>
              <a:t>Amazon </a:t>
            </a:r>
            <a:r>
              <a:rPr lang="en-US" sz="1000" b="1" dirty="0" err="1"/>
              <a:t>CloudFront</a:t>
            </a:r>
            <a:endParaRPr lang="en-US" b="1" dirty="0"/>
          </a:p>
        </p:txBody>
      </p:sp>
      <p:cxnSp>
        <p:nvCxnSpPr>
          <p:cNvPr id="2079" name="Straight Arrow Connector 2078">
            <a:extLst>
              <a:ext uri="{FF2B5EF4-FFF2-40B4-BE49-F238E27FC236}">
                <a16:creationId xmlns:a16="http://schemas.microsoft.com/office/drawing/2014/main" id="{AAB8B294-B5E8-46C8-83D8-D18C78B26E3F}"/>
              </a:ext>
            </a:extLst>
          </p:cNvPr>
          <p:cNvCxnSpPr>
            <a:stCxn id="31" idx="3"/>
            <a:endCxn id="218" idx="1"/>
          </p:cNvCxnSpPr>
          <p:nvPr/>
        </p:nvCxnSpPr>
        <p:spPr>
          <a:xfrm flipV="1">
            <a:off x="3911900" y="2418556"/>
            <a:ext cx="1907364" cy="5395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458520C-9F66-467B-B1DE-69F968139A32}"/>
              </a:ext>
            </a:extLst>
          </p:cNvPr>
          <p:cNvCxnSpPr>
            <a:stCxn id="21" idx="3"/>
            <a:endCxn id="218" idx="1"/>
          </p:cNvCxnSpPr>
          <p:nvPr/>
        </p:nvCxnSpPr>
        <p:spPr>
          <a:xfrm flipV="1">
            <a:off x="1925485" y="2418556"/>
            <a:ext cx="3893779" cy="5375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A6E1697-293E-4037-B5AC-B55122E41659}"/>
              </a:ext>
            </a:extLst>
          </p:cNvPr>
          <p:cNvCxnSpPr>
            <a:stCxn id="218" idx="3"/>
            <a:endCxn id="166" idx="1"/>
          </p:cNvCxnSpPr>
          <p:nvPr/>
        </p:nvCxnSpPr>
        <p:spPr>
          <a:xfrm>
            <a:off x="6364044" y="2418556"/>
            <a:ext cx="1789969" cy="5375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FFE528A-5685-43E1-BBB8-F868B2463E0B}"/>
              </a:ext>
            </a:extLst>
          </p:cNvPr>
          <p:cNvCxnSpPr>
            <a:cxnSpLocks/>
            <a:stCxn id="218" idx="3"/>
            <a:endCxn id="176" idx="1"/>
          </p:cNvCxnSpPr>
          <p:nvPr/>
        </p:nvCxnSpPr>
        <p:spPr>
          <a:xfrm>
            <a:off x="6364044" y="2418556"/>
            <a:ext cx="3776384" cy="5395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Arrow: Left-Right 139">
            <a:extLst>
              <a:ext uri="{FF2B5EF4-FFF2-40B4-BE49-F238E27FC236}">
                <a16:creationId xmlns:a16="http://schemas.microsoft.com/office/drawing/2014/main" id="{1D3EC338-5437-484B-A672-160B9A60636D}"/>
              </a:ext>
            </a:extLst>
          </p:cNvPr>
          <p:cNvSpPr/>
          <p:nvPr/>
        </p:nvSpPr>
        <p:spPr>
          <a:xfrm>
            <a:off x="4925690" y="4990741"/>
            <a:ext cx="2206372" cy="591267"/>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E6031DBD-1CDB-4E60-922C-4F6DA56D12B1}"/>
              </a:ext>
            </a:extLst>
          </p:cNvPr>
          <p:cNvSpPr txBox="1"/>
          <p:nvPr/>
        </p:nvSpPr>
        <p:spPr>
          <a:xfrm>
            <a:off x="5124950" y="4949568"/>
            <a:ext cx="1857513" cy="646331"/>
          </a:xfrm>
          <a:prstGeom prst="rect">
            <a:avLst/>
          </a:prstGeom>
          <a:noFill/>
        </p:spPr>
        <p:txBody>
          <a:bodyPr wrap="square" rtlCol="0">
            <a:spAutoFit/>
          </a:bodyPr>
          <a:lstStyle/>
          <a:p>
            <a:pPr algn="ctr"/>
            <a:r>
              <a:rPr lang="en-US" dirty="0"/>
              <a:t>Data Sync</a:t>
            </a:r>
            <a:br>
              <a:rPr lang="en-US" dirty="0"/>
            </a:br>
            <a:r>
              <a:rPr lang="en-US" dirty="0"/>
              <a:t>between Regions</a:t>
            </a:r>
          </a:p>
        </p:txBody>
      </p:sp>
      <p:grpSp>
        <p:nvGrpSpPr>
          <p:cNvPr id="144" name="Group 143">
            <a:extLst>
              <a:ext uri="{FF2B5EF4-FFF2-40B4-BE49-F238E27FC236}">
                <a16:creationId xmlns:a16="http://schemas.microsoft.com/office/drawing/2014/main" id="{6ACEEDD4-BEA7-45B7-9E47-05DE30C7A758}"/>
              </a:ext>
            </a:extLst>
          </p:cNvPr>
          <p:cNvGrpSpPr/>
          <p:nvPr/>
        </p:nvGrpSpPr>
        <p:grpSpPr>
          <a:xfrm>
            <a:off x="5591433" y="3556186"/>
            <a:ext cx="1002213" cy="885608"/>
            <a:chOff x="5591433" y="3327737"/>
            <a:chExt cx="1002213" cy="885608"/>
          </a:xfrm>
        </p:grpSpPr>
        <p:sp>
          <p:nvSpPr>
            <p:cNvPr id="233" name="TextBox 36">
              <a:extLst>
                <a:ext uri="{FF2B5EF4-FFF2-40B4-BE49-F238E27FC236}">
                  <a16:creationId xmlns:a16="http://schemas.microsoft.com/office/drawing/2014/main" id="{607D6BD4-E1DD-4D36-986E-E67C72BC222C}"/>
                </a:ext>
              </a:extLst>
            </p:cNvPr>
            <p:cNvSpPr txBox="1">
              <a:spLocks noChangeArrowheads="1"/>
            </p:cNvSpPr>
            <p:nvPr/>
          </p:nvSpPr>
          <p:spPr bwMode="auto">
            <a:xfrm>
              <a:off x="5591433" y="3936346"/>
              <a:ext cx="100221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S3 Bucket</a:t>
              </a:r>
            </a:p>
          </p:txBody>
        </p:sp>
        <p:pic>
          <p:nvPicPr>
            <p:cNvPr id="234" name="Picture 233">
              <a:extLst>
                <a:ext uri="{FF2B5EF4-FFF2-40B4-BE49-F238E27FC236}">
                  <a16:creationId xmlns:a16="http://schemas.microsoft.com/office/drawing/2014/main" id="{D56354EF-0922-48C1-977F-055CD15463F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76870" y="3327737"/>
              <a:ext cx="629568" cy="652885"/>
            </a:xfrm>
            <a:prstGeom prst="rect">
              <a:avLst/>
            </a:prstGeom>
          </p:spPr>
        </p:pic>
      </p:grpSp>
      <p:cxnSp>
        <p:nvCxnSpPr>
          <p:cNvPr id="146" name="Straight Arrow Connector 145">
            <a:extLst>
              <a:ext uri="{FF2B5EF4-FFF2-40B4-BE49-F238E27FC236}">
                <a16:creationId xmlns:a16="http://schemas.microsoft.com/office/drawing/2014/main" id="{9F32F2A5-5614-4573-85F6-B318B6A53035}"/>
              </a:ext>
            </a:extLst>
          </p:cNvPr>
          <p:cNvCxnSpPr>
            <a:stCxn id="234" idx="0"/>
          </p:cNvCxnSpPr>
          <p:nvPr/>
        </p:nvCxnSpPr>
        <p:spPr>
          <a:xfrm flipV="1">
            <a:off x="6091654" y="3143683"/>
            <a:ext cx="0" cy="4125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5A3A896-6101-4781-9E89-1D3124CA3DCD}"/>
              </a:ext>
            </a:extLst>
          </p:cNvPr>
          <p:cNvCxnSpPr>
            <a:stCxn id="205" idx="2"/>
            <a:endCxn id="218" idx="0"/>
          </p:cNvCxnSpPr>
          <p:nvPr/>
        </p:nvCxnSpPr>
        <p:spPr>
          <a:xfrm flipH="1">
            <a:off x="6091654" y="1221941"/>
            <a:ext cx="1853" cy="870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93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0" name="TextBox 59"/>
          <p:cNvSpPr txBox="1"/>
          <p:nvPr/>
        </p:nvSpPr>
        <p:spPr>
          <a:xfrm>
            <a:off x="527055" y="522081"/>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Overview</a:t>
            </a:r>
          </a:p>
        </p:txBody>
      </p:sp>
      <p:sp>
        <p:nvSpPr>
          <p:cNvPr id="61" name="TextBox 60"/>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Cloud Computing?</a:t>
            </a:r>
          </a:p>
        </p:txBody>
      </p:sp>
      <p:sp>
        <p:nvSpPr>
          <p:cNvPr id="62" name="Rectangle 61"/>
          <p:cNvSpPr/>
          <p:nvPr/>
        </p:nvSpPr>
        <p:spPr>
          <a:xfrm>
            <a:off x="-3339" y="1047764"/>
            <a:ext cx="4279505" cy="929485"/>
          </a:xfrm>
          <a:prstGeom prst="rect">
            <a:avLst/>
          </a:prstGeom>
        </p:spPr>
        <p:txBody>
          <a:bodyPr wrap="square">
            <a:spAutoFit/>
          </a:bodyPr>
          <a:lstStyle/>
          <a:p>
            <a:pPr marL="285750" indent="-285750" defTabSz="914400" eaLnBrk="0" fontAlgn="base" hangingPunct="0">
              <a:lnSpc>
                <a:spcPct val="80000"/>
              </a:lnSpc>
              <a:spcBef>
                <a:spcPct val="0"/>
              </a:spcBef>
              <a:spcAft>
                <a:spcPct val="0"/>
              </a:spcAft>
              <a:buFont typeface="Arial" panose="020B0604020202020204" pitchFamily="34" charset="0"/>
              <a:buChar char="•"/>
            </a:pPr>
            <a:r>
              <a:rPr lang="en-US" sz="1700" dirty="0">
                <a:solidFill>
                  <a:srgbClr val="010203"/>
                </a:solidFill>
                <a:latin typeface="Segoe UI Light" panose="020B0502040204020203" pitchFamily="34" charset="0"/>
                <a:cs typeface="Segoe UI Light" panose="020B0502040204020203" pitchFamily="34" charset="0"/>
              </a:rPr>
              <a:t>refers to the on-demand delivery of IT resources and applications via the Internet with pay-as-you-go pricing.</a:t>
            </a:r>
          </a:p>
          <a:p>
            <a:pPr marL="285750" indent="-285750" defTabSz="914400" eaLnBrk="0" fontAlgn="base" hangingPunct="0">
              <a:lnSpc>
                <a:spcPct val="80000"/>
              </a:lnSpc>
              <a:spcBef>
                <a:spcPct val="0"/>
              </a:spcBef>
              <a:spcAft>
                <a:spcPct val="0"/>
              </a:spcAft>
              <a:buFont typeface="Arial" panose="020B0604020202020204" pitchFamily="34" charset="0"/>
              <a:buChar char="•"/>
            </a:pPr>
            <a:endParaRPr lang="en-US" sz="1700" dirty="0">
              <a:solidFill>
                <a:srgbClr val="010203"/>
              </a:solidFill>
              <a:latin typeface="Segoe UI Light" panose="020B0502040204020203" pitchFamily="34" charset="0"/>
              <a:cs typeface="Segoe UI Light" panose="020B0502040204020203" pitchFamily="34" charset="0"/>
            </a:endParaRPr>
          </a:p>
        </p:txBody>
      </p:sp>
      <p:sp>
        <p:nvSpPr>
          <p:cNvPr id="64" name="TextBox 63"/>
          <p:cNvSpPr txBox="1"/>
          <p:nvPr/>
        </p:nvSpPr>
        <p:spPr>
          <a:xfrm>
            <a:off x="204602" y="6136777"/>
            <a:ext cx="1657074" cy="683264"/>
          </a:xfrm>
          <a:prstGeom prst="rect">
            <a:avLst/>
          </a:prstGeom>
          <a:noFill/>
        </p:spPr>
        <p:txBody>
          <a:bodyPr wrap="square" rtlCol="0">
            <a:spAutoFit/>
          </a:bodyPr>
          <a:lstStyle/>
          <a:p>
            <a:pPr defTabSz="914400" eaLnBrk="0" fontAlgn="base" hangingPunct="0">
              <a:lnSpc>
                <a:spcPct val="80000"/>
              </a:lnSpc>
              <a:spcBef>
                <a:spcPct val="0"/>
              </a:spcBef>
              <a:spcAft>
                <a:spcPct val="0"/>
              </a:spcAft>
            </a:pPr>
            <a:r>
              <a:rPr lang="en-US" sz="1600" b="1" dirty="0">
                <a:solidFill>
                  <a:srgbClr val="FFC000"/>
                </a:solidFill>
                <a:latin typeface="Arial"/>
                <a:ea typeface="ヒラギノ角ゴ Pro W3" pitchFamily="48" charset="-128"/>
                <a:cs typeface="Arial" pitchFamily="34" charset="0"/>
              </a:rPr>
              <a:t>Virtualization</a:t>
            </a:r>
            <a:r>
              <a:rPr lang="en-US" sz="1600" b="1" dirty="0">
                <a:solidFill>
                  <a:srgbClr val="ED7D31"/>
                </a:solidFill>
                <a:latin typeface="Arial"/>
                <a:ea typeface="ヒラギノ角ゴ Pro W3" pitchFamily="48" charset="-128"/>
                <a:cs typeface="Arial" pitchFamily="34" charset="0"/>
              </a:rPr>
              <a:t> </a:t>
            </a:r>
          </a:p>
          <a:p>
            <a:pPr defTabSz="914400" eaLnBrk="0" fontAlgn="base" hangingPunct="0">
              <a:lnSpc>
                <a:spcPct val="80000"/>
              </a:lnSpc>
              <a:spcBef>
                <a:spcPct val="0"/>
              </a:spcBef>
              <a:spcAft>
                <a:spcPct val="0"/>
              </a:spcAft>
            </a:pPr>
            <a:r>
              <a:rPr lang="en-US" sz="1500" dirty="0">
                <a:solidFill>
                  <a:srgbClr val="010203"/>
                </a:solidFill>
                <a:latin typeface="Segoe UI Light" panose="020B0502040204020203" pitchFamily="34" charset="0"/>
                <a:ea typeface="ヒラギノ角ゴ Pro W3" pitchFamily="48" charset="-128"/>
                <a:cs typeface="Segoe UI Light" panose="020B0502040204020203" pitchFamily="34" charset="0"/>
              </a:rPr>
              <a:t>One computer acting like many</a:t>
            </a:r>
          </a:p>
        </p:txBody>
      </p:sp>
      <p:pic>
        <p:nvPicPr>
          <p:cNvPr id="65" name="Picture 4" descr="https://openclipart.org/image/2400px/svg_to_png/190004/virtualization-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198" y="5230925"/>
            <a:ext cx="1129034" cy="905852"/>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2040744" y="6136777"/>
            <a:ext cx="1776377" cy="683264"/>
          </a:xfrm>
          <a:prstGeom prst="rect">
            <a:avLst/>
          </a:prstGeom>
          <a:noFill/>
        </p:spPr>
        <p:txBody>
          <a:bodyPr wrap="square" rtlCol="0">
            <a:spAutoFit/>
          </a:bodyPr>
          <a:lstStyle/>
          <a:p>
            <a:pPr defTabSz="914400" eaLnBrk="0" fontAlgn="base" hangingPunct="0">
              <a:lnSpc>
                <a:spcPct val="80000"/>
              </a:lnSpc>
              <a:spcBef>
                <a:spcPct val="0"/>
              </a:spcBef>
              <a:spcAft>
                <a:spcPct val="0"/>
              </a:spcAft>
            </a:pPr>
            <a:r>
              <a:rPr lang="en-US" sz="1600" b="1" dirty="0">
                <a:solidFill>
                  <a:srgbClr val="FFC000"/>
                </a:solidFill>
                <a:latin typeface="Arial"/>
                <a:ea typeface="ヒラギノ角ゴ Pro W3" pitchFamily="48" charset="-128"/>
                <a:cs typeface="Arial" pitchFamily="34" charset="0"/>
              </a:rPr>
              <a:t>Grid Computing</a:t>
            </a:r>
          </a:p>
          <a:p>
            <a:pPr defTabSz="914400" eaLnBrk="0" fontAlgn="base" hangingPunct="0">
              <a:lnSpc>
                <a:spcPct val="80000"/>
              </a:lnSpc>
              <a:spcBef>
                <a:spcPct val="0"/>
              </a:spcBef>
              <a:spcAft>
                <a:spcPct val="0"/>
              </a:spcAft>
            </a:pPr>
            <a:r>
              <a:rPr lang="en-US" sz="1500" dirty="0">
                <a:solidFill>
                  <a:srgbClr val="010203"/>
                </a:solidFill>
                <a:latin typeface="Segoe UI Light" panose="020B0502040204020203" pitchFamily="34" charset="0"/>
                <a:ea typeface="ヒラギノ角ゴ Pro W3" pitchFamily="48" charset="-128"/>
                <a:cs typeface="Segoe UI Light" panose="020B0502040204020203" pitchFamily="34" charset="0"/>
              </a:rPr>
              <a:t>Many computers acting like one</a:t>
            </a:r>
          </a:p>
        </p:txBody>
      </p:sp>
      <p:pic>
        <p:nvPicPr>
          <p:cNvPr id="68" name="Picture 6" descr="http://4.bp.blogspot.com/-_9aDGyC7y_U/T6tDq-4CeEI/AAAAAAAAAPk/9bCamx2VSCA/s1600/gri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982" y="5143543"/>
            <a:ext cx="1329466" cy="9971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538264" y="1758562"/>
            <a:ext cx="7269494" cy="4860231"/>
            <a:chOff x="4538264" y="1758562"/>
            <a:chExt cx="7269494" cy="4860231"/>
          </a:xfrm>
        </p:grpSpPr>
        <p:sp>
          <p:nvSpPr>
            <p:cNvPr id="163" name="Rounded Rectangle 68"/>
            <p:cNvSpPr/>
            <p:nvPr/>
          </p:nvSpPr>
          <p:spPr>
            <a:xfrm>
              <a:off x="8239597" y="6253524"/>
              <a:ext cx="1964170" cy="365269"/>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Provider Managed</a:t>
              </a:r>
            </a:p>
          </p:txBody>
        </p:sp>
        <p:sp>
          <p:nvSpPr>
            <p:cNvPr id="164" name="Rounded Rectangle 69"/>
            <p:cNvSpPr/>
            <p:nvPr/>
          </p:nvSpPr>
          <p:spPr>
            <a:xfrm>
              <a:off x="6096359" y="6253524"/>
              <a:ext cx="1964170" cy="365269"/>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GB" sz="1200" b="1" i="0" u="none" strike="noStrike" kern="0" cap="none" spc="0" normalizeH="0" baseline="0" noProof="0" dirty="0">
                  <a:ln>
                    <a:noFill/>
                  </a:ln>
                  <a:solidFill>
                    <a:srgbClr val="010203"/>
                  </a:solidFill>
                  <a:effectLst/>
                  <a:uLnTx/>
                  <a:uFillTx/>
                  <a:latin typeface="Arial"/>
                  <a:ea typeface="+mn-ea"/>
                  <a:cs typeface="+mn-cs"/>
                </a:rPr>
                <a:t>Consumer Managed</a:t>
              </a:r>
              <a:endParaRPr kumimoji="0" lang="en-US" sz="1200" b="1" i="0" u="none" strike="noStrike" kern="0" cap="none" spc="0" normalizeH="0" baseline="0" noProof="0" dirty="0">
                <a:ln>
                  <a:noFill/>
                </a:ln>
                <a:solidFill>
                  <a:srgbClr val="010203"/>
                </a:solidFill>
                <a:effectLst/>
                <a:uLnTx/>
                <a:uFillTx/>
                <a:latin typeface="Arial"/>
                <a:ea typeface="+mn-ea"/>
                <a:cs typeface="+mn-cs"/>
              </a:endParaRPr>
            </a:p>
          </p:txBody>
        </p:sp>
        <p:sp>
          <p:nvSpPr>
            <p:cNvPr id="166" name="Rounded Rectangle 71"/>
            <p:cNvSpPr/>
            <p:nvPr/>
          </p:nvSpPr>
          <p:spPr>
            <a:xfrm>
              <a:off x="4545036" y="5691975"/>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Network</a:t>
              </a:r>
            </a:p>
          </p:txBody>
        </p:sp>
        <p:sp>
          <p:nvSpPr>
            <p:cNvPr id="167" name="Rounded Rectangle 72"/>
            <p:cNvSpPr/>
            <p:nvPr/>
          </p:nvSpPr>
          <p:spPr>
            <a:xfrm>
              <a:off x="4545036" y="5256079"/>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Storage</a:t>
              </a:r>
            </a:p>
          </p:txBody>
        </p:sp>
        <p:sp>
          <p:nvSpPr>
            <p:cNvPr id="168" name="Rounded Rectangle 73"/>
            <p:cNvSpPr/>
            <p:nvPr/>
          </p:nvSpPr>
          <p:spPr>
            <a:xfrm>
              <a:off x="4545036" y="4846049"/>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Servers</a:t>
              </a:r>
            </a:p>
          </p:txBody>
        </p:sp>
        <p:sp>
          <p:nvSpPr>
            <p:cNvPr id="169" name="Rounded Rectangle 74"/>
            <p:cNvSpPr/>
            <p:nvPr/>
          </p:nvSpPr>
          <p:spPr>
            <a:xfrm>
              <a:off x="4545036" y="4448953"/>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Virtualization</a:t>
              </a:r>
            </a:p>
          </p:txBody>
        </p:sp>
        <p:sp>
          <p:nvSpPr>
            <p:cNvPr id="170" name="Rounded Rectangle 75"/>
            <p:cNvSpPr/>
            <p:nvPr/>
          </p:nvSpPr>
          <p:spPr>
            <a:xfrm>
              <a:off x="4545036" y="4025991"/>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Operating System</a:t>
              </a:r>
            </a:p>
          </p:txBody>
        </p:sp>
        <p:sp>
          <p:nvSpPr>
            <p:cNvPr id="171" name="Rounded Rectangle 76"/>
            <p:cNvSpPr/>
            <p:nvPr/>
          </p:nvSpPr>
          <p:spPr>
            <a:xfrm>
              <a:off x="4545036" y="3603029"/>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Database</a:t>
              </a:r>
            </a:p>
          </p:txBody>
        </p:sp>
        <p:sp>
          <p:nvSpPr>
            <p:cNvPr id="172" name="Rounded Rectangle 77"/>
            <p:cNvSpPr/>
            <p:nvPr/>
          </p:nvSpPr>
          <p:spPr>
            <a:xfrm>
              <a:off x="4545036" y="3180067"/>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System Software</a:t>
              </a:r>
            </a:p>
          </p:txBody>
        </p:sp>
        <p:sp>
          <p:nvSpPr>
            <p:cNvPr id="173" name="Rounded Rectangle 78"/>
            <p:cNvSpPr/>
            <p:nvPr/>
          </p:nvSpPr>
          <p:spPr>
            <a:xfrm>
              <a:off x="4545036" y="2744172"/>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 Architecture</a:t>
              </a:r>
            </a:p>
          </p:txBody>
        </p:sp>
        <p:sp>
          <p:nvSpPr>
            <p:cNvPr id="174" name="Rounded Rectangle 79"/>
            <p:cNvSpPr/>
            <p:nvPr/>
          </p:nvSpPr>
          <p:spPr>
            <a:xfrm>
              <a:off x="4545036" y="2321210"/>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a:t>
              </a:r>
            </a:p>
          </p:txBody>
        </p:sp>
        <p:sp>
          <p:nvSpPr>
            <p:cNvPr id="175" name="TextBox 174"/>
            <p:cNvSpPr txBox="1"/>
            <p:nvPr/>
          </p:nvSpPr>
          <p:spPr>
            <a:xfrm>
              <a:off x="4538264" y="1758562"/>
              <a:ext cx="1696310" cy="455774"/>
            </a:xfrm>
            <a:prstGeom prst="rect">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a:scene3d>
              <a:camera prst="orthographicFront"/>
              <a:lightRig rig="threePt" dir="t"/>
            </a:scene3d>
            <a:sp3d>
              <a:bevelT/>
            </a:sp3d>
          </p:spPr>
          <p:txBody>
            <a:bodyPr tIns="0" bIns="0" rtlCol="0" anchor="ctr"/>
            <a:lstStyle>
              <a:defPPr>
                <a:defRPr lang="en-US"/>
              </a:defPPr>
              <a:lvl1pPr algn="ctr">
                <a:defRPr sz="1200" b="0"/>
              </a:lvl1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Traditional</a:t>
              </a:r>
            </a:p>
          </p:txBody>
        </p:sp>
        <p:sp>
          <p:nvSpPr>
            <p:cNvPr id="177" name="Rounded Rectangle 82"/>
            <p:cNvSpPr/>
            <p:nvPr/>
          </p:nvSpPr>
          <p:spPr>
            <a:xfrm>
              <a:off x="6388242" y="5691975"/>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Network</a:t>
              </a:r>
            </a:p>
          </p:txBody>
        </p:sp>
        <p:sp>
          <p:nvSpPr>
            <p:cNvPr id="178" name="Rounded Rectangle 83"/>
            <p:cNvSpPr/>
            <p:nvPr/>
          </p:nvSpPr>
          <p:spPr>
            <a:xfrm>
              <a:off x="6388242" y="5256079"/>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Storage</a:t>
              </a:r>
            </a:p>
          </p:txBody>
        </p:sp>
        <p:sp>
          <p:nvSpPr>
            <p:cNvPr id="179" name="Rounded Rectangle 84"/>
            <p:cNvSpPr/>
            <p:nvPr/>
          </p:nvSpPr>
          <p:spPr>
            <a:xfrm>
              <a:off x="6388242" y="4846049"/>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Servers</a:t>
              </a:r>
            </a:p>
          </p:txBody>
        </p:sp>
        <p:sp>
          <p:nvSpPr>
            <p:cNvPr id="180" name="Rounded Rectangle 85"/>
            <p:cNvSpPr/>
            <p:nvPr/>
          </p:nvSpPr>
          <p:spPr>
            <a:xfrm>
              <a:off x="6388242" y="4448953"/>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Virtualization</a:t>
              </a:r>
            </a:p>
          </p:txBody>
        </p:sp>
        <p:sp>
          <p:nvSpPr>
            <p:cNvPr id="181" name="Rounded Rectangle 86"/>
            <p:cNvSpPr/>
            <p:nvPr/>
          </p:nvSpPr>
          <p:spPr>
            <a:xfrm>
              <a:off x="6388242" y="4025991"/>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Operating System</a:t>
              </a:r>
            </a:p>
          </p:txBody>
        </p:sp>
        <p:sp>
          <p:nvSpPr>
            <p:cNvPr id="182" name="Rounded Rectangle 87"/>
            <p:cNvSpPr/>
            <p:nvPr/>
          </p:nvSpPr>
          <p:spPr>
            <a:xfrm>
              <a:off x="6388242" y="3603029"/>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Database</a:t>
              </a:r>
            </a:p>
          </p:txBody>
        </p:sp>
        <p:sp>
          <p:nvSpPr>
            <p:cNvPr id="183" name="Rounded Rectangle 88"/>
            <p:cNvSpPr/>
            <p:nvPr/>
          </p:nvSpPr>
          <p:spPr>
            <a:xfrm>
              <a:off x="6388242" y="3180067"/>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System Software</a:t>
              </a:r>
            </a:p>
          </p:txBody>
        </p:sp>
        <p:sp>
          <p:nvSpPr>
            <p:cNvPr id="184" name="Rounded Rectangle 89"/>
            <p:cNvSpPr/>
            <p:nvPr/>
          </p:nvSpPr>
          <p:spPr>
            <a:xfrm>
              <a:off x="6388242" y="2744172"/>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 Architecture</a:t>
              </a:r>
            </a:p>
          </p:txBody>
        </p:sp>
        <p:sp>
          <p:nvSpPr>
            <p:cNvPr id="185" name="Rounded Rectangle 90"/>
            <p:cNvSpPr/>
            <p:nvPr/>
          </p:nvSpPr>
          <p:spPr>
            <a:xfrm>
              <a:off x="6388242" y="2321210"/>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a:t>
              </a:r>
            </a:p>
          </p:txBody>
        </p:sp>
        <p:sp>
          <p:nvSpPr>
            <p:cNvPr id="186" name="TextBox 185"/>
            <p:cNvSpPr txBox="1"/>
            <p:nvPr/>
          </p:nvSpPr>
          <p:spPr>
            <a:xfrm>
              <a:off x="6381470" y="1758562"/>
              <a:ext cx="1696310" cy="455774"/>
            </a:xfrm>
            <a:prstGeom prst="rect">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a:scene3d>
              <a:camera prst="orthographicFront"/>
              <a:lightRig rig="threePt" dir="t"/>
            </a:scene3d>
            <a:sp3d>
              <a:bevelT/>
            </a:sp3d>
          </p:spPr>
          <p:txBody>
            <a:bodyPr tIns="0" bIns="0" rtlCol="0" anchor="ctr"/>
            <a:lstStyle>
              <a:defPPr>
                <a:defRPr lang="en-US"/>
              </a:defPPr>
              <a:lvl1pPr algn="ctr">
                <a:defRPr sz="1200" b="1">
                  <a:solidFill>
                    <a:schemeClr val="tx1"/>
                  </a:solidFill>
                </a:defRPr>
              </a:lvl1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Infrastructure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as a Service</a:t>
              </a:r>
            </a:p>
          </p:txBody>
        </p:sp>
        <p:sp>
          <p:nvSpPr>
            <p:cNvPr id="188" name="Rounded Rectangle 93"/>
            <p:cNvSpPr/>
            <p:nvPr/>
          </p:nvSpPr>
          <p:spPr>
            <a:xfrm>
              <a:off x="8246369" y="5691975"/>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Network</a:t>
              </a:r>
            </a:p>
          </p:txBody>
        </p:sp>
        <p:sp>
          <p:nvSpPr>
            <p:cNvPr id="189" name="Rounded Rectangle 94"/>
            <p:cNvSpPr/>
            <p:nvPr/>
          </p:nvSpPr>
          <p:spPr>
            <a:xfrm>
              <a:off x="8246369" y="5256079"/>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Storage</a:t>
              </a:r>
            </a:p>
          </p:txBody>
        </p:sp>
        <p:sp>
          <p:nvSpPr>
            <p:cNvPr id="190" name="Rounded Rectangle 95"/>
            <p:cNvSpPr/>
            <p:nvPr/>
          </p:nvSpPr>
          <p:spPr>
            <a:xfrm>
              <a:off x="8246369" y="4846049"/>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Servers</a:t>
              </a:r>
            </a:p>
          </p:txBody>
        </p:sp>
        <p:sp>
          <p:nvSpPr>
            <p:cNvPr id="191" name="Rounded Rectangle 96"/>
            <p:cNvSpPr/>
            <p:nvPr/>
          </p:nvSpPr>
          <p:spPr>
            <a:xfrm>
              <a:off x="8246369" y="4448953"/>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Virtualization</a:t>
              </a:r>
            </a:p>
          </p:txBody>
        </p:sp>
        <p:sp>
          <p:nvSpPr>
            <p:cNvPr id="192" name="Rounded Rectangle 97"/>
            <p:cNvSpPr/>
            <p:nvPr/>
          </p:nvSpPr>
          <p:spPr>
            <a:xfrm>
              <a:off x="8246369" y="4025991"/>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Operating System</a:t>
              </a:r>
            </a:p>
          </p:txBody>
        </p:sp>
        <p:sp>
          <p:nvSpPr>
            <p:cNvPr id="193" name="Rounded Rectangle 98"/>
            <p:cNvSpPr/>
            <p:nvPr/>
          </p:nvSpPr>
          <p:spPr>
            <a:xfrm>
              <a:off x="8246369" y="3603029"/>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Database</a:t>
              </a:r>
            </a:p>
          </p:txBody>
        </p:sp>
        <p:sp>
          <p:nvSpPr>
            <p:cNvPr id="194" name="Rounded Rectangle 99"/>
            <p:cNvSpPr/>
            <p:nvPr/>
          </p:nvSpPr>
          <p:spPr>
            <a:xfrm>
              <a:off x="8246369" y="3180067"/>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System Software</a:t>
              </a:r>
            </a:p>
          </p:txBody>
        </p:sp>
        <p:sp>
          <p:nvSpPr>
            <p:cNvPr id="195" name="Rounded Rectangle 100"/>
            <p:cNvSpPr/>
            <p:nvPr/>
          </p:nvSpPr>
          <p:spPr>
            <a:xfrm>
              <a:off x="8246369" y="2744172"/>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 Architecture</a:t>
              </a:r>
            </a:p>
          </p:txBody>
        </p:sp>
        <p:sp>
          <p:nvSpPr>
            <p:cNvPr id="196" name="Rounded Rectangle 101"/>
            <p:cNvSpPr/>
            <p:nvPr/>
          </p:nvSpPr>
          <p:spPr>
            <a:xfrm>
              <a:off x="8246369" y="2321210"/>
              <a:ext cx="1681416" cy="386014"/>
            </a:xfrm>
            <a:prstGeom prst="roundRect">
              <a:avLst>
                <a:gd name="adj" fmla="val 0"/>
              </a:avLst>
            </a:prstGeom>
            <a:solidFill>
              <a:srgbClr val="17406D">
                <a:lumMod val="20000"/>
                <a:lumOff val="80000"/>
              </a:srgbClr>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a:t>
              </a:r>
            </a:p>
          </p:txBody>
        </p:sp>
        <p:sp>
          <p:nvSpPr>
            <p:cNvPr id="197" name="TextBox 196"/>
            <p:cNvSpPr txBox="1"/>
            <p:nvPr/>
          </p:nvSpPr>
          <p:spPr>
            <a:xfrm>
              <a:off x="8239597" y="1758562"/>
              <a:ext cx="1696310" cy="455774"/>
            </a:xfrm>
            <a:prstGeom prst="rect">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a:scene3d>
              <a:camera prst="orthographicFront"/>
              <a:lightRig rig="threePt" dir="t"/>
            </a:scene3d>
            <a:sp3d>
              <a:bevelT/>
            </a:sp3d>
          </p:spPr>
          <p:txBody>
            <a:bodyPr tIns="0" bIns="0" rtlCol="0" anchor="ctr"/>
            <a:lstStyle>
              <a:defPPr>
                <a:defRPr lang="en-US"/>
              </a:defPPr>
              <a:lvl1pPr algn="ctr">
                <a:defRPr sz="1200" b="1">
                  <a:solidFill>
                    <a:schemeClr val="tx1"/>
                  </a:solidFill>
                </a:defRPr>
              </a:lvl1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Platform</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as a Service</a:t>
              </a:r>
            </a:p>
          </p:txBody>
        </p:sp>
        <p:sp>
          <p:nvSpPr>
            <p:cNvPr id="199" name="Rounded Rectangle 104"/>
            <p:cNvSpPr/>
            <p:nvPr/>
          </p:nvSpPr>
          <p:spPr>
            <a:xfrm>
              <a:off x="10118220" y="5691975"/>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Network</a:t>
              </a:r>
            </a:p>
          </p:txBody>
        </p:sp>
        <p:sp>
          <p:nvSpPr>
            <p:cNvPr id="200" name="Rounded Rectangle 105"/>
            <p:cNvSpPr/>
            <p:nvPr/>
          </p:nvSpPr>
          <p:spPr>
            <a:xfrm>
              <a:off x="10118220" y="5256079"/>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Storage</a:t>
              </a:r>
            </a:p>
          </p:txBody>
        </p:sp>
        <p:sp>
          <p:nvSpPr>
            <p:cNvPr id="201" name="Rounded Rectangle 106"/>
            <p:cNvSpPr/>
            <p:nvPr/>
          </p:nvSpPr>
          <p:spPr>
            <a:xfrm>
              <a:off x="10118220" y="4846049"/>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Servers</a:t>
              </a:r>
            </a:p>
          </p:txBody>
        </p:sp>
        <p:sp>
          <p:nvSpPr>
            <p:cNvPr id="202" name="Rounded Rectangle 107"/>
            <p:cNvSpPr/>
            <p:nvPr/>
          </p:nvSpPr>
          <p:spPr>
            <a:xfrm>
              <a:off x="10118220" y="4448953"/>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Virtualization</a:t>
              </a:r>
            </a:p>
          </p:txBody>
        </p:sp>
        <p:sp>
          <p:nvSpPr>
            <p:cNvPr id="203" name="Rounded Rectangle 108"/>
            <p:cNvSpPr/>
            <p:nvPr/>
          </p:nvSpPr>
          <p:spPr>
            <a:xfrm>
              <a:off x="10118220" y="4025991"/>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Operating System</a:t>
              </a:r>
            </a:p>
          </p:txBody>
        </p:sp>
        <p:sp>
          <p:nvSpPr>
            <p:cNvPr id="204" name="Rounded Rectangle 109"/>
            <p:cNvSpPr/>
            <p:nvPr/>
          </p:nvSpPr>
          <p:spPr>
            <a:xfrm>
              <a:off x="10118220" y="3603029"/>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Database</a:t>
              </a:r>
            </a:p>
          </p:txBody>
        </p:sp>
        <p:sp>
          <p:nvSpPr>
            <p:cNvPr id="205" name="Rounded Rectangle 110"/>
            <p:cNvSpPr/>
            <p:nvPr/>
          </p:nvSpPr>
          <p:spPr>
            <a:xfrm>
              <a:off x="10118220" y="3180067"/>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System Software</a:t>
              </a:r>
            </a:p>
          </p:txBody>
        </p:sp>
        <p:sp>
          <p:nvSpPr>
            <p:cNvPr id="206" name="Rounded Rectangle 111"/>
            <p:cNvSpPr/>
            <p:nvPr/>
          </p:nvSpPr>
          <p:spPr>
            <a:xfrm>
              <a:off x="10118220" y="2744172"/>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 Architecture</a:t>
              </a:r>
            </a:p>
          </p:txBody>
        </p:sp>
        <p:sp>
          <p:nvSpPr>
            <p:cNvPr id="207" name="Rounded Rectangle 112"/>
            <p:cNvSpPr/>
            <p:nvPr/>
          </p:nvSpPr>
          <p:spPr>
            <a:xfrm>
              <a:off x="10118220" y="2321210"/>
              <a:ext cx="1681416" cy="386014"/>
            </a:xfrm>
            <a:prstGeom prst="roundRect">
              <a:avLst>
                <a:gd name="adj" fmla="val 0"/>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010203"/>
                  </a:solidFill>
                  <a:effectLst/>
                  <a:uLnTx/>
                  <a:uFillTx/>
                  <a:latin typeface="Arial"/>
                  <a:ea typeface="+mn-ea"/>
                  <a:cs typeface="+mn-cs"/>
                </a:rPr>
                <a:t>Application</a:t>
              </a:r>
            </a:p>
          </p:txBody>
        </p:sp>
        <p:sp>
          <p:nvSpPr>
            <p:cNvPr id="208" name="TextBox 207"/>
            <p:cNvSpPr txBox="1"/>
            <p:nvPr/>
          </p:nvSpPr>
          <p:spPr>
            <a:xfrm>
              <a:off x="10111448" y="1758562"/>
              <a:ext cx="1696310" cy="455774"/>
            </a:xfrm>
            <a:prstGeom prst="rect">
              <a:avLst/>
            </a:prstGeom>
            <a:solidFill>
              <a:srgbClr val="5B9BD5"/>
            </a:solidFill>
            <a:ln w="12700" cap="flat" cmpd="sng" algn="ctr">
              <a:solidFill>
                <a:srgbClr val="FFFFFF"/>
              </a:solidFill>
              <a:prstDash val="solid"/>
            </a:ln>
            <a:effectLst>
              <a:outerShdw blurRad="40000" dist="20000" dir="5400000" rotWithShape="0">
                <a:srgbClr val="000000">
                  <a:alpha val="38000"/>
                </a:srgbClr>
              </a:outerShdw>
            </a:effectLst>
            <a:scene3d>
              <a:camera prst="orthographicFront"/>
              <a:lightRig rig="threePt" dir="t"/>
            </a:scene3d>
            <a:sp3d>
              <a:bevelT/>
            </a:sp3d>
          </p:spPr>
          <p:txBody>
            <a:bodyPr tIns="0" bIns="0" rtlCol="0" anchor="ctr"/>
            <a:lstStyle>
              <a:defPPr>
                <a:defRPr lang="en-US"/>
              </a:defPPr>
              <a:lvl1pPr algn="ctr">
                <a:defRPr sz="1200" b="1">
                  <a:solidFill>
                    <a:schemeClr val="tx1"/>
                  </a:solidFill>
                </a:defRPr>
              </a:lvl1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Software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10203"/>
                  </a:solidFill>
                  <a:effectLst/>
                  <a:uLnTx/>
                  <a:uFillTx/>
                  <a:latin typeface="Arial"/>
                  <a:ea typeface="+mn-ea"/>
                  <a:cs typeface="+mn-cs"/>
                </a:rPr>
                <a:t>as a Service</a:t>
              </a:r>
            </a:p>
          </p:txBody>
        </p:sp>
      </p:grpSp>
      <p:sp>
        <p:nvSpPr>
          <p:cNvPr id="210" name="Rectangle 209"/>
          <p:cNvSpPr/>
          <p:nvPr/>
        </p:nvSpPr>
        <p:spPr>
          <a:xfrm>
            <a:off x="4515752" y="166410"/>
            <a:ext cx="4572000" cy="1466555"/>
          </a:xfrm>
          <a:prstGeom prst="rect">
            <a:avLst/>
          </a:prstGeom>
        </p:spPr>
        <p:txBody>
          <a:bodyPr>
            <a:spAutoFit/>
          </a:bodyPr>
          <a:lstStyle/>
          <a:p>
            <a:pPr defTabSz="914400" eaLnBrk="0" fontAlgn="base" hangingPunct="0">
              <a:lnSpc>
                <a:spcPct val="80000"/>
              </a:lnSpc>
              <a:spcBef>
                <a:spcPct val="0"/>
              </a:spcBef>
              <a:spcAft>
                <a:spcPct val="0"/>
              </a:spcAft>
            </a:pPr>
            <a:r>
              <a:rPr lang="en-GB" sz="1600" b="1" dirty="0">
                <a:solidFill>
                  <a:srgbClr val="FFC000"/>
                </a:solidFill>
                <a:latin typeface="Arial" charset="0"/>
              </a:rPr>
              <a:t>Categories of Cloud Computing</a:t>
            </a:r>
          </a:p>
          <a:p>
            <a:pPr marL="742950" lvl="1" indent="-285750" defTabSz="914400" eaLnBrk="0" fontAlgn="base" hangingPunct="0">
              <a:lnSpc>
                <a:spcPct val="150000"/>
              </a:lnSpc>
              <a:spcBef>
                <a:spcPct val="0"/>
              </a:spcBef>
              <a:spcAft>
                <a:spcPct val="0"/>
              </a:spcAft>
              <a:buFont typeface="Arial" panose="020B0604020202020204" pitchFamily="34" charset="0"/>
              <a:buChar char="•"/>
            </a:pPr>
            <a:r>
              <a:rPr lang="en-GB" sz="1700" dirty="0">
                <a:solidFill>
                  <a:srgbClr val="010203"/>
                </a:solidFill>
                <a:latin typeface="Segoe UI Light" panose="020B0502040204020203" pitchFamily="34" charset="0"/>
                <a:cs typeface="Segoe UI Light" panose="020B0502040204020203" pitchFamily="34" charset="0"/>
              </a:rPr>
              <a:t>Infrastructure as a Service (IaaS)</a:t>
            </a:r>
          </a:p>
          <a:p>
            <a:pPr marL="742950" lvl="1" indent="-285750" defTabSz="914400" eaLnBrk="0" fontAlgn="base" hangingPunct="0">
              <a:lnSpc>
                <a:spcPct val="150000"/>
              </a:lnSpc>
              <a:spcBef>
                <a:spcPct val="0"/>
              </a:spcBef>
              <a:spcAft>
                <a:spcPct val="0"/>
              </a:spcAft>
              <a:buFont typeface="Arial" panose="020B0604020202020204" pitchFamily="34" charset="0"/>
              <a:buChar char="•"/>
            </a:pPr>
            <a:r>
              <a:rPr lang="en-GB" sz="1700" dirty="0">
                <a:solidFill>
                  <a:srgbClr val="010203"/>
                </a:solidFill>
                <a:latin typeface="Segoe UI Light" panose="020B0502040204020203" pitchFamily="34" charset="0"/>
                <a:cs typeface="Segoe UI Light" panose="020B0502040204020203" pitchFamily="34" charset="0"/>
              </a:rPr>
              <a:t>Platform as a Service (PaaS)</a:t>
            </a:r>
          </a:p>
          <a:p>
            <a:pPr marL="742950" lvl="1" indent="-285750" defTabSz="914400" eaLnBrk="0" fontAlgn="base" hangingPunct="0">
              <a:lnSpc>
                <a:spcPct val="150000"/>
              </a:lnSpc>
              <a:spcBef>
                <a:spcPct val="0"/>
              </a:spcBef>
              <a:spcAft>
                <a:spcPct val="0"/>
              </a:spcAft>
              <a:buFont typeface="Arial" panose="020B0604020202020204" pitchFamily="34" charset="0"/>
              <a:buChar char="•"/>
            </a:pPr>
            <a:r>
              <a:rPr lang="en-GB" sz="1700" dirty="0">
                <a:solidFill>
                  <a:srgbClr val="010203"/>
                </a:solidFill>
                <a:latin typeface="Segoe UI Light" panose="020B0502040204020203" pitchFamily="34" charset="0"/>
                <a:cs typeface="Segoe UI Light" panose="020B0502040204020203" pitchFamily="34" charset="0"/>
              </a:rPr>
              <a:t>Software as a Service (SaaS)</a:t>
            </a:r>
          </a:p>
        </p:txBody>
      </p:sp>
      <p:sp>
        <p:nvSpPr>
          <p:cNvPr id="3" name="Rectangle 2"/>
          <p:cNvSpPr/>
          <p:nvPr/>
        </p:nvSpPr>
        <p:spPr>
          <a:xfrm>
            <a:off x="359" y="4524313"/>
            <a:ext cx="4275807" cy="720197"/>
          </a:xfrm>
          <a:prstGeom prst="rect">
            <a:avLst/>
          </a:prstGeom>
        </p:spPr>
        <p:txBody>
          <a:bodyPr wrap="square">
            <a:spAutoFit/>
          </a:bodyPr>
          <a:lstStyle/>
          <a:p>
            <a:pPr marL="285750" indent="-285750" eaLnBrk="0" fontAlgn="base" hangingPunct="0">
              <a:lnSpc>
                <a:spcPct val="80000"/>
              </a:lnSpc>
              <a:spcBef>
                <a:spcPct val="0"/>
              </a:spcBef>
              <a:spcAft>
                <a:spcPct val="0"/>
              </a:spcAft>
              <a:buFont typeface="Arial" panose="020B0604020202020204" pitchFamily="34" charset="0"/>
              <a:buChar char="•"/>
            </a:pPr>
            <a:r>
              <a:rPr lang="en-US" sz="1700" dirty="0">
                <a:solidFill>
                  <a:srgbClr val="010203"/>
                </a:solidFill>
                <a:latin typeface="Segoe UI Light" panose="020B0502040204020203" pitchFamily="34" charset="0"/>
                <a:cs typeface="Segoe UI Light" panose="020B0502040204020203" pitchFamily="34" charset="0"/>
              </a:rPr>
              <a:t>A combination of both Virtualization and Grid, but the end user does not have to care about the underlying architecture</a:t>
            </a:r>
          </a:p>
        </p:txBody>
      </p:sp>
      <p:sp>
        <p:nvSpPr>
          <p:cNvPr id="4" name="Rectangle 3"/>
          <p:cNvSpPr/>
          <p:nvPr/>
        </p:nvSpPr>
        <p:spPr>
          <a:xfrm>
            <a:off x="-3340" y="2707224"/>
            <a:ext cx="4279506" cy="720197"/>
          </a:xfrm>
          <a:prstGeom prst="rect">
            <a:avLst/>
          </a:prstGeom>
        </p:spPr>
        <p:txBody>
          <a:bodyPr wrap="square">
            <a:spAutoFit/>
          </a:bodyPr>
          <a:lstStyle/>
          <a:p>
            <a:pPr marL="285750" indent="-285750" eaLnBrk="0" fontAlgn="base" hangingPunct="0">
              <a:lnSpc>
                <a:spcPct val="80000"/>
              </a:lnSpc>
              <a:spcBef>
                <a:spcPct val="0"/>
              </a:spcBef>
              <a:spcAft>
                <a:spcPct val="0"/>
              </a:spcAft>
              <a:buFont typeface="Arial" panose="020B0604020202020204" pitchFamily="34" charset="0"/>
              <a:buChar char="•"/>
            </a:pPr>
            <a:r>
              <a:rPr lang="en-US" sz="1700" dirty="0">
                <a:solidFill>
                  <a:srgbClr val="010203"/>
                </a:solidFill>
                <a:latin typeface="Segoe UI Light" panose="020B0502040204020203" pitchFamily="34" charset="0"/>
                <a:cs typeface="Segoe UI Light" panose="020B0502040204020203" pitchFamily="34" charset="0"/>
              </a:rPr>
              <a:t>provides a simple way to access servers, storage, databases and a broad set of application services over the Internet.</a:t>
            </a:r>
          </a:p>
        </p:txBody>
      </p:sp>
      <p:grpSp>
        <p:nvGrpSpPr>
          <p:cNvPr id="14" name="Group 13"/>
          <p:cNvGrpSpPr/>
          <p:nvPr/>
        </p:nvGrpSpPr>
        <p:grpSpPr>
          <a:xfrm>
            <a:off x="95480" y="1481584"/>
            <a:ext cx="1755462" cy="1136262"/>
            <a:chOff x="204602" y="1463006"/>
            <a:chExt cx="1755462" cy="1136262"/>
          </a:xfrm>
        </p:grpSpPr>
        <p:pic>
          <p:nvPicPr>
            <p:cNvPr id="1026" name="Picture 2" descr="Image result for power plant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4602" y="1463006"/>
              <a:ext cx="1127947" cy="11279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ho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79445" y="2145697"/>
              <a:ext cx="480619" cy="45357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1143000" y="2132250"/>
              <a:ext cx="349892" cy="22678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968321" y="1869762"/>
            <a:ext cx="2242763" cy="810567"/>
            <a:chOff x="1968321" y="1869762"/>
            <a:chExt cx="2242763" cy="810567"/>
          </a:xfrm>
        </p:grpSpPr>
        <p:pic>
          <p:nvPicPr>
            <p:cNvPr id="1036" name="Picture 1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321" y="1869762"/>
              <a:ext cx="1415837" cy="8105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9786" y="2039817"/>
              <a:ext cx="731298" cy="45577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p:cNvCxnSpPr/>
            <p:nvPr/>
          </p:nvCxnSpPr>
          <p:spPr>
            <a:xfrm flipV="1">
              <a:off x="3284159" y="2275045"/>
              <a:ext cx="325289" cy="617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260503" y="3458952"/>
            <a:ext cx="1415837" cy="896837"/>
            <a:chOff x="306223" y="3552116"/>
            <a:chExt cx="1415837" cy="896837"/>
          </a:xfrm>
        </p:grpSpPr>
        <p:pic>
          <p:nvPicPr>
            <p:cNvPr id="212" name="Picture 1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223" y="3638386"/>
              <a:ext cx="1415837" cy="810567"/>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1.bp.blogspot.com/9Bk4oH2bTUksBs-Q-E1VSw6Nu4GLq5NNus3hDdIGtXxXdT0Khr2VLfhv7axtQRxDcCs=w30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02350">
              <a:off x="357807" y="3552116"/>
              <a:ext cx="763023" cy="76302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p:cNvSpPr txBox="1"/>
          <p:nvPr/>
        </p:nvSpPr>
        <p:spPr>
          <a:xfrm>
            <a:off x="1798417" y="3404267"/>
            <a:ext cx="1127363" cy="1015663"/>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aws</a:t>
            </a:r>
            <a:r>
              <a:rPr lang="en-US" sz="1200" dirty="0">
                <a:latin typeface="Courier New" panose="02070309020205020404" pitchFamily="49" charset="0"/>
                <a:cs typeface="Courier New" panose="02070309020205020404" pitchFamily="49" charset="0"/>
              </a:rPr>
              <a:t> ec2 describe-instances</a:t>
            </a:r>
          </a:p>
          <a:p>
            <a:r>
              <a:rPr lang="en-US" sz="1200" dirty="0">
                <a:latin typeface="Courier New" panose="02070309020205020404" pitchFamily="49" charset="0"/>
                <a:cs typeface="Courier New" panose="02070309020205020404" pitchFamily="49" charset="0"/>
              </a:rPr>
              <a:t>--output </a:t>
            </a:r>
            <a:r>
              <a:rPr lang="en-US" sz="1200" dirty="0" err="1">
                <a:latin typeface="Courier New" panose="02070309020205020404" pitchFamily="49" charset="0"/>
                <a:cs typeface="Courier New" panose="02070309020205020404" pitchFamily="49" charset="0"/>
              </a:rPr>
              <a:t>json</a:t>
            </a:r>
            <a:endParaRPr lang="en-US" sz="1200" dirty="0">
              <a:latin typeface="Courier New" panose="02070309020205020404" pitchFamily="49" charset="0"/>
              <a:cs typeface="Courier New" panose="02070309020205020404" pitchFamily="49" charset="0"/>
            </a:endParaRPr>
          </a:p>
        </p:txBody>
      </p:sp>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1966" y="3564637"/>
            <a:ext cx="1280808" cy="719870"/>
          </a:xfrm>
          <a:prstGeom prst="rect">
            <a:avLst/>
          </a:prstGeom>
          <a:ln>
            <a:solidFill>
              <a:schemeClr val="tx1"/>
            </a:solidFill>
          </a:ln>
        </p:spPr>
      </p:pic>
      <p:pic>
        <p:nvPicPr>
          <p:cNvPr id="213" name="Picture 18"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9786" y="4008371"/>
            <a:ext cx="731298" cy="455774"/>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p:cNvSpPr/>
          <p:nvPr/>
        </p:nvSpPr>
        <p:spPr>
          <a:xfrm>
            <a:off x="118650" y="3474744"/>
            <a:ext cx="1603682" cy="102859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054760" y="3391588"/>
            <a:ext cx="500574" cy="369332"/>
          </a:xfrm>
          <a:prstGeom prst="rect">
            <a:avLst/>
          </a:prstGeom>
          <a:solidFill>
            <a:schemeClr val="bg1"/>
          </a:solidFill>
        </p:spPr>
        <p:txBody>
          <a:bodyPr wrap="square" rtlCol="0">
            <a:spAutoFit/>
          </a:bodyPr>
          <a:lstStyle/>
          <a:p>
            <a:r>
              <a:rPr lang="en-US" dirty="0">
                <a:solidFill>
                  <a:schemeClr val="accent5"/>
                </a:solidFill>
              </a:rPr>
              <a:t>API</a:t>
            </a:r>
          </a:p>
        </p:txBody>
      </p:sp>
    </p:spTree>
    <p:extLst>
      <p:ext uri="{BB962C8B-B14F-4D97-AF65-F5344CB8AC3E}">
        <p14:creationId xmlns:p14="http://schemas.microsoft.com/office/powerpoint/2010/main" val="376742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7" grpId="0"/>
      <p:bldP spid="210" grpId="0"/>
      <p:bldP spid="3" grpId="0"/>
      <p:bldP spid="4" grpId="0"/>
      <p:bldP spid="31" grpId="0"/>
      <p:bldP spid="34"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Scaling to &gt;1 Users</a:t>
            </a: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High Availability Architecture</a:t>
            </a:r>
          </a:p>
        </p:txBody>
      </p:sp>
      <p:grpSp>
        <p:nvGrpSpPr>
          <p:cNvPr id="32" name="Group 31">
            <a:extLst>
              <a:ext uri="{FF2B5EF4-FFF2-40B4-BE49-F238E27FC236}">
                <a16:creationId xmlns:a16="http://schemas.microsoft.com/office/drawing/2014/main" id="{3D8848A8-16F2-486E-B443-7B8AB348D1A8}"/>
              </a:ext>
            </a:extLst>
          </p:cNvPr>
          <p:cNvGrpSpPr/>
          <p:nvPr/>
        </p:nvGrpSpPr>
        <p:grpSpPr>
          <a:xfrm>
            <a:off x="3778865" y="729309"/>
            <a:ext cx="3796887" cy="5927523"/>
            <a:chOff x="3778865" y="729309"/>
            <a:chExt cx="3796887" cy="5927523"/>
          </a:xfrm>
        </p:grpSpPr>
        <p:sp>
          <p:nvSpPr>
            <p:cNvPr id="7" name="Rounded Rectangle 42">
              <a:extLst>
                <a:ext uri="{FF2B5EF4-FFF2-40B4-BE49-F238E27FC236}">
                  <a16:creationId xmlns:a16="http://schemas.microsoft.com/office/drawing/2014/main" id="{121EFD8F-788C-409A-B624-DF73C6F0C6C2}"/>
                </a:ext>
              </a:extLst>
            </p:cNvPr>
            <p:cNvSpPr/>
            <p:nvPr/>
          </p:nvSpPr>
          <p:spPr>
            <a:xfrm>
              <a:off x="3778865" y="3791349"/>
              <a:ext cx="3796887" cy="2865483"/>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8" name="Picture 7" descr="AWS-Cloud.png">
              <a:extLst>
                <a:ext uri="{FF2B5EF4-FFF2-40B4-BE49-F238E27FC236}">
                  <a16:creationId xmlns:a16="http://schemas.microsoft.com/office/drawing/2014/main" id="{633C2721-C185-4445-A873-9BCE5EA55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188" y="3496259"/>
              <a:ext cx="601800" cy="558321"/>
            </a:xfrm>
            <a:prstGeom prst="rect">
              <a:avLst/>
            </a:prstGeom>
          </p:spPr>
        </p:pic>
        <p:sp>
          <p:nvSpPr>
            <p:cNvPr id="9" name="Rounded Rectangle 45">
              <a:extLst>
                <a:ext uri="{FF2B5EF4-FFF2-40B4-BE49-F238E27FC236}">
                  <a16:creationId xmlns:a16="http://schemas.microsoft.com/office/drawing/2014/main" id="{F4AA19E4-3D52-4406-9A96-94C662345FC0}"/>
                </a:ext>
              </a:extLst>
            </p:cNvPr>
            <p:cNvSpPr/>
            <p:nvPr/>
          </p:nvSpPr>
          <p:spPr>
            <a:xfrm>
              <a:off x="3847779" y="4446639"/>
              <a:ext cx="3566281" cy="2039506"/>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0" name="Picture 9" descr="VPC-Cloud.png">
              <a:extLst>
                <a:ext uri="{FF2B5EF4-FFF2-40B4-BE49-F238E27FC236}">
                  <a16:creationId xmlns:a16="http://schemas.microsoft.com/office/drawing/2014/main" id="{8B9CBDFA-5355-4D7D-8433-31690EE7FE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4196" y="4207791"/>
              <a:ext cx="608242" cy="547153"/>
            </a:xfrm>
            <a:prstGeom prst="rect">
              <a:avLst/>
            </a:prstGeom>
          </p:spPr>
        </p:pic>
        <p:sp>
          <p:nvSpPr>
            <p:cNvPr id="11" name="Rounded Rectangle 58">
              <a:extLst>
                <a:ext uri="{FF2B5EF4-FFF2-40B4-BE49-F238E27FC236}">
                  <a16:creationId xmlns:a16="http://schemas.microsoft.com/office/drawing/2014/main" id="{13D09454-ACC0-485F-869C-31C338DB5313}"/>
                </a:ext>
              </a:extLst>
            </p:cNvPr>
            <p:cNvSpPr/>
            <p:nvPr/>
          </p:nvSpPr>
          <p:spPr>
            <a:xfrm>
              <a:off x="5075324" y="4732761"/>
              <a:ext cx="1394599" cy="1603710"/>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3" name="Rounded Rectangle 21">
              <a:extLst>
                <a:ext uri="{FF2B5EF4-FFF2-40B4-BE49-F238E27FC236}">
                  <a16:creationId xmlns:a16="http://schemas.microsoft.com/office/drawing/2014/main" id="{2A8F724A-0F91-4BD8-981C-677F3DCD4C48}"/>
                </a:ext>
              </a:extLst>
            </p:cNvPr>
            <p:cNvSpPr/>
            <p:nvPr/>
          </p:nvSpPr>
          <p:spPr>
            <a:xfrm>
              <a:off x="5137003" y="4818294"/>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4" name="Picture 13">
              <a:extLst>
                <a:ext uri="{FF2B5EF4-FFF2-40B4-BE49-F238E27FC236}">
                  <a16:creationId xmlns:a16="http://schemas.microsoft.com/office/drawing/2014/main" id="{ADE6305F-84E1-470B-8453-FF2C0036CF53}"/>
                </a:ext>
              </a:extLst>
            </p:cNvPr>
            <p:cNvPicPr>
              <a:picLocks noChangeAspect="1"/>
            </p:cNvPicPr>
            <p:nvPr/>
          </p:nvPicPr>
          <p:blipFill>
            <a:blip r:embed="rId5"/>
            <a:stretch>
              <a:fillRect/>
            </a:stretch>
          </p:blipFill>
          <p:spPr>
            <a:xfrm>
              <a:off x="5211887" y="4708154"/>
              <a:ext cx="215900" cy="241300"/>
            </a:xfrm>
            <a:prstGeom prst="rect">
              <a:avLst/>
            </a:prstGeom>
          </p:spPr>
        </p:pic>
        <p:grpSp>
          <p:nvGrpSpPr>
            <p:cNvPr id="38" name="Group 37">
              <a:extLst>
                <a:ext uri="{FF2B5EF4-FFF2-40B4-BE49-F238E27FC236}">
                  <a16:creationId xmlns:a16="http://schemas.microsoft.com/office/drawing/2014/main" id="{91E9E71E-E21F-4ADB-B310-7E5E9928C1AE}"/>
                </a:ext>
              </a:extLst>
            </p:cNvPr>
            <p:cNvGrpSpPr/>
            <p:nvPr/>
          </p:nvGrpSpPr>
          <p:grpSpPr>
            <a:xfrm>
              <a:off x="5207614" y="729309"/>
              <a:ext cx="1078992" cy="873844"/>
              <a:chOff x="5564012" y="88862"/>
              <a:chExt cx="1078992" cy="873844"/>
            </a:xfrm>
          </p:grpSpPr>
          <p:pic>
            <p:nvPicPr>
              <p:cNvPr id="39" name="Picture 38">
                <a:extLst>
                  <a:ext uri="{FF2B5EF4-FFF2-40B4-BE49-F238E27FC236}">
                    <a16:creationId xmlns:a16="http://schemas.microsoft.com/office/drawing/2014/main" id="{085C7A8C-621B-497F-AA53-122E16037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0049" y="88862"/>
                <a:ext cx="731520" cy="707136"/>
              </a:xfrm>
              <a:prstGeom prst="rect">
                <a:avLst/>
              </a:prstGeom>
            </p:spPr>
          </p:pic>
          <p:sp>
            <p:nvSpPr>
              <p:cNvPr id="40" name="TextBox 39">
                <a:extLst>
                  <a:ext uri="{FF2B5EF4-FFF2-40B4-BE49-F238E27FC236}">
                    <a16:creationId xmlns:a16="http://schemas.microsoft.com/office/drawing/2014/main" id="{D86EA03D-D3EC-4D09-806D-7490EF3B5D6C}"/>
                  </a:ext>
                </a:extLst>
              </p:cNvPr>
              <p:cNvSpPr txBox="1"/>
              <p:nvPr/>
            </p:nvSpPr>
            <p:spPr>
              <a:xfrm>
                <a:off x="5564012" y="80725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Users</a:t>
                </a:r>
              </a:p>
            </p:txBody>
          </p:sp>
        </p:grpSp>
        <p:grpSp>
          <p:nvGrpSpPr>
            <p:cNvPr id="204" name="Group 203">
              <a:extLst>
                <a:ext uri="{FF2B5EF4-FFF2-40B4-BE49-F238E27FC236}">
                  <a16:creationId xmlns:a16="http://schemas.microsoft.com/office/drawing/2014/main" id="{343F23F4-6300-49EE-8C04-268843100F99}"/>
                </a:ext>
              </a:extLst>
            </p:cNvPr>
            <p:cNvGrpSpPr/>
            <p:nvPr/>
          </p:nvGrpSpPr>
          <p:grpSpPr>
            <a:xfrm>
              <a:off x="5426212" y="2278382"/>
              <a:ext cx="643781" cy="951286"/>
              <a:chOff x="2995370" y="1152378"/>
              <a:chExt cx="643781" cy="951286"/>
            </a:xfrm>
          </p:grpSpPr>
          <p:sp>
            <p:nvSpPr>
              <p:cNvPr id="205" name="TextBox 204">
                <a:extLst>
                  <a:ext uri="{FF2B5EF4-FFF2-40B4-BE49-F238E27FC236}">
                    <a16:creationId xmlns:a16="http://schemas.microsoft.com/office/drawing/2014/main" id="{1AA75D0A-0C0A-4714-9533-74D875A0FE5A}"/>
                  </a:ext>
                </a:extLst>
              </p:cNvPr>
              <p:cNvSpPr txBox="1"/>
              <p:nvPr/>
            </p:nvSpPr>
            <p:spPr>
              <a:xfrm>
                <a:off x="2995370" y="1829344"/>
                <a:ext cx="643781" cy="274320"/>
              </a:xfrm>
              <a:prstGeom prst="rect">
                <a:avLst/>
              </a:prstGeom>
              <a:noFill/>
            </p:spPr>
            <p:txBody>
              <a:bodyPr wrap="square" lIns="0" tIns="0" rIns="0" bIns="0" rtlCol="0" anchor="t">
                <a:noAutofit/>
              </a:bodyPr>
              <a:lstStyle/>
              <a:p>
                <a:pPr algn="ctr"/>
                <a:r>
                  <a:rPr lang="en-US" sz="1000" b="1" dirty="0">
                    <a:latin typeface="Helvetica Neue"/>
                  </a:rPr>
                  <a:t>Amazon</a:t>
                </a:r>
                <a:br>
                  <a:rPr lang="en-US" sz="1000" b="1" dirty="0">
                    <a:latin typeface="Helvetica Neue"/>
                  </a:rPr>
                </a:br>
                <a:r>
                  <a:rPr lang="en-US" sz="1000" b="1" dirty="0">
                    <a:latin typeface="Helvetica Neue"/>
                  </a:rPr>
                  <a:t>Route 53</a:t>
                </a:r>
              </a:p>
            </p:txBody>
          </p:sp>
          <p:pic>
            <p:nvPicPr>
              <p:cNvPr id="206" name="Picture 205">
                <a:extLst>
                  <a:ext uri="{FF2B5EF4-FFF2-40B4-BE49-F238E27FC236}">
                    <a16:creationId xmlns:a16="http://schemas.microsoft.com/office/drawing/2014/main" id="{27FE4980-F854-4FD0-B6B2-029FD5FA9A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601" y="1152378"/>
                <a:ext cx="537317" cy="638065"/>
              </a:xfrm>
              <a:prstGeom prst="rect">
                <a:avLst/>
              </a:prstGeom>
            </p:spPr>
          </p:pic>
        </p:grpSp>
        <p:cxnSp>
          <p:nvCxnSpPr>
            <p:cNvPr id="2071" name="Straight Arrow Connector 2070">
              <a:extLst>
                <a:ext uri="{FF2B5EF4-FFF2-40B4-BE49-F238E27FC236}">
                  <a16:creationId xmlns:a16="http://schemas.microsoft.com/office/drawing/2014/main" id="{F6FE1FC1-9BA5-4689-9EF3-F00F08D7D234}"/>
                </a:ext>
              </a:extLst>
            </p:cNvPr>
            <p:cNvCxnSpPr>
              <a:cxnSpLocks/>
              <a:stCxn id="40" idx="2"/>
              <a:endCxn id="206" idx="0"/>
            </p:cNvCxnSpPr>
            <p:nvPr/>
          </p:nvCxnSpPr>
          <p:spPr>
            <a:xfrm>
              <a:off x="5747110" y="1603153"/>
              <a:ext cx="992" cy="67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9" name="Picture 128" descr="EC2-Instance.png">
              <a:extLst>
                <a:ext uri="{FF2B5EF4-FFF2-40B4-BE49-F238E27FC236}">
                  <a16:creationId xmlns:a16="http://schemas.microsoft.com/office/drawing/2014/main" id="{526AF9E7-2B05-490D-8AD7-CA71B11B11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27787" y="5016173"/>
              <a:ext cx="636315" cy="491916"/>
            </a:xfrm>
            <a:prstGeom prst="rect">
              <a:avLst/>
            </a:prstGeom>
          </p:spPr>
        </p:pic>
        <p:sp>
          <p:nvSpPr>
            <p:cNvPr id="135" name="TextBox 36">
              <a:extLst>
                <a:ext uri="{FF2B5EF4-FFF2-40B4-BE49-F238E27FC236}">
                  <a16:creationId xmlns:a16="http://schemas.microsoft.com/office/drawing/2014/main" id="{C9D289B1-74AD-4445-9D80-0BA0D66A22F5}"/>
                </a:ext>
              </a:extLst>
            </p:cNvPr>
            <p:cNvSpPr txBox="1">
              <a:spLocks noChangeArrowheads="1"/>
            </p:cNvSpPr>
            <p:nvPr/>
          </p:nvSpPr>
          <p:spPr bwMode="auto">
            <a:xfrm>
              <a:off x="5170769" y="5454872"/>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sp>
          <p:nvSpPr>
            <p:cNvPr id="137" name="TextBox 35">
              <a:extLst>
                <a:ext uri="{FF2B5EF4-FFF2-40B4-BE49-F238E27FC236}">
                  <a16:creationId xmlns:a16="http://schemas.microsoft.com/office/drawing/2014/main" id="{53ADFD7E-0205-4260-BA9D-95C244C8E20F}"/>
                </a:ext>
              </a:extLst>
            </p:cNvPr>
            <p:cNvSpPr txBox="1">
              <a:spLocks noChangeArrowheads="1"/>
            </p:cNvSpPr>
            <p:nvPr/>
          </p:nvSpPr>
          <p:spPr bwMode="auto">
            <a:xfrm>
              <a:off x="5051118" y="576578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cxnSp>
          <p:nvCxnSpPr>
            <p:cNvPr id="15" name="Straight Arrow Connector 14">
              <a:extLst>
                <a:ext uri="{FF2B5EF4-FFF2-40B4-BE49-F238E27FC236}">
                  <a16:creationId xmlns:a16="http://schemas.microsoft.com/office/drawing/2014/main" id="{D85BE100-8458-4016-A161-66A804667017}"/>
                </a:ext>
              </a:extLst>
            </p:cNvPr>
            <p:cNvCxnSpPr>
              <a:stCxn id="205" idx="2"/>
              <a:endCxn id="129" idx="0"/>
            </p:cNvCxnSpPr>
            <p:nvPr/>
          </p:nvCxnSpPr>
          <p:spPr>
            <a:xfrm flipH="1">
              <a:off x="5745945" y="3229668"/>
              <a:ext cx="2158" cy="1786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D920E3C-C887-4918-B2BA-B48A391A671B}"/>
              </a:ext>
            </a:extLst>
          </p:cNvPr>
          <p:cNvGrpSpPr/>
          <p:nvPr/>
        </p:nvGrpSpPr>
        <p:grpSpPr>
          <a:xfrm>
            <a:off x="6182799" y="1648803"/>
            <a:ext cx="1466940" cy="1982578"/>
            <a:chOff x="8681577" y="-684568"/>
            <a:chExt cx="1466940" cy="1982578"/>
          </a:xfrm>
        </p:grpSpPr>
        <p:sp>
          <p:nvSpPr>
            <p:cNvPr id="227" name="Rectangle 226">
              <a:extLst>
                <a:ext uri="{FF2B5EF4-FFF2-40B4-BE49-F238E27FC236}">
                  <a16:creationId xmlns:a16="http://schemas.microsoft.com/office/drawing/2014/main" id="{C356C04E-D73C-44DC-AE92-6AEE51AEA2B5}"/>
                </a:ext>
              </a:extLst>
            </p:cNvPr>
            <p:cNvSpPr/>
            <p:nvPr/>
          </p:nvSpPr>
          <p:spPr>
            <a:xfrm>
              <a:off x="8681577" y="-684568"/>
              <a:ext cx="1466940" cy="338554"/>
            </a:xfrm>
            <a:prstGeom prst="rect">
              <a:avLst/>
            </a:prstGeom>
          </p:spPr>
          <p:txBody>
            <a:bodyPr wrap="none">
              <a:spAutoFit/>
            </a:bodyPr>
            <a:lstStyle/>
            <a:p>
              <a:r>
                <a:rPr lang="en-US" sz="1600" b="1" dirty="0"/>
                <a:t>Vertical Scaling</a:t>
              </a:r>
            </a:p>
          </p:txBody>
        </p:sp>
        <p:pic>
          <p:nvPicPr>
            <p:cNvPr id="228" name="Picture 227" descr="EC2-Instance.png">
              <a:extLst>
                <a:ext uri="{FF2B5EF4-FFF2-40B4-BE49-F238E27FC236}">
                  <a16:creationId xmlns:a16="http://schemas.microsoft.com/office/drawing/2014/main" id="{D7D5D1B7-3532-479C-A194-F6BC184C99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76081" y="806094"/>
              <a:ext cx="636315" cy="491916"/>
            </a:xfrm>
            <a:prstGeom prst="rect">
              <a:avLst/>
            </a:prstGeom>
          </p:spPr>
        </p:pic>
        <p:pic>
          <p:nvPicPr>
            <p:cNvPr id="229" name="Picture 228" descr="EC2-Instance.png">
              <a:extLst>
                <a:ext uri="{FF2B5EF4-FFF2-40B4-BE49-F238E27FC236}">
                  <a16:creationId xmlns:a16="http://schemas.microsoft.com/office/drawing/2014/main" id="{E695CA53-D571-4645-819C-305EB9E1C1E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09866" y="262106"/>
              <a:ext cx="790152" cy="610843"/>
            </a:xfrm>
            <a:prstGeom prst="rect">
              <a:avLst/>
            </a:prstGeom>
          </p:spPr>
        </p:pic>
        <p:sp>
          <p:nvSpPr>
            <p:cNvPr id="230" name="TextBox 36">
              <a:extLst>
                <a:ext uri="{FF2B5EF4-FFF2-40B4-BE49-F238E27FC236}">
                  <a16:creationId xmlns:a16="http://schemas.microsoft.com/office/drawing/2014/main" id="{52CD77DF-71D6-4E9E-8733-0451B00A5F11}"/>
                </a:ext>
              </a:extLst>
            </p:cNvPr>
            <p:cNvSpPr txBox="1">
              <a:spLocks noChangeArrowheads="1"/>
            </p:cNvSpPr>
            <p:nvPr/>
          </p:nvSpPr>
          <p:spPr bwMode="auto">
            <a:xfrm>
              <a:off x="8817461" y="907466"/>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olidFill>
                    <a:schemeClr val="bg1"/>
                  </a:solidFill>
                  <a:latin typeface="Calibri" panose="020F0502020204030204" pitchFamily="34" charset="0"/>
                  <a:ea typeface="Verdana" pitchFamily="34" charset="0"/>
                  <a:cs typeface="Helvetica Neue"/>
                </a:rPr>
                <a:t>micro</a:t>
              </a:r>
              <a:endParaRPr lang="en-US" sz="1400" b="0" dirty="0">
                <a:solidFill>
                  <a:schemeClr val="bg1"/>
                </a:solidFill>
                <a:latin typeface="Calibri" panose="020F0502020204030204" pitchFamily="34" charset="0"/>
                <a:ea typeface="Verdana" pitchFamily="34" charset="0"/>
                <a:cs typeface="Helvetica Neue"/>
              </a:endParaRPr>
            </a:p>
          </p:txBody>
        </p:sp>
        <p:sp>
          <p:nvSpPr>
            <p:cNvPr id="231" name="TextBox 36">
              <a:extLst>
                <a:ext uri="{FF2B5EF4-FFF2-40B4-BE49-F238E27FC236}">
                  <a16:creationId xmlns:a16="http://schemas.microsoft.com/office/drawing/2014/main" id="{A823B889-8484-4A84-8C6F-5F67C0180060}"/>
                </a:ext>
              </a:extLst>
            </p:cNvPr>
            <p:cNvSpPr txBox="1">
              <a:spLocks noChangeArrowheads="1"/>
            </p:cNvSpPr>
            <p:nvPr/>
          </p:nvSpPr>
          <p:spPr bwMode="auto">
            <a:xfrm>
              <a:off x="8818481" y="419975"/>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solidFill>
                    <a:schemeClr val="bg1"/>
                  </a:solidFill>
                  <a:latin typeface="Calibri" panose="020F0502020204030204" pitchFamily="34" charset="0"/>
                  <a:ea typeface="Verdana" pitchFamily="34" charset="0"/>
                  <a:cs typeface="Helvetica Neue"/>
                </a:rPr>
                <a:t>large</a:t>
              </a:r>
            </a:p>
          </p:txBody>
        </p:sp>
        <p:pic>
          <p:nvPicPr>
            <p:cNvPr id="232" name="Picture 231" descr="EC2-Instance.png">
              <a:extLst>
                <a:ext uri="{FF2B5EF4-FFF2-40B4-BE49-F238E27FC236}">
                  <a16:creationId xmlns:a16="http://schemas.microsoft.com/office/drawing/2014/main" id="{522C8D80-C00D-4A3D-8222-CFC0223BA3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39003" y="-346458"/>
              <a:ext cx="910470" cy="703857"/>
            </a:xfrm>
            <a:prstGeom prst="rect">
              <a:avLst/>
            </a:prstGeom>
          </p:spPr>
        </p:pic>
        <p:sp>
          <p:nvSpPr>
            <p:cNvPr id="235" name="TextBox 36">
              <a:extLst>
                <a:ext uri="{FF2B5EF4-FFF2-40B4-BE49-F238E27FC236}">
                  <a16:creationId xmlns:a16="http://schemas.microsoft.com/office/drawing/2014/main" id="{EFA6028B-D010-4BB5-B694-3159F4BDA78A}"/>
                </a:ext>
              </a:extLst>
            </p:cNvPr>
            <p:cNvSpPr txBox="1">
              <a:spLocks noChangeArrowheads="1"/>
            </p:cNvSpPr>
            <p:nvPr/>
          </p:nvSpPr>
          <p:spPr bwMode="auto">
            <a:xfrm>
              <a:off x="8827566" y="-168643"/>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err="1">
                  <a:solidFill>
                    <a:schemeClr val="bg1"/>
                  </a:solidFill>
                  <a:latin typeface="Calibri" panose="020F0502020204030204" pitchFamily="34" charset="0"/>
                  <a:ea typeface="Verdana" pitchFamily="34" charset="0"/>
                  <a:cs typeface="Helvetica Neue"/>
                </a:rPr>
                <a:t>xlarge</a:t>
              </a:r>
              <a:endParaRPr lang="en-US" sz="1400" b="0" dirty="0">
                <a:solidFill>
                  <a:schemeClr val="bg1"/>
                </a:solidFill>
                <a:latin typeface="Calibri" panose="020F0502020204030204" pitchFamily="34" charset="0"/>
                <a:ea typeface="Verdana" pitchFamily="34" charset="0"/>
                <a:cs typeface="Helvetica Neue"/>
              </a:endParaRPr>
            </a:p>
          </p:txBody>
        </p:sp>
      </p:grpSp>
    </p:spTree>
    <p:extLst>
      <p:ext uri="{BB962C8B-B14F-4D97-AF65-F5344CB8AC3E}">
        <p14:creationId xmlns:p14="http://schemas.microsoft.com/office/powerpoint/2010/main" val="424643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9396" y="1018356"/>
            <a:ext cx="3639151" cy="2893100"/>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Enables you to provision a logically isolated section of the cloud.</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Complete control over your virtual networking environment, including selection of your own IP address range, creation of subnets, and configuration of route tables and network gateways.</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Enables you to create a Hardware Virtual Private Network (VPN) connection between your corporate datacenter and your VPC and leverage the AWS Cloud as an extension of your corporate datacenter.</a:t>
            </a:r>
          </a:p>
        </p:txBody>
      </p:sp>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166" name="Rounded Rectangle 42"/>
          <p:cNvSpPr/>
          <p:nvPr/>
        </p:nvSpPr>
        <p:spPr>
          <a:xfrm>
            <a:off x="3865759" y="243594"/>
            <a:ext cx="7075136" cy="4883210"/>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sp>
        <p:nvSpPr>
          <p:cNvPr id="169" name="TextBox 5"/>
          <p:cNvSpPr txBox="1">
            <a:spLocks noChangeArrowheads="1"/>
          </p:cNvSpPr>
          <p:nvPr/>
        </p:nvSpPr>
        <p:spPr bwMode="auto">
          <a:xfrm>
            <a:off x="3988640" y="230131"/>
            <a:ext cx="3189029" cy="36962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Amazon Web Services</a:t>
            </a:r>
          </a:p>
        </p:txBody>
      </p:sp>
      <p:pic>
        <p:nvPicPr>
          <p:cNvPr id="170" name="Picture 169" descr="AWS-Clou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9474" y="-57753"/>
            <a:ext cx="601800" cy="558321"/>
          </a:xfrm>
          <a:prstGeom prst="rect">
            <a:avLst/>
          </a:prstGeom>
        </p:spPr>
      </p:pic>
      <p:sp>
        <p:nvSpPr>
          <p:cNvPr id="171" name="Rounded Rectangle 45"/>
          <p:cNvSpPr/>
          <p:nvPr/>
        </p:nvSpPr>
        <p:spPr>
          <a:xfrm>
            <a:off x="3988640" y="2184912"/>
            <a:ext cx="6647277" cy="2839152"/>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sp>
        <p:nvSpPr>
          <p:cNvPr id="174" name="TextBox 35"/>
          <p:cNvSpPr txBox="1">
            <a:spLocks noChangeArrowheads="1"/>
          </p:cNvSpPr>
          <p:nvPr/>
        </p:nvSpPr>
        <p:spPr bwMode="auto">
          <a:xfrm>
            <a:off x="4078710" y="2171726"/>
            <a:ext cx="4128393"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Virtual Private Cloud (10.0.0.0 /16)</a:t>
            </a:r>
          </a:p>
        </p:txBody>
      </p:sp>
      <p:pic>
        <p:nvPicPr>
          <p:cNvPr id="175" name="Picture 174" descr="VPC-Clou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3542" y="1944700"/>
            <a:ext cx="608242" cy="547153"/>
          </a:xfrm>
          <a:prstGeom prst="rect">
            <a:avLst/>
          </a:prstGeom>
        </p:spPr>
      </p:pic>
      <p:sp>
        <p:nvSpPr>
          <p:cNvPr id="176" name="Rounded Rectangle 58"/>
          <p:cNvSpPr/>
          <p:nvPr/>
        </p:nvSpPr>
        <p:spPr>
          <a:xfrm>
            <a:off x="4258278" y="2509602"/>
            <a:ext cx="2671438" cy="1027028"/>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Arial"/>
              <a:ea typeface="+mn-ea"/>
              <a:cs typeface="Arial"/>
            </a:endParaRPr>
          </a:p>
        </p:txBody>
      </p:sp>
      <p:grpSp>
        <p:nvGrpSpPr>
          <p:cNvPr id="2" name="Group 1">
            <a:extLst>
              <a:ext uri="{FF2B5EF4-FFF2-40B4-BE49-F238E27FC236}">
                <a16:creationId xmlns:a16="http://schemas.microsoft.com/office/drawing/2014/main" id="{37F8DD1E-19EB-4EB5-99F4-BD8696D9D13F}"/>
              </a:ext>
            </a:extLst>
          </p:cNvPr>
          <p:cNvGrpSpPr/>
          <p:nvPr/>
        </p:nvGrpSpPr>
        <p:grpSpPr>
          <a:xfrm>
            <a:off x="4313820" y="2806289"/>
            <a:ext cx="1174962" cy="672987"/>
            <a:chOff x="4313820" y="1721685"/>
            <a:chExt cx="1174962" cy="672987"/>
          </a:xfrm>
        </p:grpSpPr>
        <p:pic>
          <p:nvPicPr>
            <p:cNvPr id="178" name="Picture 177"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7599" y="1721685"/>
              <a:ext cx="636315" cy="491916"/>
            </a:xfrm>
            <a:prstGeom prst="rect">
              <a:avLst/>
            </a:prstGeom>
          </p:spPr>
        </p:pic>
        <p:sp>
          <p:nvSpPr>
            <p:cNvPr id="180" name="TextBox 36"/>
            <p:cNvSpPr txBox="1">
              <a:spLocks noChangeArrowheads="1"/>
            </p:cNvSpPr>
            <p:nvPr/>
          </p:nvSpPr>
          <p:spPr bwMode="auto">
            <a:xfrm>
              <a:off x="4313820" y="2086895"/>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grpSp>
      <p:sp>
        <p:nvSpPr>
          <p:cNvPr id="258" name="Rounded Rectangle 58"/>
          <p:cNvSpPr/>
          <p:nvPr/>
        </p:nvSpPr>
        <p:spPr>
          <a:xfrm>
            <a:off x="4258278" y="3620301"/>
            <a:ext cx="2671438" cy="1116963"/>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Arial"/>
              <a:ea typeface="+mn-ea"/>
              <a:cs typeface="Arial"/>
            </a:endParaRPr>
          </a:p>
        </p:txBody>
      </p:sp>
      <p:grpSp>
        <p:nvGrpSpPr>
          <p:cNvPr id="262" name="Group 261"/>
          <p:cNvGrpSpPr/>
          <p:nvPr/>
        </p:nvGrpSpPr>
        <p:grpSpPr>
          <a:xfrm>
            <a:off x="8476424" y="2235844"/>
            <a:ext cx="818150" cy="1296778"/>
            <a:chOff x="3819357" y="4766511"/>
            <a:chExt cx="1110438" cy="1729094"/>
          </a:xfrm>
        </p:grpSpPr>
        <p:sp>
          <p:nvSpPr>
            <p:cNvPr id="263" name="Rounded Rectangle 218"/>
            <p:cNvSpPr/>
            <p:nvPr/>
          </p:nvSpPr>
          <p:spPr>
            <a:xfrm>
              <a:off x="3829464" y="5142413"/>
              <a:ext cx="1067106" cy="1353192"/>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Helvetica Neue"/>
              </a:endParaRPr>
            </a:p>
          </p:txBody>
        </p:sp>
        <p:pic>
          <p:nvPicPr>
            <p:cNvPr id="264" name="Picture 263" descr="Route-Tabl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4903" y="4766511"/>
              <a:ext cx="813448" cy="812639"/>
            </a:xfrm>
            <a:prstGeom prst="rect">
              <a:avLst/>
            </a:prstGeom>
          </p:spPr>
        </p:pic>
        <p:grpSp>
          <p:nvGrpSpPr>
            <p:cNvPr id="265" name="Group 264"/>
            <p:cNvGrpSpPr/>
            <p:nvPr/>
          </p:nvGrpSpPr>
          <p:grpSpPr>
            <a:xfrm>
              <a:off x="3819357" y="5571161"/>
              <a:ext cx="1110438" cy="912404"/>
              <a:chOff x="8575238" y="4204246"/>
              <a:chExt cx="1474118" cy="1212432"/>
            </a:xfrm>
          </p:grpSpPr>
          <p:pic>
            <p:nvPicPr>
              <p:cNvPr id="266" name="Picture 265" descr="Route-53-Hosted-Zon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24292" y="4225489"/>
                <a:ext cx="731521" cy="731519"/>
              </a:xfrm>
              <a:prstGeom prst="rect">
                <a:avLst/>
              </a:prstGeom>
            </p:spPr>
          </p:pic>
          <p:sp>
            <p:nvSpPr>
              <p:cNvPr id="267" name="Rounded Rectangle 222"/>
              <p:cNvSpPr/>
              <p:nvPr/>
            </p:nvSpPr>
            <p:spPr>
              <a:xfrm>
                <a:off x="8750489" y="4204246"/>
                <a:ext cx="1079127" cy="110926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sp>
            <p:nvSpPr>
              <p:cNvPr id="268" name="TextBox 36"/>
              <p:cNvSpPr txBox="1">
                <a:spLocks noChangeArrowheads="1"/>
              </p:cNvSpPr>
              <p:nvPr/>
            </p:nvSpPr>
            <p:spPr bwMode="auto">
              <a:xfrm>
                <a:off x="8575238" y="4762282"/>
                <a:ext cx="1474118" cy="654396"/>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b="0" dirty="0">
                    <a:latin typeface="Calibri" panose="020F0502020204030204" pitchFamily="34" charset="0"/>
                    <a:ea typeface="Verdana" pitchFamily="34" charset="0"/>
                    <a:cs typeface="Helvetica Neue"/>
                  </a:rPr>
                  <a:t>Public Route Default</a:t>
                </a:r>
              </a:p>
            </p:txBody>
          </p:sp>
        </p:grpSp>
      </p:grpSp>
      <p:grpSp>
        <p:nvGrpSpPr>
          <p:cNvPr id="4" name="Group 3">
            <a:extLst>
              <a:ext uri="{FF2B5EF4-FFF2-40B4-BE49-F238E27FC236}">
                <a16:creationId xmlns:a16="http://schemas.microsoft.com/office/drawing/2014/main" id="{55CBF3AE-098E-460E-8BB2-E94EE77DCCDB}"/>
              </a:ext>
            </a:extLst>
          </p:cNvPr>
          <p:cNvGrpSpPr/>
          <p:nvPr/>
        </p:nvGrpSpPr>
        <p:grpSpPr>
          <a:xfrm>
            <a:off x="9664437" y="2189706"/>
            <a:ext cx="1286661" cy="745676"/>
            <a:chOff x="10073521" y="1517458"/>
            <a:chExt cx="1286661" cy="745676"/>
          </a:xfrm>
        </p:grpSpPr>
        <p:pic>
          <p:nvPicPr>
            <p:cNvPr id="270" name="Picture 269" descr="VPC-Internet-Gateway.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78673" y="1672892"/>
              <a:ext cx="581509" cy="590242"/>
            </a:xfrm>
            <a:prstGeom prst="rect">
              <a:avLst/>
            </a:prstGeom>
          </p:spPr>
        </p:pic>
        <p:sp>
          <p:nvSpPr>
            <p:cNvPr id="271" name="TextBox 36"/>
            <p:cNvSpPr txBox="1">
              <a:spLocks noChangeArrowheads="1"/>
            </p:cNvSpPr>
            <p:nvPr/>
          </p:nvSpPr>
          <p:spPr bwMode="auto">
            <a:xfrm>
              <a:off x="10073521" y="1517458"/>
              <a:ext cx="983719" cy="461665"/>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Internet</a:t>
              </a:r>
              <a:br>
                <a:rPr lang="en-US" sz="1200" b="0" dirty="0">
                  <a:latin typeface="Calibri" panose="020F0502020204030204" pitchFamily="34" charset="0"/>
                  <a:ea typeface="Verdana" pitchFamily="34" charset="0"/>
                  <a:cs typeface="Helvetica Neue"/>
                </a:rPr>
              </a:br>
              <a:r>
                <a:rPr lang="en-US" sz="1200" b="0" dirty="0">
                  <a:latin typeface="Calibri" panose="020F0502020204030204" pitchFamily="34" charset="0"/>
                  <a:ea typeface="Verdana" pitchFamily="34" charset="0"/>
                  <a:cs typeface="Helvetica Neue"/>
                </a:rPr>
                <a:t>Gateway</a:t>
              </a:r>
            </a:p>
          </p:txBody>
        </p:sp>
      </p:grpSp>
      <p:grpSp>
        <p:nvGrpSpPr>
          <p:cNvPr id="272" name="Group 271"/>
          <p:cNvGrpSpPr/>
          <p:nvPr/>
        </p:nvGrpSpPr>
        <p:grpSpPr>
          <a:xfrm>
            <a:off x="8428616" y="3587506"/>
            <a:ext cx="910436" cy="1290993"/>
            <a:chOff x="3754021" y="4766511"/>
            <a:chExt cx="1244251" cy="1733305"/>
          </a:xfrm>
        </p:grpSpPr>
        <p:sp>
          <p:nvSpPr>
            <p:cNvPr id="273" name="Rounded Rectangle 218"/>
            <p:cNvSpPr/>
            <p:nvPr/>
          </p:nvSpPr>
          <p:spPr>
            <a:xfrm>
              <a:off x="3829464" y="5142413"/>
              <a:ext cx="1067106" cy="1353192"/>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Helvetica Neue"/>
              </a:endParaRPr>
            </a:p>
          </p:txBody>
        </p:sp>
        <p:pic>
          <p:nvPicPr>
            <p:cNvPr id="274" name="Picture 273" descr="Route-Tabl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4903" y="4766511"/>
              <a:ext cx="813448" cy="812639"/>
            </a:xfrm>
            <a:prstGeom prst="rect">
              <a:avLst/>
            </a:prstGeom>
          </p:spPr>
        </p:pic>
        <p:grpSp>
          <p:nvGrpSpPr>
            <p:cNvPr id="275" name="Group 274"/>
            <p:cNvGrpSpPr/>
            <p:nvPr/>
          </p:nvGrpSpPr>
          <p:grpSpPr>
            <a:xfrm>
              <a:off x="3754021" y="5571151"/>
              <a:ext cx="1244251" cy="928665"/>
              <a:chOff x="8488501" y="4204246"/>
              <a:chExt cx="1651756" cy="1234044"/>
            </a:xfrm>
          </p:grpSpPr>
          <p:pic>
            <p:nvPicPr>
              <p:cNvPr id="276" name="Picture 275" descr="Route-53-Hosted-Zon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24292" y="4225489"/>
                <a:ext cx="731521" cy="731519"/>
              </a:xfrm>
              <a:prstGeom prst="rect">
                <a:avLst/>
              </a:prstGeom>
            </p:spPr>
          </p:pic>
          <p:sp>
            <p:nvSpPr>
              <p:cNvPr id="277" name="Rounded Rectangle 222"/>
              <p:cNvSpPr/>
              <p:nvPr/>
            </p:nvSpPr>
            <p:spPr>
              <a:xfrm>
                <a:off x="8750489" y="4204246"/>
                <a:ext cx="1079127" cy="110926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sp>
            <p:nvSpPr>
              <p:cNvPr id="278" name="TextBox 36"/>
              <p:cNvSpPr txBox="1">
                <a:spLocks noChangeArrowheads="1"/>
              </p:cNvSpPr>
              <p:nvPr/>
            </p:nvSpPr>
            <p:spPr bwMode="auto">
              <a:xfrm>
                <a:off x="8488501" y="4779359"/>
                <a:ext cx="1651756" cy="65893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b="0" dirty="0">
                    <a:latin typeface="Calibri" panose="020F0502020204030204" pitchFamily="34" charset="0"/>
                    <a:ea typeface="Verdana" pitchFamily="34" charset="0"/>
                    <a:cs typeface="Helvetica Neue"/>
                  </a:rPr>
                  <a:t>Private Route Default</a:t>
                </a:r>
              </a:p>
            </p:txBody>
          </p:sp>
        </p:grpSp>
      </p:grpSp>
      <p:sp>
        <p:nvSpPr>
          <p:cNvPr id="5" name="Rectangle: Rounded Corners 4"/>
          <p:cNvSpPr/>
          <p:nvPr/>
        </p:nvSpPr>
        <p:spPr>
          <a:xfrm>
            <a:off x="7218131" y="2739830"/>
            <a:ext cx="958559" cy="57086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ACL</a:t>
            </a:r>
          </a:p>
        </p:txBody>
      </p:sp>
      <p:pic>
        <p:nvPicPr>
          <p:cNvPr id="279" name="Picture 2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7592" y="3306681"/>
            <a:ext cx="379934" cy="398318"/>
          </a:xfrm>
          <a:prstGeom prst="rect">
            <a:avLst/>
          </a:prstGeom>
        </p:spPr>
      </p:pic>
      <p:cxnSp>
        <p:nvCxnSpPr>
          <p:cNvPr id="10" name="Connector: Elbow 9"/>
          <p:cNvCxnSpPr>
            <a:cxnSpLocks/>
            <a:stCxn id="279" idx="0"/>
            <a:endCxn id="263" idx="3"/>
          </p:cNvCxnSpPr>
          <p:nvPr/>
        </p:nvCxnSpPr>
        <p:spPr>
          <a:xfrm rot="16200000" flipV="1">
            <a:off x="9438082" y="2857204"/>
            <a:ext cx="281491" cy="6174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63" idx="1"/>
            <a:endCxn id="5" idx="3"/>
          </p:cNvCxnSpPr>
          <p:nvPr/>
        </p:nvCxnSpPr>
        <p:spPr>
          <a:xfrm flipH="1">
            <a:off x="8176690" y="3025190"/>
            <a:ext cx="307181" cy="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5" idx="1"/>
            <a:endCxn id="176" idx="3"/>
          </p:cNvCxnSpPr>
          <p:nvPr/>
        </p:nvCxnSpPr>
        <p:spPr>
          <a:xfrm flipH="1" flipV="1">
            <a:off x="6929716" y="3023116"/>
            <a:ext cx="288415" cy="2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Rounded Corners 279"/>
          <p:cNvSpPr/>
          <p:nvPr/>
        </p:nvSpPr>
        <p:spPr>
          <a:xfrm>
            <a:off x="7218131" y="3886594"/>
            <a:ext cx="958559" cy="57086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ACL</a:t>
            </a:r>
          </a:p>
        </p:txBody>
      </p:sp>
      <p:cxnSp>
        <p:nvCxnSpPr>
          <p:cNvPr id="28" name="Straight Arrow Connector 27"/>
          <p:cNvCxnSpPr>
            <a:cxnSpLocks/>
            <a:endCxn id="280" idx="3"/>
          </p:cNvCxnSpPr>
          <p:nvPr/>
        </p:nvCxnSpPr>
        <p:spPr>
          <a:xfrm flipH="1">
            <a:off x="8176690" y="4172024"/>
            <a:ext cx="3034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280" idx="1"/>
            <a:endCxn id="258" idx="3"/>
          </p:cNvCxnSpPr>
          <p:nvPr/>
        </p:nvCxnSpPr>
        <p:spPr>
          <a:xfrm flipH="1">
            <a:off x="6929716" y="4172024"/>
            <a:ext cx="288415" cy="6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p:cNvCxnSpPr>
            <a:cxnSpLocks/>
            <a:stCxn id="279" idx="2"/>
            <a:endCxn id="273" idx="3"/>
          </p:cNvCxnSpPr>
          <p:nvPr/>
        </p:nvCxnSpPr>
        <p:spPr>
          <a:xfrm rot="5400000">
            <a:off x="9242886" y="3726750"/>
            <a:ext cx="666425" cy="6229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cxnSpLocks/>
            <a:stCxn id="286" idx="1"/>
            <a:endCxn id="279" idx="3"/>
          </p:cNvCxnSpPr>
          <p:nvPr/>
        </p:nvCxnSpPr>
        <p:spPr>
          <a:xfrm rot="10800000">
            <a:off x="10077527" y="3505840"/>
            <a:ext cx="365917" cy="756172"/>
          </a:xfrm>
          <a:prstGeom prst="bentConnector3">
            <a:avLst>
              <a:gd name="adj1" fmla="val 612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p:cNvCxnSpPr>
            <a:cxnSpLocks/>
            <a:stCxn id="270" idx="1"/>
            <a:endCxn id="279" idx="3"/>
          </p:cNvCxnSpPr>
          <p:nvPr/>
        </p:nvCxnSpPr>
        <p:spPr>
          <a:xfrm rot="10800000" flipV="1">
            <a:off x="10077527" y="2640260"/>
            <a:ext cx="292063" cy="8655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Rectangle: Rounded Corners 282"/>
          <p:cNvSpPr/>
          <p:nvPr/>
        </p:nvSpPr>
        <p:spPr>
          <a:xfrm>
            <a:off x="5536679" y="2814986"/>
            <a:ext cx="1231796" cy="57086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Security Group</a:t>
            </a:r>
          </a:p>
        </p:txBody>
      </p:sp>
      <p:sp>
        <p:nvSpPr>
          <p:cNvPr id="284" name="Rectangle: Rounded Corners 283"/>
          <p:cNvSpPr/>
          <p:nvPr/>
        </p:nvSpPr>
        <p:spPr>
          <a:xfrm>
            <a:off x="5536679" y="3986766"/>
            <a:ext cx="1231796" cy="57086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Security Group</a:t>
            </a:r>
          </a:p>
        </p:txBody>
      </p:sp>
      <p:grpSp>
        <p:nvGrpSpPr>
          <p:cNvPr id="6" name="Group 5">
            <a:extLst>
              <a:ext uri="{FF2B5EF4-FFF2-40B4-BE49-F238E27FC236}">
                <a16:creationId xmlns:a16="http://schemas.microsoft.com/office/drawing/2014/main" id="{70D533F8-CF86-4E77-9BD7-58D2E90D5C10}"/>
              </a:ext>
            </a:extLst>
          </p:cNvPr>
          <p:cNvGrpSpPr/>
          <p:nvPr/>
        </p:nvGrpSpPr>
        <p:grpSpPr>
          <a:xfrm>
            <a:off x="9739855" y="4033873"/>
            <a:ext cx="1138806" cy="830321"/>
            <a:chOff x="10137163" y="3647877"/>
            <a:chExt cx="1138806" cy="830321"/>
          </a:xfrm>
        </p:grpSpPr>
        <p:sp>
          <p:nvSpPr>
            <p:cNvPr id="282" name="TextBox 36"/>
            <p:cNvSpPr txBox="1">
              <a:spLocks noChangeArrowheads="1"/>
            </p:cNvSpPr>
            <p:nvPr/>
          </p:nvSpPr>
          <p:spPr bwMode="auto">
            <a:xfrm>
              <a:off x="10137163" y="3831867"/>
              <a:ext cx="983719" cy="64633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Virtual</a:t>
              </a:r>
              <a:br>
                <a:rPr lang="en-US" sz="1200" b="0" dirty="0">
                  <a:latin typeface="Calibri" panose="020F0502020204030204" pitchFamily="34" charset="0"/>
                  <a:ea typeface="Verdana" pitchFamily="34" charset="0"/>
                  <a:cs typeface="Helvetica Neue"/>
                </a:rPr>
              </a:br>
              <a:r>
                <a:rPr lang="en-US" sz="1200" b="0" dirty="0">
                  <a:latin typeface="Calibri" panose="020F0502020204030204" pitchFamily="34" charset="0"/>
                  <a:ea typeface="Verdana" pitchFamily="34" charset="0"/>
                  <a:cs typeface="Helvetica Neue"/>
                </a:rPr>
                <a:t>Private</a:t>
              </a:r>
              <a:br>
                <a:rPr lang="en-US" sz="1200" b="0" dirty="0">
                  <a:latin typeface="Calibri" panose="020F0502020204030204" pitchFamily="34" charset="0"/>
                  <a:ea typeface="Verdana" pitchFamily="34" charset="0"/>
                  <a:cs typeface="Helvetica Neue"/>
                </a:rPr>
              </a:br>
              <a:r>
                <a:rPr lang="en-US" sz="1200" b="0" dirty="0">
                  <a:latin typeface="Calibri" panose="020F0502020204030204" pitchFamily="34" charset="0"/>
                  <a:ea typeface="Verdana" pitchFamily="34" charset="0"/>
                  <a:cs typeface="Helvetica Neue"/>
                </a:rPr>
                <a:t>Gateway</a:t>
              </a:r>
            </a:p>
          </p:txBody>
        </p:sp>
        <p:pic>
          <p:nvPicPr>
            <p:cNvPr id="286" name="Picture 28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40751" y="3647877"/>
              <a:ext cx="435218" cy="456277"/>
            </a:xfrm>
            <a:prstGeom prst="rect">
              <a:avLst/>
            </a:prstGeom>
          </p:spPr>
        </p:pic>
      </p:grpSp>
      <p:sp>
        <p:nvSpPr>
          <p:cNvPr id="287" name="TextBox 35"/>
          <p:cNvSpPr txBox="1">
            <a:spLocks noChangeArrowheads="1"/>
          </p:cNvSpPr>
          <p:nvPr/>
        </p:nvSpPr>
        <p:spPr bwMode="auto">
          <a:xfrm>
            <a:off x="4238613" y="2512684"/>
            <a:ext cx="2389019"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Public Subnet (10.0.1.0 /24)</a:t>
            </a:r>
          </a:p>
        </p:txBody>
      </p:sp>
      <p:sp>
        <p:nvSpPr>
          <p:cNvPr id="288" name="TextBox 35"/>
          <p:cNvSpPr txBox="1">
            <a:spLocks noChangeArrowheads="1"/>
          </p:cNvSpPr>
          <p:nvPr/>
        </p:nvSpPr>
        <p:spPr bwMode="auto">
          <a:xfrm>
            <a:off x="4258276" y="3621090"/>
            <a:ext cx="2389019"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Private Subnet (10.0.2.0 /24)</a:t>
            </a:r>
          </a:p>
        </p:txBody>
      </p:sp>
      <p:sp>
        <p:nvSpPr>
          <p:cNvPr id="255" name="Rounded Rectangle 45"/>
          <p:cNvSpPr/>
          <p:nvPr/>
        </p:nvSpPr>
        <p:spPr>
          <a:xfrm>
            <a:off x="3988641" y="606801"/>
            <a:ext cx="6647276" cy="1406312"/>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sp>
        <p:nvSpPr>
          <p:cNvPr id="256" name="TextBox 35"/>
          <p:cNvSpPr txBox="1">
            <a:spLocks noChangeArrowheads="1"/>
          </p:cNvSpPr>
          <p:nvPr/>
        </p:nvSpPr>
        <p:spPr bwMode="auto">
          <a:xfrm>
            <a:off x="4238613" y="591941"/>
            <a:ext cx="4128393"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Virtual Private Cloud ( 192.168.0.0/16)</a:t>
            </a:r>
          </a:p>
        </p:txBody>
      </p:sp>
      <p:pic>
        <p:nvPicPr>
          <p:cNvPr id="257" name="Picture 256" descr="VPC-Clou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3542" y="366589"/>
            <a:ext cx="608242" cy="547153"/>
          </a:xfrm>
          <a:prstGeom prst="rect">
            <a:avLst/>
          </a:prstGeom>
        </p:spPr>
      </p:pic>
      <p:sp>
        <p:nvSpPr>
          <p:cNvPr id="259" name="Rounded Rectangle 58"/>
          <p:cNvSpPr/>
          <p:nvPr/>
        </p:nvSpPr>
        <p:spPr>
          <a:xfrm>
            <a:off x="4258277" y="909666"/>
            <a:ext cx="2671438" cy="988760"/>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Arial"/>
              <a:ea typeface="+mn-ea"/>
              <a:cs typeface="Arial"/>
            </a:endParaRPr>
          </a:p>
        </p:txBody>
      </p:sp>
      <p:pic>
        <p:nvPicPr>
          <p:cNvPr id="289" name="Picture 288"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5996" y="1142723"/>
            <a:ext cx="636315" cy="491916"/>
          </a:xfrm>
          <a:prstGeom prst="rect">
            <a:avLst/>
          </a:prstGeom>
        </p:spPr>
      </p:pic>
      <p:sp>
        <p:nvSpPr>
          <p:cNvPr id="290" name="TextBox 36"/>
          <p:cNvSpPr txBox="1">
            <a:spLocks noChangeArrowheads="1"/>
          </p:cNvSpPr>
          <p:nvPr/>
        </p:nvSpPr>
        <p:spPr bwMode="auto">
          <a:xfrm>
            <a:off x="4277771" y="1507933"/>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sp>
        <p:nvSpPr>
          <p:cNvPr id="291" name="Rectangle: Rounded Corners 290"/>
          <p:cNvSpPr/>
          <p:nvPr/>
        </p:nvSpPr>
        <p:spPr>
          <a:xfrm>
            <a:off x="5460852" y="1200522"/>
            <a:ext cx="1307622" cy="57086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Security Group</a:t>
            </a:r>
          </a:p>
        </p:txBody>
      </p:sp>
      <p:sp>
        <p:nvSpPr>
          <p:cNvPr id="292" name="TextBox 35"/>
          <p:cNvSpPr txBox="1">
            <a:spLocks noChangeArrowheads="1"/>
          </p:cNvSpPr>
          <p:nvPr/>
        </p:nvSpPr>
        <p:spPr bwMode="auto">
          <a:xfrm>
            <a:off x="4247010" y="885694"/>
            <a:ext cx="2568627"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Public Subnet (192.168.1.0/24)</a:t>
            </a:r>
          </a:p>
        </p:txBody>
      </p:sp>
      <p:grpSp>
        <p:nvGrpSpPr>
          <p:cNvPr id="293" name="Group 292"/>
          <p:cNvGrpSpPr/>
          <p:nvPr/>
        </p:nvGrpSpPr>
        <p:grpSpPr>
          <a:xfrm>
            <a:off x="8480122" y="607152"/>
            <a:ext cx="811204" cy="1333972"/>
            <a:chOff x="3806987" y="4751965"/>
            <a:chExt cx="1122811" cy="1813911"/>
          </a:xfrm>
        </p:grpSpPr>
        <p:sp>
          <p:nvSpPr>
            <p:cNvPr id="294" name="Rounded Rectangle 218"/>
            <p:cNvSpPr/>
            <p:nvPr/>
          </p:nvSpPr>
          <p:spPr>
            <a:xfrm>
              <a:off x="3829464" y="5069685"/>
              <a:ext cx="1067107" cy="1496191"/>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Helvetica Neue"/>
              </a:endParaRPr>
            </a:p>
          </p:txBody>
        </p:sp>
        <p:pic>
          <p:nvPicPr>
            <p:cNvPr id="295" name="Picture 294" descr="Route-Tabl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4903" y="4751965"/>
              <a:ext cx="813448" cy="812639"/>
            </a:xfrm>
            <a:prstGeom prst="rect">
              <a:avLst/>
            </a:prstGeom>
          </p:spPr>
        </p:pic>
        <p:grpSp>
          <p:nvGrpSpPr>
            <p:cNvPr id="296" name="Group 295"/>
            <p:cNvGrpSpPr/>
            <p:nvPr/>
          </p:nvGrpSpPr>
          <p:grpSpPr>
            <a:xfrm>
              <a:off x="3806987" y="5571159"/>
              <a:ext cx="1122811" cy="949555"/>
              <a:chOff x="8558815" y="4204246"/>
              <a:chExt cx="1490543" cy="1261800"/>
            </a:xfrm>
          </p:grpSpPr>
          <p:pic>
            <p:nvPicPr>
              <p:cNvPr id="297" name="Picture 296" descr="Route-53-Hosted-Zon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24292" y="4225489"/>
                <a:ext cx="731521" cy="731519"/>
              </a:xfrm>
              <a:prstGeom prst="rect">
                <a:avLst/>
              </a:prstGeom>
            </p:spPr>
          </p:pic>
          <p:sp>
            <p:nvSpPr>
              <p:cNvPr id="298" name="Rounded Rectangle 222"/>
              <p:cNvSpPr/>
              <p:nvPr/>
            </p:nvSpPr>
            <p:spPr>
              <a:xfrm>
                <a:off x="8750490" y="4204246"/>
                <a:ext cx="1079127" cy="119556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sp>
            <p:nvSpPr>
              <p:cNvPr id="299" name="TextBox 36"/>
              <p:cNvSpPr txBox="1">
                <a:spLocks noChangeArrowheads="1"/>
              </p:cNvSpPr>
              <p:nvPr/>
            </p:nvSpPr>
            <p:spPr bwMode="auto">
              <a:xfrm>
                <a:off x="8558815" y="4798691"/>
                <a:ext cx="1490543" cy="667355"/>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b="0" dirty="0">
                    <a:latin typeface="Calibri" panose="020F0502020204030204" pitchFamily="34" charset="0"/>
                    <a:ea typeface="Verdana" pitchFamily="34" charset="0"/>
                    <a:cs typeface="Helvetica Neue"/>
                  </a:rPr>
                  <a:t>Public Route Default</a:t>
                </a:r>
              </a:p>
            </p:txBody>
          </p:sp>
        </p:grpSp>
      </p:grpSp>
      <p:pic>
        <p:nvPicPr>
          <p:cNvPr id="300" name="Picture 299" descr="VPC-Internet-Gateway.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59386" y="1083028"/>
            <a:ext cx="581509" cy="590242"/>
          </a:xfrm>
          <a:prstGeom prst="rect">
            <a:avLst/>
          </a:prstGeom>
        </p:spPr>
      </p:pic>
      <p:sp>
        <p:nvSpPr>
          <p:cNvPr id="301" name="TextBox 36"/>
          <p:cNvSpPr txBox="1">
            <a:spLocks noChangeArrowheads="1"/>
          </p:cNvSpPr>
          <p:nvPr/>
        </p:nvSpPr>
        <p:spPr bwMode="auto">
          <a:xfrm>
            <a:off x="9825506" y="738684"/>
            <a:ext cx="983719" cy="461665"/>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Internet</a:t>
            </a:r>
            <a:br>
              <a:rPr lang="en-US" sz="1200" b="0" dirty="0">
                <a:latin typeface="Calibri" panose="020F0502020204030204" pitchFamily="34" charset="0"/>
                <a:ea typeface="Verdana" pitchFamily="34" charset="0"/>
                <a:cs typeface="Helvetica Neue"/>
              </a:rPr>
            </a:br>
            <a:r>
              <a:rPr lang="en-US" sz="1200" b="0" dirty="0">
                <a:latin typeface="Calibri" panose="020F0502020204030204" pitchFamily="34" charset="0"/>
                <a:ea typeface="Verdana" pitchFamily="34" charset="0"/>
                <a:cs typeface="Helvetica Neue"/>
              </a:rPr>
              <a:t>Gateway</a:t>
            </a:r>
          </a:p>
        </p:txBody>
      </p:sp>
      <p:sp>
        <p:nvSpPr>
          <p:cNvPr id="302" name="Rectangle: Rounded Corners 301"/>
          <p:cNvSpPr/>
          <p:nvPr/>
        </p:nvSpPr>
        <p:spPr>
          <a:xfrm>
            <a:off x="7218131" y="1114272"/>
            <a:ext cx="958559" cy="57086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ACL</a:t>
            </a:r>
          </a:p>
        </p:txBody>
      </p:sp>
      <p:pic>
        <p:nvPicPr>
          <p:cNvPr id="303" name="Picture 30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56016" y="1184058"/>
            <a:ext cx="379934" cy="398318"/>
          </a:xfrm>
          <a:prstGeom prst="rect">
            <a:avLst/>
          </a:prstGeom>
        </p:spPr>
      </p:pic>
      <p:cxnSp>
        <p:nvCxnSpPr>
          <p:cNvPr id="43" name="Straight Arrow Connector 42"/>
          <p:cNvCxnSpPr>
            <a:cxnSpLocks/>
            <a:stCxn id="302" idx="1"/>
            <a:endCxn id="259" idx="3"/>
          </p:cNvCxnSpPr>
          <p:nvPr/>
        </p:nvCxnSpPr>
        <p:spPr>
          <a:xfrm flipH="1">
            <a:off x="6929715" y="1399702"/>
            <a:ext cx="288416" cy="4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294" idx="1"/>
            <a:endCxn id="302" idx="3"/>
          </p:cNvCxnSpPr>
          <p:nvPr/>
        </p:nvCxnSpPr>
        <p:spPr>
          <a:xfrm flipH="1">
            <a:off x="8176690" y="1390968"/>
            <a:ext cx="319672" cy="87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303" idx="1"/>
            <a:endCxn id="294" idx="3"/>
          </p:cNvCxnSpPr>
          <p:nvPr/>
        </p:nvCxnSpPr>
        <p:spPr>
          <a:xfrm flipH="1">
            <a:off x="9267320" y="1383217"/>
            <a:ext cx="488696" cy="77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endCxn id="303" idx="3"/>
          </p:cNvCxnSpPr>
          <p:nvPr/>
        </p:nvCxnSpPr>
        <p:spPr>
          <a:xfrm flipH="1">
            <a:off x="10135950" y="1383217"/>
            <a:ext cx="3466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47711E2-E049-4530-B60E-3F254535B412}"/>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Virtual Private Cloud (VPC)</a:t>
            </a:r>
          </a:p>
        </p:txBody>
      </p:sp>
      <p:pic>
        <p:nvPicPr>
          <p:cNvPr id="107" name="Picture 106">
            <a:extLst>
              <a:ext uri="{FF2B5EF4-FFF2-40B4-BE49-F238E27FC236}">
                <a16:creationId xmlns:a16="http://schemas.microsoft.com/office/drawing/2014/main" id="{CF516168-1C8A-44A7-A40B-EFCED48498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59433" y="1024581"/>
            <a:ext cx="731520" cy="707136"/>
          </a:xfrm>
          <a:prstGeom prst="rect">
            <a:avLst/>
          </a:prstGeom>
        </p:spPr>
      </p:pic>
      <p:sp>
        <p:nvSpPr>
          <p:cNvPr id="108" name="TextBox 107">
            <a:extLst>
              <a:ext uri="{FF2B5EF4-FFF2-40B4-BE49-F238E27FC236}">
                <a16:creationId xmlns:a16="http://schemas.microsoft.com/office/drawing/2014/main" id="{45CB53B4-B8A9-4717-8441-681AADC2B81A}"/>
              </a:ext>
            </a:extLst>
          </p:cNvPr>
          <p:cNvSpPr txBox="1"/>
          <p:nvPr/>
        </p:nvSpPr>
        <p:spPr>
          <a:xfrm>
            <a:off x="11086298" y="174297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Users</a:t>
            </a:r>
          </a:p>
        </p:txBody>
      </p:sp>
      <p:cxnSp>
        <p:nvCxnSpPr>
          <p:cNvPr id="29" name="Connector: Elbow 28">
            <a:extLst>
              <a:ext uri="{FF2B5EF4-FFF2-40B4-BE49-F238E27FC236}">
                <a16:creationId xmlns:a16="http://schemas.microsoft.com/office/drawing/2014/main" id="{179A3F5A-9C38-494D-AB9F-380E995C4516}"/>
              </a:ext>
            </a:extLst>
          </p:cNvPr>
          <p:cNvCxnSpPr>
            <a:cxnSpLocks/>
            <a:stCxn id="108" idx="2"/>
            <a:endCxn id="270" idx="3"/>
          </p:cNvCxnSpPr>
          <p:nvPr/>
        </p:nvCxnSpPr>
        <p:spPr>
          <a:xfrm rot="5400000">
            <a:off x="10917529" y="1931995"/>
            <a:ext cx="741835" cy="67469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43D31C5-D1E4-41DE-87E1-50CE791B3DAB}"/>
              </a:ext>
            </a:extLst>
          </p:cNvPr>
          <p:cNvSpPr txBox="1"/>
          <p:nvPr/>
        </p:nvSpPr>
        <p:spPr>
          <a:xfrm>
            <a:off x="11054972" y="3584376"/>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corporate data center</a:t>
            </a:r>
          </a:p>
        </p:txBody>
      </p:sp>
      <p:pic>
        <p:nvPicPr>
          <p:cNvPr id="136" name="Picture 135">
            <a:extLst>
              <a:ext uri="{FF2B5EF4-FFF2-40B4-BE49-F238E27FC236}">
                <a16:creationId xmlns:a16="http://schemas.microsoft.com/office/drawing/2014/main" id="{7F069B66-DA64-4934-9A03-517F407AAEF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29614" y="3894875"/>
            <a:ext cx="529722" cy="731520"/>
          </a:xfrm>
          <a:prstGeom prst="rect">
            <a:avLst/>
          </a:prstGeom>
        </p:spPr>
      </p:pic>
      <p:cxnSp>
        <p:nvCxnSpPr>
          <p:cNvPr id="237" name="Connector: Elbow 236">
            <a:extLst>
              <a:ext uri="{FF2B5EF4-FFF2-40B4-BE49-F238E27FC236}">
                <a16:creationId xmlns:a16="http://schemas.microsoft.com/office/drawing/2014/main" id="{117D9429-7911-4737-80B9-745D5A3311BE}"/>
              </a:ext>
            </a:extLst>
          </p:cNvPr>
          <p:cNvCxnSpPr>
            <a:cxnSpLocks/>
            <a:stCxn id="136" idx="1"/>
            <a:endCxn id="286" idx="3"/>
          </p:cNvCxnSpPr>
          <p:nvPr/>
        </p:nvCxnSpPr>
        <p:spPr>
          <a:xfrm rot="10800000" flipV="1">
            <a:off x="10878662" y="4260634"/>
            <a:ext cx="450953" cy="137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581D164-CED1-4C4D-AAAB-054A79381A50}"/>
              </a:ext>
            </a:extLst>
          </p:cNvPr>
          <p:cNvGrpSpPr/>
          <p:nvPr/>
        </p:nvGrpSpPr>
        <p:grpSpPr>
          <a:xfrm>
            <a:off x="3865759" y="5060932"/>
            <a:ext cx="7075136" cy="1686245"/>
            <a:chOff x="3865759" y="5060932"/>
            <a:chExt cx="7075136" cy="1686245"/>
          </a:xfrm>
        </p:grpSpPr>
        <p:sp>
          <p:nvSpPr>
            <p:cNvPr id="113" name="Rounded Rectangle 42">
              <a:extLst>
                <a:ext uri="{FF2B5EF4-FFF2-40B4-BE49-F238E27FC236}">
                  <a16:creationId xmlns:a16="http://schemas.microsoft.com/office/drawing/2014/main" id="{50BA8A89-E566-405C-A7ED-725A47DA8F1E}"/>
                </a:ext>
              </a:extLst>
            </p:cNvPr>
            <p:cNvSpPr/>
            <p:nvPr/>
          </p:nvSpPr>
          <p:spPr>
            <a:xfrm>
              <a:off x="3865759" y="5362279"/>
              <a:ext cx="7075136" cy="1384898"/>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sp>
          <p:nvSpPr>
            <p:cNvPr id="114" name="TextBox 5">
              <a:extLst>
                <a:ext uri="{FF2B5EF4-FFF2-40B4-BE49-F238E27FC236}">
                  <a16:creationId xmlns:a16="http://schemas.microsoft.com/office/drawing/2014/main" id="{1D46A007-A698-40A5-8698-F526B17EDC01}"/>
                </a:ext>
              </a:extLst>
            </p:cNvPr>
            <p:cNvSpPr txBox="1">
              <a:spLocks noChangeArrowheads="1"/>
            </p:cNvSpPr>
            <p:nvPr/>
          </p:nvSpPr>
          <p:spPr bwMode="auto">
            <a:xfrm>
              <a:off x="3988640" y="5348816"/>
              <a:ext cx="3189029" cy="36962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Amazon Web Services</a:t>
              </a:r>
            </a:p>
          </p:txBody>
        </p:sp>
        <p:pic>
          <p:nvPicPr>
            <p:cNvPr id="115" name="Picture 114" descr="AWS-Cloud.png">
              <a:extLst>
                <a:ext uri="{FF2B5EF4-FFF2-40B4-BE49-F238E27FC236}">
                  <a16:creationId xmlns:a16="http://schemas.microsoft.com/office/drawing/2014/main" id="{5669DE5C-4399-4D37-888B-B9B04618F8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9474" y="5060932"/>
              <a:ext cx="601800" cy="558321"/>
            </a:xfrm>
            <a:prstGeom prst="rect">
              <a:avLst/>
            </a:prstGeom>
          </p:spPr>
        </p:pic>
        <p:sp>
          <p:nvSpPr>
            <p:cNvPr id="116" name="Rounded Rectangle 45">
              <a:extLst>
                <a:ext uri="{FF2B5EF4-FFF2-40B4-BE49-F238E27FC236}">
                  <a16:creationId xmlns:a16="http://schemas.microsoft.com/office/drawing/2014/main" id="{B9C55962-CD05-4407-8EB2-0D2069016AC5}"/>
                </a:ext>
              </a:extLst>
            </p:cNvPr>
            <p:cNvSpPr/>
            <p:nvPr/>
          </p:nvSpPr>
          <p:spPr>
            <a:xfrm>
              <a:off x="3988640" y="5707928"/>
              <a:ext cx="6647277" cy="927077"/>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sp>
          <p:nvSpPr>
            <p:cNvPr id="133" name="TextBox 35">
              <a:extLst>
                <a:ext uri="{FF2B5EF4-FFF2-40B4-BE49-F238E27FC236}">
                  <a16:creationId xmlns:a16="http://schemas.microsoft.com/office/drawing/2014/main" id="{3D10C058-147B-4C72-ABC7-E7E0E8D60575}"/>
                </a:ext>
              </a:extLst>
            </p:cNvPr>
            <p:cNvSpPr txBox="1">
              <a:spLocks noChangeArrowheads="1"/>
            </p:cNvSpPr>
            <p:nvPr/>
          </p:nvSpPr>
          <p:spPr bwMode="auto">
            <a:xfrm>
              <a:off x="4078710" y="5694742"/>
              <a:ext cx="4128393"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Virtual Private Cloud (10.0.0.0 /16)</a:t>
              </a:r>
            </a:p>
          </p:txBody>
        </p:sp>
        <p:pic>
          <p:nvPicPr>
            <p:cNvPr id="137" name="Picture 136" descr="VPC-Cloud.png">
              <a:extLst>
                <a:ext uri="{FF2B5EF4-FFF2-40B4-BE49-F238E27FC236}">
                  <a16:creationId xmlns:a16="http://schemas.microsoft.com/office/drawing/2014/main" id="{1C20C61A-42CE-497C-B122-0C26812BD4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3542" y="5467716"/>
              <a:ext cx="608242" cy="547153"/>
            </a:xfrm>
            <a:prstGeom prst="rect">
              <a:avLst/>
            </a:prstGeom>
          </p:spPr>
        </p:pic>
        <p:sp>
          <p:nvSpPr>
            <p:cNvPr id="143" name="Rounded Rectangle 58">
              <a:extLst>
                <a:ext uri="{FF2B5EF4-FFF2-40B4-BE49-F238E27FC236}">
                  <a16:creationId xmlns:a16="http://schemas.microsoft.com/office/drawing/2014/main" id="{FE349BCC-A63A-4E3B-9316-7B6F19E54519}"/>
                </a:ext>
              </a:extLst>
            </p:cNvPr>
            <p:cNvSpPr/>
            <p:nvPr/>
          </p:nvSpPr>
          <p:spPr>
            <a:xfrm>
              <a:off x="4302473" y="6029702"/>
              <a:ext cx="2671438" cy="543426"/>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Arial"/>
                <a:ea typeface="+mn-ea"/>
                <a:cs typeface="Arial"/>
              </a:endParaRPr>
            </a:p>
          </p:txBody>
        </p:sp>
        <p:sp>
          <p:nvSpPr>
            <p:cNvPr id="144" name="TextBox 35">
              <a:extLst>
                <a:ext uri="{FF2B5EF4-FFF2-40B4-BE49-F238E27FC236}">
                  <a16:creationId xmlns:a16="http://schemas.microsoft.com/office/drawing/2014/main" id="{E3B0A718-4402-493A-A7FC-A9C1953322C4}"/>
                </a:ext>
              </a:extLst>
            </p:cNvPr>
            <p:cNvSpPr txBox="1">
              <a:spLocks noChangeArrowheads="1"/>
            </p:cNvSpPr>
            <p:nvPr/>
          </p:nvSpPr>
          <p:spPr bwMode="auto">
            <a:xfrm>
              <a:off x="4282808" y="6020752"/>
              <a:ext cx="2389019"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Public Subnet (10.0.0.0 /24)</a:t>
              </a:r>
            </a:p>
          </p:txBody>
        </p:sp>
      </p:grpSp>
      <p:grpSp>
        <p:nvGrpSpPr>
          <p:cNvPr id="19" name="Group 18">
            <a:extLst>
              <a:ext uri="{FF2B5EF4-FFF2-40B4-BE49-F238E27FC236}">
                <a16:creationId xmlns:a16="http://schemas.microsoft.com/office/drawing/2014/main" id="{0E4B6F67-A609-4CDA-8B10-919901CD3362}"/>
              </a:ext>
            </a:extLst>
          </p:cNvPr>
          <p:cNvGrpSpPr/>
          <p:nvPr/>
        </p:nvGrpSpPr>
        <p:grpSpPr>
          <a:xfrm>
            <a:off x="7470478" y="5050126"/>
            <a:ext cx="1473332" cy="564237"/>
            <a:chOff x="7470478" y="4978208"/>
            <a:chExt cx="1473332" cy="564237"/>
          </a:xfrm>
        </p:grpSpPr>
        <p:pic>
          <p:nvPicPr>
            <p:cNvPr id="146" name="Picture 145">
              <a:extLst>
                <a:ext uri="{FF2B5EF4-FFF2-40B4-BE49-F238E27FC236}">
                  <a16:creationId xmlns:a16="http://schemas.microsoft.com/office/drawing/2014/main" id="{695C3318-BF8A-4E16-9227-352A44A202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70478" y="4978208"/>
              <a:ext cx="538196" cy="564237"/>
            </a:xfrm>
            <a:prstGeom prst="rect">
              <a:avLst/>
            </a:prstGeom>
          </p:spPr>
        </p:pic>
        <p:sp>
          <p:nvSpPr>
            <p:cNvPr id="147" name="TextBox 36">
              <a:extLst>
                <a:ext uri="{FF2B5EF4-FFF2-40B4-BE49-F238E27FC236}">
                  <a16:creationId xmlns:a16="http://schemas.microsoft.com/office/drawing/2014/main" id="{D44C1769-C1C8-4C35-AE1B-EFAF39B44996}"/>
                </a:ext>
              </a:extLst>
            </p:cNvPr>
            <p:cNvSpPr txBox="1">
              <a:spLocks noChangeArrowheads="1"/>
            </p:cNvSpPr>
            <p:nvPr/>
          </p:nvSpPr>
          <p:spPr bwMode="auto">
            <a:xfrm>
              <a:off x="7960091" y="5042740"/>
              <a:ext cx="983719"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VPC Peering</a:t>
              </a:r>
            </a:p>
          </p:txBody>
        </p:sp>
      </p:grpSp>
      <p:cxnSp>
        <p:nvCxnSpPr>
          <p:cNvPr id="226" name="Straight Arrow Connector 225">
            <a:extLst>
              <a:ext uri="{FF2B5EF4-FFF2-40B4-BE49-F238E27FC236}">
                <a16:creationId xmlns:a16="http://schemas.microsoft.com/office/drawing/2014/main" id="{8FCBD86E-DE15-4762-9420-5047E60C6DCF}"/>
              </a:ext>
            </a:extLst>
          </p:cNvPr>
          <p:cNvCxnSpPr>
            <a:stCxn id="107" idx="1"/>
            <a:endCxn id="300" idx="3"/>
          </p:cNvCxnSpPr>
          <p:nvPr/>
        </p:nvCxnSpPr>
        <p:spPr>
          <a:xfrm flipH="1">
            <a:off x="10940895" y="1378149"/>
            <a:ext cx="3185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3D1CB66-A66F-491C-9774-810F3DE0B032}"/>
              </a:ext>
            </a:extLst>
          </p:cNvPr>
          <p:cNvGrpSpPr/>
          <p:nvPr/>
        </p:nvGrpSpPr>
        <p:grpSpPr>
          <a:xfrm>
            <a:off x="4300277" y="4100666"/>
            <a:ext cx="1174962" cy="628026"/>
            <a:chOff x="4300277" y="4100666"/>
            <a:chExt cx="1174962" cy="628026"/>
          </a:xfrm>
        </p:grpSpPr>
        <p:pic>
          <p:nvPicPr>
            <p:cNvPr id="138" name="Picture 137">
              <a:extLst>
                <a:ext uri="{FF2B5EF4-FFF2-40B4-BE49-F238E27FC236}">
                  <a16:creationId xmlns:a16="http://schemas.microsoft.com/office/drawing/2014/main" id="{2A57D7E0-867C-4D6B-A3C2-0CCAD4D8598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20457" y="4100666"/>
              <a:ext cx="467392" cy="385463"/>
            </a:xfrm>
            <a:prstGeom prst="rect">
              <a:avLst/>
            </a:prstGeom>
          </p:spPr>
        </p:pic>
        <p:sp>
          <p:nvSpPr>
            <p:cNvPr id="140" name="TextBox 36">
              <a:extLst>
                <a:ext uri="{FF2B5EF4-FFF2-40B4-BE49-F238E27FC236}">
                  <a16:creationId xmlns:a16="http://schemas.microsoft.com/office/drawing/2014/main" id="{D0CCC38A-7078-4689-A485-F20AB23A6335}"/>
                </a:ext>
              </a:extLst>
            </p:cNvPr>
            <p:cNvSpPr txBox="1">
              <a:spLocks noChangeArrowheads="1"/>
            </p:cNvSpPr>
            <p:nvPr/>
          </p:nvSpPr>
          <p:spPr bwMode="auto">
            <a:xfrm>
              <a:off x="4300277" y="4420915"/>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grpSp>
    </p:spTree>
    <p:extLst>
      <p:ext uri="{BB962C8B-B14F-4D97-AF65-F5344CB8AC3E}">
        <p14:creationId xmlns:p14="http://schemas.microsoft.com/office/powerpoint/2010/main" val="308366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6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7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8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83"/>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3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3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2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6" grpId="0" animBg="1"/>
      <p:bldP spid="169" grpId="0"/>
      <p:bldP spid="171" grpId="0" animBg="1"/>
      <p:bldP spid="174" grpId="0"/>
      <p:bldP spid="176" grpId="0" animBg="1"/>
      <p:bldP spid="258" grpId="0" animBg="1"/>
      <p:bldP spid="5" grpId="0" animBg="1"/>
      <p:bldP spid="280" grpId="0" animBg="1"/>
      <p:bldP spid="283" grpId="0" animBg="1"/>
      <p:bldP spid="284" grpId="0" animBg="1"/>
      <p:bldP spid="287" grpId="0"/>
      <p:bldP spid="288" grpId="0"/>
      <p:bldP spid="255" grpId="0" animBg="1"/>
      <p:bldP spid="256" grpId="0"/>
      <p:bldP spid="259" grpId="0" animBg="1"/>
      <p:bldP spid="290" grpId="0"/>
      <p:bldP spid="291" grpId="0" animBg="1"/>
      <p:bldP spid="292" grpId="0"/>
      <p:bldP spid="301" grpId="0"/>
      <p:bldP spid="302" grpId="0" animBg="1"/>
      <p:bldP spid="108" grpId="0"/>
      <p:bldP spid="1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Picture 5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53" y="1294940"/>
            <a:ext cx="5943600" cy="838200"/>
          </a:xfrm>
          <a:prstGeom prst="rect">
            <a:avLst/>
          </a:prstGeom>
          <a:noFill/>
          <a:ln>
            <a:solidFill>
              <a:srgbClr val="010203"/>
            </a:solidFill>
          </a:ln>
          <a:extLst>
            <a:ext uri="{909E8E84-426E-40DD-AFC4-6F175D3DCCD1}">
              <a14:hiddenFill xmlns:a14="http://schemas.microsoft.com/office/drawing/2010/main">
                <a:solidFill>
                  <a:srgbClr val="FFFFFF"/>
                </a:solidFill>
              </a14:hiddenFill>
            </a:ext>
          </a:extLst>
        </p:spPr>
      </p:pic>
      <p:pic>
        <p:nvPicPr>
          <p:cNvPr id="9" name="Picture 5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19" y="2391667"/>
            <a:ext cx="5943600" cy="3078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5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53" y="5699341"/>
            <a:ext cx="5943600" cy="723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11"/>
          <p:cNvSpPr>
            <a:spLocks noChangeArrowheads="1"/>
          </p:cNvSpPr>
          <p:nvPr/>
        </p:nvSpPr>
        <p:spPr bwMode="auto">
          <a:xfrm>
            <a:off x="103655" y="1000535"/>
            <a:ext cx="59328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Arial" panose="020B0604020202020204" pitchFamily="34" charset="0"/>
              </a:rPr>
              <a:t>Navigate to </a:t>
            </a:r>
            <a:r>
              <a:rPr lang="en-US" altLang="en-US" sz="1200" dirty="0">
                <a:solidFill>
                  <a:srgbClr val="010203"/>
                </a:solidFill>
                <a:ea typeface="Times New Roman" panose="02020603050405020304" pitchFamily="18" charset="0"/>
                <a:cs typeface="Arial" panose="020B0604020202020204" pitchFamily="34" charset="0"/>
                <a:hlinkClick r:id="rId6"/>
              </a:rPr>
              <a:t>https://aws.amazon.com/console</a:t>
            </a:r>
            <a:r>
              <a:rPr lang="en-US" altLang="en-US" sz="1200" dirty="0">
                <a:solidFill>
                  <a:srgbClr val="010203"/>
                </a:solidFill>
                <a:ea typeface="Times New Roman" panose="02020603050405020304" pitchFamily="18" charset="0"/>
                <a:cs typeface="Arial" panose="020B0604020202020204" pitchFamily="34" charset="0"/>
              </a:rPr>
              <a:t> . Click ‘Sign In to the Console’ and Login.</a:t>
            </a:r>
            <a:endParaRPr lang="en-US" altLang="en-US" dirty="0">
              <a:solidFill>
                <a:srgbClr val="010203"/>
              </a:solidFill>
              <a:latin typeface="Arial" panose="020B0604020202020204" pitchFamily="34" charset="0"/>
            </a:endParaRPr>
          </a:p>
        </p:txBody>
      </p:sp>
      <p:sp>
        <p:nvSpPr>
          <p:cNvPr id="12" name="Rectangle 14"/>
          <p:cNvSpPr>
            <a:spLocks noChangeArrowheads="1"/>
          </p:cNvSpPr>
          <p:nvPr/>
        </p:nvSpPr>
        <p:spPr bwMode="auto">
          <a:xfrm>
            <a:off x="103653" y="5428550"/>
            <a:ext cx="1833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Arial" panose="020B0604020202020204" pitchFamily="34" charset="0"/>
              </a:rPr>
              <a:t>Click ‘Start VPC Wizard’.</a:t>
            </a:r>
            <a:endParaRPr lang="en-US" altLang="en-US" dirty="0">
              <a:solidFill>
                <a:srgbClr val="010203"/>
              </a:solidFill>
              <a:latin typeface="Arial" panose="020B0604020202020204" pitchFamily="34" charset="0"/>
            </a:endParaRPr>
          </a:p>
        </p:txBody>
      </p:sp>
      <p:sp>
        <p:nvSpPr>
          <p:cNvPr id="13" name="Rectangle 12"/>
          <p:cNvSpPr/>
          <p:nvPr/>
        </p:nvSpPr>
        <p:spPr>
          <a:xfrm>
            <a:off x="105018" y="2170465"/>
            <a:ext cx="2391489" cy="242567"/>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Arial" panose="020B0604020202020204" pitchFamily="34" charset="0"/>
              </a:rPr>
              <a:t>Click ‘Services’ and choose ‘VPC’</a:t>
            </a:r>
            <a:endParaRPr lang="en-US" sz="1200" dirty="0">
              <a:solidFill>
                <a:srgbClr val="010203"/>
              </a:solidFill>
              <a:latin typeface="Arial" charset="0"/>
            </a:endParaRPr>
          </a:p>
        </p:txBody>
      </p:sp>
      <p:sp>
        <p:nvSpPr>
          <p:cNvPr id="14" name="Left Arrow 25"/>
          <p:cNvSpPr/>
          <p:nvPr/>
        </p:nvSpPr>
        <p:spPr>
          <a:xfrm>
            <a:off x="1812377" y="5938975"/>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5" name="Left Arrow 26"/>
          <p:cNvSpPr/>
          <p:nvPr/>
        </p:nvSpPr>
        <p:spPr>
          <a:xfrm>
            <a:off x="1300762" y="2556411"/>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6" name="Left Arrow 27"/>
          <p:cNvSpPr/>
          <p:nvPr/>
        </p:nvSpPr>
        <p:spPr>
          <a:xfrm rot="10800000">
            <a:off x="4375025" y="1379555"/>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7" name="Left Arrow 28"/>
          <p:cNvSpPr/>
          <p:nvPr/>
        </p:nvSpPr>
        <p:spPr>
          <a:xfrm>
            <a:off x="5019115" y="4980340"/>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pic>
        <p:nvPicPr>
          <p:cNvPr id="18" name="Picture 5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6678" y="1277534"/>
            <a:ext cx="5943600" cy="2160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18"/>
          <p:cNvSpPr/>
          <p:nvPr/>
        </p:nvSpPr>
        <p:spPr>
          <a:xfrm>
            <a:off x="6106913" y="1037613"/>
            <a:ext cx="6096000" cy="242567"/>
          </a:xfrm>
          <a:prstGeom prst="rect">
            <a:avLst/>
          </a:prstGeom>
        </p:spPr>
        <p:txBody>
          <a:bodyPr>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Arial" panose="020B0604020202020204" pitchFamily="34" charset="0"/>
              </a:rPr>
              <a:t>Select ‘VPC with a Single Public Subnet’ as a VPC Configuration. Click Select.</a:t>
            </a:r>
            <a:endParaRPr lang="en-US" sz="1200" dirty="0">
              <a:solidFill>
                <a:srgbClr val="010203"/>
              </a:solidFill>
              <a:latin typeface="Arial" charset="0"/>
            </a:endParaRPr>
          </a:p>
        </p:txBody>
      </p:sp>
      <p:sp>
        <p:nvSpPr>
          <p:cNvPr id="21" name="Left Arrow 37"/>
          <p:cNvSpPr/>
          <p:nvPr/>
        </p:nvSpPr>
        <p:spPr>
          <a:xfrm>
            <a:off x="7369120" y="1441000"/>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p:cNvSpPr/>
          <p:nvPr/>
        </p:nvSpPr>
        <p:spPr>
          <a:xfrm>
            <a:off x="6148839" y="3438122"/>
            <a:ext cx="2848665"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Arial" panose="020B0604020202020204" pitchFamily="34" charset="0"/>
              </a:rPr>
              <a:t>Type a VPC name and Click Create VPC.</a:t>
            </a:r>
            <a:endParaRPr lang="en-US" sz="1200" dirty="0">
              <a:solidFill>
                <a:srgbClr val="010203"/>
              </a:solidFill>
              <a:latin typeface="Arial" charset="0"/>
            </a:endParaRPr>
          </a:p>
        </p:txBody>
      </p:sp>
      <p:sp>
        <p:nvSpPr>
          <p:cNvPr id="24" name="Left Arrow 48"/>
          <p:cNvSpPr/>
          <p:nvPr/>
        </p:nvSpPr>
        <p:spPr>
          <a:xfrm rot="10800000">
            <a:off x="10808857" y="5534893"/>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sp>
        <p:nvSpPr>
          <p:cNvPr id="26" name="TextBox 25">
            <a:extLst>
              <a:ext uri="{FF2B5EF4-FFF2-40B4-BE49-F238E27FC236}">
                <a16:creationId xmlns:a16="http://schemas.microsoft.com/office/drawing/2014/main" id="{7BA83B3C-A526-48C5-9655-4464896280C7}"/>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Creating a VPC</a:t>
            </a:r>
          </a:p>
        </p:txBody>
      </p:sp>
      <p:sp>
        <p:nvSpPr>
          <p:cNvPr id="27" name="TextBox 26">
            <a:extLst>
              <a:ext uri="{FF2B5EF4-FFF2-40B4-BE49-F238E27FC236}">
                <a16:creationId xmlns:a16="http://schemas.microsoft.com/office/drawing/2014/main" id="{CF0D490D-0AED-476A-8D19-9CC1A55DFC05}"/>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Virtual Private Cloud (VPC)</a:t>
            </a:r>
          </a:p>
        </p:txBody>
      </p:sp>
      <p:pic>
        <p:nvPicPr>
          <p:cNvPr id="3" name="Picture 2">
            <a:extLst>
              <a:ext uri="{FF2B5EF4-FFF2-40B4-BE49-F238E27FC236}">
                <a16:creationId xmlns:a16="http://schemas.microsoft.com/office/drawing/2014/main" id="{2FEE82ED-8A9E-4DBB-803C-277C8BC7D68C}"/>
              </a:ext>
            </a:extLst>
          </p:cNvPr>
          <p:cNvPicPr>
            <a:picLocks noChangeAspect="1"/>
          </p:cNvPicPr>
          <p:nvPr/>
        </p:nvPicPr>
        <p:blipFill>
          <a:blip r:embed="rId8"/>
          <a:stretch>
            <a:fillRect/>
          </a:stretch>
        </p:blipFill>
        <p:spPr>
          <a:xfrm>
            <a:off x="6136678" y="3678044"/>
            <a:ext cx="5943600" cy="2985804"/>
          </a:xfrm>
          <a:prstGeom prst="rect">
            <a:avLst/>
          </a:prstGeom>
          <a:ln>
            <a:solidFill>
              <a:schemeClr val="tx1"/>
            </a:solidFill>
          </a:ln>
        </p:spPr>
      </p:pic>
      <p:sp>
        <p:nvSpPr>
          <p:cNvPr id="20" name="Left Arrow 36"/>
          <p:cNvSpPr/>
          <p:nvPr/>
        </p:nvSpPr>
        <p:spPr>
          <a:xfrm rot="10800000">
            <a:off x="8997504" y="2391667"/>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sp>
        <p:nvSpPr>
          <p:cNvPr id="25" name="Left Arrow 36">
            <a:extLst>
              <a:ext uri="{FF2B5EF4-FFF2-40B4-BE49-F238E27FC236}">
                <a16:creationId xmlns:a16="http://schemas.microsoft.com/office/drawing/2014/main" id="{BC96B029-BD1D-4EE7-BF4D-84E403A1502F}"/>
              </a:ext>
            </a:extLst>
          </p:cNvPr>
          <p:cNvSpPr/>
          <p:nvPr/>
        </p:nvSpPr>
        <p:spPr>
          <a:xfrm rot="10800000">
            <a:off x="10625887" y="6243921"/>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3424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5" grpId="0" animBg="1"/>
      <p:bldP spid="16" grpId="0" animBg="1"/>
      <p:bldP spid="17" grpId="0" animBg="1"/>
      <p:bldP spid="19" grpId="0"/>
      <p:bldP spid="21" grpId="0" animBg="1"/>
      <p:bldP spid="23" grpId="0"/>
      <p:bldP spid="24" grpId="0" animBg="1"/>
      <p:bldP spid="20"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299" y="3059034"/>
            <a:ext cx="3639151"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Elastic Virtual servers in the cloud</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Provides resizable compute capacity</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Servers from $0.02 per hour</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On-Demand, Reserved, and Spot Pricing</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Supports Windows, Linux, CentOS, RedHat</a:t>
            </a:r>
          </a:p>
        </p:txBody>
      </p:sp>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97" name="Rectangle 96">
            <a:extLst>
              <a:ext uri="{FF2B5EF4-FFF2-40B4-BE49-F238E27FC236}">
                <a16:creationId xmlns:a16="http://schemas.microsoft.com/office/drawing/2014/main" id="{4C07015A-C4AE-4EC0-A9FC-A4E9D1108155}"/>
              </a:ext>
            </a:extLst>
          </p:cNvPr>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1E98C0E4-E1B1-4429-8B5E-11C47F097320}"/>
              </a:ext>
            </a:extLst>
          </p:cNvPr>
          <p:cNvSpPr txBox="1"/>
          <p:nvPr/>
        </p:nvSpPr>
        <p:spPr>
          <a:xfrm>
            <a:off x="528686" y="507796"/>
            <a:ext cx="3110465"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99" name="TextBox 98">
            <a:extLst>
              <a:ext uri="{FF2B5EF4-FFF2-40B4-BE49-F238E27FC236}">
                <a16:creationId xmlns:a16="http://schemas.microsoft.com/office/drawing/2014/main" id="{BF00D136-461B-47B8-A9A6-782A118612A1}"/>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Compute Cloud (EC2)</a:t>
            </a:r>
          </a:p>
        </p:txBody>
      </p:sp>
      <p:pic>
        <p:nvPicPr>
          <p:cNvPr id="2050" name="Picture 2" descr="Image result for server rack">
            <a:extLst>
              <a:ext uri="{FF2B5EF4-FFF2-40B4-BE49-F238E27FC236}">
                <a16:creationId xmlns:a16="http://schemas.microsoft.com/office/drawing/2014/main" id="{AFF0E9B0-8B99-4D06-B40D-09D81F1A0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93206" y="820092"/>
            <a:ext cx="2295112" cy="23931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erver">
            <a:extLst>
              <a:ext uri="{FF2B5EF4-FFF2-40B4-BE49-F238E27FC236}">
                <a16:creationId xmlns:a16="http://schemas.microsoft.com/office/drawing/2014/main" id="{80C9ECF2-C2E1-4F54-B447-87811557C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658" y="1523578"/>
            <a:ext cx="2326629" cy="23266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86B3083E-3FC8-4BD4-9CB4-0AF25ECB0E71}"/>
              </a:ext>
            </a:extLst>
          </p:cNvPr>
          <p:cNvSpPr/>
          <p:nvPr/>
        </p:nvSpPr>
        <p:spPr>
          <a:xfrm>
            <a:off x="1148798" y="2132537"/>
            <a:ext cx="2363333" cy="32336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Host Server</a:t>
            </a:r>
          </a:p>
        </p:txBody>
      </p:sp>
      <p:sp>
        <p:nvSpPr>
          <p:cNvPr id="106" name="Rectangle: Rounded Corners 105">
            <a:extLst>
              <a:ext uri="{FF2B5EF4-FFF2-40B4-BE49-F238E27FC236}">
                <a16:creationId xmlns:a16="http://schemas.microsoft.com/office/drawing/2014/main" id="{D2B8A98D-DD08-4F01-856A-72E649F78AA3}"/>
              </a:ext>
            </a:extLst>
          </p:cNvPr>
          <p:cNvSpPr/>
          <p:nvPr/>
        </p:nvSpPr>
        <p:spPr>
          <a:xfrm>
            <a:off x="1148798" y="1719138"/>
            <a:ext cx="2363333" cy="32336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Hypervisor</a:t>
            </a:r>
          </a:p>
        </p:txBody>
      </p:sp>
      <p:sp>
        <p:nvSpPr>
          <p:cNvPr id="107" name="Rectangle: Rounded Corners 106">
            <a:extLst>
              <a:ext uri="{FF2B5EF4-FFF2-40B4-BE49-F238E27FC236}">
                <a16:creationId xmlns:a16="http://schemas.microsoft.com/office/drawing/2014/main" id="{83B4229A-017A-4053-80E5-AC83695B5399}"/>
              </a:ext>
            </a:extLst>
          </p:cNvPr>
          <p:cNvSpPr/>
          <p:nvPr/>
        </p:nvSpPr>
        <p:spPr>
          <a:xfrm>
            <a:off x="1160830" y="1204206"/>
            <a:ext cx="744285" cy="43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EC2 Instance</a:t>
            </a:r>
          </a:p>
        </p:txBody>
      </p:sp>
      <p:sp>
        <p:nvSpPr>
          <p:cNvPr id="108" name="Rectangle: Rounded Corners 107">
            <a:extLst>
              <a:ext uri="{FF2B5EF4-FFF2-40B4-BE49-F238E27FC236}">
                <a16:creationId xmlns:a16="http://schemas.microsoft.com/office/drawing/2014/main" id="{FA693321-9BF5-42D3-ADD8-30D69E04967C}"/>
              </a:ext>
            </a:extLst>
          </p:cNvPr>
          <p:cNvSpPr/>
          <p:nvPr/>
        </p:nvSpPr>
        <p:spPr>
          <a:xfrm>
            <a:off x="1967302" y="1204206"/>
            <a:ext cx="744285" cy="43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EC2</a:t>
            </a:r>
            <a:br>
              <a:rPr lang="en-US" sz="1200" dirty="0"/>
            </a:br>
            <a:r>
              <a:rPr lang="en-US" sz="1200" dirty="0"/>
              <a:t>Instance</a:t>
            </a:r>
          </a:p>
        </p:txBody>
      </p:sp>
      <p:sp>
        <p:nvSpPr>
          <p:cNvPr id="109" name="Rectangle: Rounded Corners 108">
            <a:extLst>
              <a:ext uri="{FF2B5EF4-FFF2-40B4-BE49-F238E27FC236}">
                <a16:creationId xmlns:a16="http://schemas.microsoft.com/office/drawing/2014/main" id="{82BB46A6-F43A-4449-A24F-669B48C3279F}"/>
              </a:ext>
            </a:extLst>
          </p:cNvPr>
          <p:cNvSpPr/>
          <p:nvPr/>
        </p:nvSpPr>
        <p:spPr>
          <a:xfrm>
            <a:off x="2773774" y="1204206"/>
            <a:ext cx="744285" cy="433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EC2</a:t>
            </a:r>
            <a:br>
              <a:rPr lang="en-US" sz="1200" dirty="0"/>
            </a:br>
            <a:r>
              <a:rPr lang="en-US" sz="1200" dirty="0"/>
              <a:t>Instance</a:t>
            </a:r>
          </a:p>
        </p:txBody>
      </p:sp>
      <p:sp>
        <p:nvSpPr>
          <p:cNvPr id="15" name="TextBox 14">
            <a:extLst>
              <a:ext uri="{FF2B5EF4-FFF2-40B4-BE49-F238E27FC236}">
                <a16:creationId xmlns:a16="http://schemas.microsoft.com/office/drawing/2014/main" id="{5A5A36E8-4A57-4A77-A180-F17441EE6052}"/>
              </a:ext>
            </a:extLst>
          </p:cNvPr>
          <p:cNvSpPr txBox="1"/>
          <p:nvPr/>
        </p:nvSpPr>
        <p:spPr>
          <a:xfrm>
            <a:off x="1081788" y="926227"/>
            <a:ext cx="902368" cy="307777"/>
          </a:xfrm>
          <a:prstGeom prst="rect">
            <a:avLst/>
          </a:prstGeom>
          <a:noFill/>
        </p:spPr>
        <p:txBody>
          <a:bodyPr wrap="square" rtlCol="0">
            <a:spAutoFit/>
          </a:bodyPr>
          <a:lstStyle/>
          <a:p>
            <a:pPr algn="ctr"/>
            <a:r>
              <a:rPr lang="en-US" sz="1400" dirty="0"/>
              <a:t>Guest1</a:t>
            </a:r>
          </a:p>
        </p:txBody>
      </p:sp>
      <p:sp>
        <p:nvSpPr>
          <p:cNvPr id="111" name="TextBox 110">
            <a:extLst>
              <a:ext uri="{FF2B5EF4-FFF2-40B4-BE49-F238E27FC236}">
                <a16:creationId xmlns:a16="http://schemas.microsoft.com/office/drawing/2014/main" id="{953547AD-5449-4D46-A8AA-E77B61AF4A89}"/>
              </a:ext>
            </a:extLst>
          </p:cNvPr>
          <p:cNvSpPr txBox="1"/>
          <p:nvPr/>
        </p:nvSpPr>
        <p:spPr>
          <a:xfrm>
            <a:off x="1895833" y="925201"/>
            <a:ext cx="902368" cy="307777"/>
          </a:xfrm>
          <a:prstGeom prst="rect">
            <a:avLst/>
          </a:prstGeom>
          <a:noFill/>
        </p:spPr>
        <p:txBody>
          <a:bodyPr wrap="square" rtlCol="0">
            <a:spAutoFit/>
          </a:bodyPr>
          <a:lstStyle/>
          <a:p>
            <a:pPr algn="ctr"/>
            <a:r>
              <a:rPr lang="en-US" sz="1400" dirty="0"/>
              <a:t>Guest2</a:t>
            </a:r>
          </a:p>
        </p:txBody>
      </p:sp>
      <p:sp>
        <p:nvSpPr>
          <p:cNvPr id="113" name="TextBox 112">
            <a:extLst>
              <a:ext uri="{FF2B5EF4-FFF2-40B4-BE49-F238E27FC236}">
                <a16:creationId xmlns:a16="http://schemas.microsoft.com/office/drawing/2014/main" id="{C3EE4EA8-5BCD-4D0C-995C-F3AA030D46CC}"/>
              </a:ext>
            </a:extLst>
          </p:cNvPr>
          <p:cNvSpPr txBox="1"/>
          <p:nvPr/>
        </p:nvSpPr>
        <p:spPr>
          <a:xfrm>
            <a:off x="2714134" y="922847"/>
            <a:ext cx="902368" cy="307777"/>
          </a:xfrm>
          <a:prstGeom prst="rect">
            <a:avLst/>
          </a:prstGeom>
          <a:noFill/>
        </p:spPr>
        <p:txBody>
          <a:bodyPr wrap="square" rtlCol="0">
            <a:spAutoFit/>
          </a:bodyPr>
          <a:lstStyle/>
          <a:p>
            <a:pPr algn="ctr"/>
            <a:r>
              <a:rPr lang="en-US" sz="1400" dirty="0"/>
              <a:t>Guest3</a:t>
            </a:r>
          </a:p>
        </p:txBody>
      </p:sp>
      <p:sp>
        <p:nvSpPr>
          <p:cNvPr id="114" name="TextBox 113">
            <a:extLst>
              <a:ext uri="{FF2B5EF4-FFF2-40B4-BE49-F238E27FC236}">
                <a16:creationId xmlns:a16="http://schemas.microsoft.com/office/drawing/2014/main" id="{D409580B-BAAD-4085-9C65-A809ECDD8D3D}"/>
              </a:ext>
            </a:extLst>
          </p:cNvPr>
          <p:cNvSpPr txBox="1"/>
          <p:nvPr/>
        </p:nvSpPr>
        <p:spPr>
          <a:xfrm>
            <a:off x="3745466" y="113201"/>
            <a:ext cx="1611823" cy="369332"/>
          </a:xfrm>
          <a:prstGeom prst="rect">
            <a:avLst/>
          </a:prstGeom>
          <a:noFill/>
        </p:spPr>
        <p:txBody>
          <a:bodyPr wrap="square" rtlCol="0">
            <a:spAutoFit/>
          </a:bodyPr>
          <a:lstStyle/>
          <a:p>
            <a:r>
              <a:rPr lang="en-US" b="1" dirty="0">
                <a:solidFill>
                  <a:schemeClr val="accent2"/>
                </a:solidFill>
              </a:rPr>
              <a:t>Benefits</a:t>
            </a:r>
          </a:p>
        </p:txBody>
      </p:sp>
      <p:sp>
        <p:nvSpPr>
          <p:cNvPr id="16" name="Rectangle 15">
            <a:extLst>
              <a:ext uri="{FF2B5EF4-FFF2-40B4-BE49-F238E27FC236}">
                <a16:creationId xmlns:a16="http://schemas.microsoft.com/office/drawing/2014/main" id="{8F5EFD86-2D53-40AB-AA40-A306901CA9DD}"/>
              </a:ext>
            </a:extLst>
          </p:cNvPr>
          <p:cNvSpPr/>
          <p:nvPr/>
        </p:nvSpPr>
        <p:spPr>
          <a:xfrm>
            <a:off x="4265978" y="534659"/>
            <a:ext cx="1686616" cy="523220"/>
          </a:xfrm>
          <a:prstGeom prst="rect">
            <a:avLst/>
          </a:prstGeom>
        </p:spPr>
        <p:txBody>
          <a:bodyPr wrap="none">
            <a:spAutoFit/>
          </a:bodyPr>
          <a:lstStyle/>
          <a:p>
            <a:pPr algn="just"/>
            <a:r>
              <a:rPr lang="en-US" sz="1400" dirty="0">
                <a:solidFill>
                  <a:srgbClr val="333333"/>
                </a:solidFill>
                <a:latin typeface="HelveticaNeueBold"/>
              </a:rPr>
              <a:t>Elastic Web-Scale </a:t>
            </a:r>
          </a:p>
          <a:p>
            <a:pPr algn="just"/>
            <a:r>
              <a:rPr lang="en-US" sz="1400" dirty="0">
                <a:solidFill>
                  <a:srgbClr val="333333"/>
                </a:solidFill>
                <a:latin typeface="HelveticaNeueBold"/>
              </a:rPr>
              <a:t>Computing</a:t>
            </a:r>
            <a:endParaRPr lang="en-US" sz="1400" dirty="0"/>
          </a:p>
        </p:txBody>
      </p:sp>
      <p:sp>
        <p:nvSpPr>
          <p:cNvPr id="17" name="Rectangle 16">
            <a:extLst>
              <a:ext uri="{FF2B5EF4-FFF2-40B4-BE49-F238E27FC236}">
                <a16:creationId xmlns:a16="http://schemas.microsoft.com/office/drawing/2014/main" id="{8E240EA2-1BD9-4121-8256-E812C54EA3F0}"/>
              </a:ext>
            </a:extLst>
          </p:cNvPr>
          <p:cNvSpPr/>
          <p:nvPr/>
        </p:nvSpPr>
        <p:spPr>
          <a:xfrm>
            <a:off x="4258798" y="1092055"/>
            <a:ext cx="2454518" cy="307777"/>
          </a:xfrm>
          <a:prstGeom prst="rect">
            <a:avLst/>
          </a:prstGeom>
        </p:spPr>
        <p:txBody>
          <a:bodyPr wrap="square">
            <a:spAutoFit/>
          </a:bodyPr>
          <a:lstStyle/>
          <a:p>
            <a:r>
              <a:rPr lang="en-US" sz="1400" dirty="0">
                <a:solidFill>
                  <a:srgbClr val="333333"/>
                </a:solidFill>
                <a:latin typeface="HelveticaNeueBold"/>
              </a:rPr>
              <a:t>Completely Controlled</a:t>
            </a:r>
            <a:endParaRPr lang="en-US" sz="1400" dirty="0"/>
          </a:p>
        </p:txBody>
      </p:sp>
      <p:sp>
        <p:nvSpPr>
          <p:cNvPr id="18" name="Rectangle 17">
            <a:extLst>
              <a:ext uri="{FF2B5EF4-FFF2-40B4-BE49-F238E27FC236}">
                <a16:creationId xmlns:a16="http://schemas.microsoft.com/office/drawing/2014/main" id="{CB13DD80-0650-4218-AFF4-EA3518976238}"/>
              </a:ext>
            </a:extLst>
          </p:cNvPr>
          <p:cNvSpPr/>
          <p:nvPr/>
        </p:nvSpPr>
        <p:spPr>
          <a:xfrm>
            <a:off x="4271263" y="1419745"/>
            <a:ext cx="1529586" cy="523220"/>
          </a:xfrm>
          <a:prstGeom prst="rect">
            <a:avLst/>
          </a:prstGeom>
        </p:spPr>
        <p:txBody>
          <a:bodyPr wrap="none">
            <a:spAutoFit/>
          </a:bodyPr>
          <a:lstStyle/>
          <a:p>
            <a:pPr algn="just"/>
            <a:r>
              <a:rPr lang="en-US" sz="1400" dirty="0">
                <a:solidFill>
                  <a:srgbClr val="333333"/>
                </a:solidFill>
                <a:latin typeface="HelveticaNeueBold"/>
              </a:rPr>
              <a:t>Flexible Cloud </a:t>
            </a:r>
            <a:br>
              <a:rPr lang="en-US" sz="1400" dirty="0">
                <a:solidFill>
                  <a:srgbClr val="333333"/>
                </a:solidFill>
                <a:latin typeface="HelveticaNeueBold"/>
              </a:rPr>
            </a:br>
            <a:r>
              <a:rPr lang="en-US" sz="1400" dirty="0">
                <a:solidFill>
                  <a:srgbClr val="333333"/>
                </a:solidFill>
                <a:latin typeface="HelveticaNeueBold"/>
              </a:rPr>
              <a:t>Hosting Services</a:t>
            </a:r>
            <a:endParaRPr lang="en-US" sz="1400" dirty="0"/>
          </a:p>
        </p:txBody>
      </p:sp>
      <p:pic>
        <p:nvPicPr>
          <p:cNvPr id="2058" name="Picture 10" descr="Flexible Cloud Hosting Services">
            <a:extLst>
              <a:ext uri="{FF2B5EF4-FFF2-40B4-BE49-F238E27FC236}">
                <a16:creationId xmlns:a16="http://schemas.microsoft.com/office/drawing/2014/main" id="{13F905AF-7335-41F8-AC30-86C5BF2F6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045" y="1380996"/>
            <a:ext cx="564472" cy="564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lastic Web-Scale Computing">
            <a:extLst>
              <a:ext uri="{FF2B5EF4-FFF2-40B4-BE49-F238E27FC236}">
                <a16:creationId xmlns:a16="http://schemas.microsoft.com/office/drawing/2014/main" id="{2D4F3356-6C22-4EA1-85B5-AEED4DE0C3F0}"/>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748333" y="536642"/>
            <a:ext cx="488940" cy="48894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ompletely Controlled">
            <a:extLst>
              <a:ext uri="{FF2B5EF4-FFF2-40B4-BE49-F238E27FC236}">
                <a16:creationId xmlns:a16="http://schemas.microsoft.com/office/drawing/2014/main" id="{34C5C02D-8F83-4F00-88BD-E58547070341}"/>
              </a:ext>
            </a:extLst>
          </p:cNvPr>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708995" y="1006194"/>
            <a:ext cx="528278" cy="52827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esigned for use with other Amazon Web Services">
            <a:extLst>
              <a:ext uri="{FF2B5EF4-FFF2-40B4-BE49-F238E27FC236}">
                <a16:creationId xmlns:a16="http://schemas.microsoft.com/office/drawing/2014/main" id="{124E1ABA-C865-454E-BBCC-97CA93EDE358}"/>
              </a:ext>
            </a:extLst>
          </p:cNvPr>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709233" y="1855783"/>
            <a:ext cx="499461" cy="49946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Reliable">
            <a:extLst>
              <a:ext uri="{FF2B5EF4-FFF2-40B4-BE49-F238E27FC236}">
                <a16:creationId xmlns:a16="http://schemas.microsoft.com/office/drawing/2014/main" id="{01AF5B82-A59E-4EC4-BC10-25929043FAF9}"/>
              </a:ext>
            </a:extLst>
          </p:cNvPr>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710801" y="2353193"/>
            <a:ext cx="487171" cy="48717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Secure">
            <a:extLst>
              <a:ext uri="{FF2B5EF4-FFF2-40B4-BE49-F238E27FC236}">
                <a16:creationId xmlns:a16="http://schemas.microsoft.com/office/drawing/2014/main" id="{6C496E55-CED6-4998-A0D3-328DF35E2ADD}"/>
              </a:ext>
            </a:extLst>
          </p:cNvPr>
          <p:cNvPicPr>
            <a:picLocks noChangeAspect="1" noChangeArrowheads="1"/>
          </p:cNvPicPr>
          <p:nvPr/>
        </p:nvPicPr>
        <p:blipFill>
          <a:blip r:embed="rId10">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3708995" y="2792791"/>
            <a:ext cx="477064" cy="47706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nexpensive">
            <a:extLst>
              <a:ext uri="{FF2B5EF4-FFF2-40B4-BE49-F238E27FC236}">
                <a16:creationId xmlns:a16="http://schemas.microsoft.com/office/drawing/2014/main" id="{1594F479-3210-42BD-BF29-7E0479702B9C}"/>
              </a:ext>
            </a:extLst>
          </p:cNvPr>
          <p:cNvPicPr>
            <a:picLocks noChangeAspect="1" noChangeArrowheads="1"/>
          </p:cNvPicPr>
          <p:nvPr/>
        </p:nvPicPr>
        <p:blipFill>
          <a:blip r:embed="rId11">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693534" y="3257125"/>
            <a:ext cx="521703" cy="52170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87A87AF-20E6-442B-899A-DECE86D40D60}"/>
              </a:ext>
            </a:extLst>
          </p:cNvPr>
          <p:cNvSpPr/>
          <p:nvPr/>
        </p:nvSpPr>
        <p:spPr>
          <a:xfrm>
            <a:off x="4268372" y="3304060"/>
            <a:ext cx="1140056" cy="307777"/>
          </a:xfrm>
          <a:prstGeom prst="rect">
            <a:avLst/>
          </a:prstGeom>
        </p:spPr>
        <p:txBody>
          <a:bodyPr wrap="none">
            <a:spAutoFit/>
          </a:bodyPr>
          <a:lstStyle/>
          <a:p>
            <a:r>
              <a:rPr lang="en-US" sz="1400" dirty="0">
                <a:solidFill>
                  <a:srgbClr val="333333"/>
                </a:solidFill>
                <a:latin typeface="HelveticaNeueBold"/>
              </a:rPr>
              <a:t>Inexpensive</a:t>
            </a:r>
            <a:endParaRPr lang="en-US" sz="1400" dirty="0"/>
          </a:p>
        </p:txBody>
      </p:sp>
      <p:sp>
        <p:nvSpPr>
          <p:cNvPr id="21" name="Rectangle 20">
            <a:extLst>
              <a:ext uri="{FF2B5EF4-FFF2-40B4-BE49-F238E27FC236}">
                <a16:creationId xmlns:a16="http://schemas.microsoft.com/office/drawing/2014/main" id="{4FBE9A13-4189-43CD-91F5-9A92EB1D2E45}"/>
              </a:ext>
            </a:extLst>
          </p:cNvPr>
          <p:cNvSpPr/>
          <p:nvPr/>
        </p:nvSpPr>
        <p:spPr>
          <a:xfrm>
            <a:off x="4268372" y="2874569"/>
            <a:ext cx="933569" cy="307777"/>
          </a:xfrm>
          <a:prstGeom prst="rect">
            <a:avLst/>
          </a:prstGeom>
        </p:spPr>
        <p:txBody>
          <a:bodyPr wrap="square">
            <a:spAutoFit/>
          </a:bodyPr>
          <a:lstStyle/>
          <a:p>
            <a:r>
              <a:rPr lang="en-US" sz="1400" dirty="0">
                <a:solidFill>
                  <a:srgbClr val="333333"/>
                </a:solidFill>
                <a:latin typeface="HelveticaNeueBold"/>
              </a:rPr>
              <a:t>Secure</a:t>
            </a:r>
            <a:endParaRPr lang="en-US" sz="1400" dirty="0"/>
          </a:p>
        </p:txBody>
      </p:sp>
      <p:sp>
        <p:nvSpPr>
          <p:cNvPr id="22" name="Rectangle 21">
            <a:extLst>
              <a:ext uri="{FF2B5EF4-FFF2-40B4-BE49-F238E27FC236}">
                <a16:creationId xmlns:a16="http://schemas.microsoft.com/office/drawing/2014/main" id="{1B882932-4401-4F62-9158-50DE533C6474}"/>
              </a:ext>
            </a:extLst>
          </p:cNvPr>
          <p:cNvSpPr/>
          <p:nvPr/>
        </p:nvSpPr>
        <p:spPr>
          <a:xfrm>
            <a:off x="4273741" y="2445466"/>
            <a:ext cx="832279" cy="307777"/>
          </a:xfrm>
          <a:prstGeom prst="rect">
            <a:avLst/>
          </a:prstGeom>
        </p:spPr>
        <p:txBody>
          <a:bodyPr wrap="none">
            <a:spAutoFit/>
          </a:bodyPr>
          <a:lstStyle/>
          <a:p>
            <a:r>
              <a:rPr lang="en-US" sz="1400" dirty="0">
                <a:solidFill>
                  <a:srgbClr val="333333"/>
                </a:solidFill>
                <a:latin typeface="HelveticaNeueBold"/>
              </a:rPr>
              <a:t>Reliable</a:t>
            </a:r>
            <a:endParaRPr lang="en-US" sz="1400" dirty="0"/>
          </a:p>
        </p:txBody>
      </p:sp>
      <p:sp>
        <p:nvSpPr>
          <p:cNvPr id="23" name="Rectangle 22">
            <a:extLst>
              <a:ext uri="{FF2B5EF4-FFF2-40B4-BE49-F238E27FC236}">
                <a16:creationId xmlns:a16="http://schemas.microsoft.com/office/drawing/2014/main" id="{73570431-1FAE-43A6-A8CF-6F967CA018BF}"/>
              </a:ext>
            </a:extLst>
          </p:cNvPr>
          <p:cNvSpPr/>
          <p:nvPr/>
        </p:nvSpPr>
        <p:spPr>
          <a:xfrm>
            <a:off x="4291214" y="1955946"/>
            <a:ext cx="989373" cy="307777"/>
          </a:xfrm>
          <a:prstGeom prst="rect">
            <a:avLst/>
          </a:prstGeom>
        </p:spPr>
        <p:txBody>
          <a:bodyPr wrap="none">
            <a:spAutoFit/>
          </a:bodyPr>
          <a:lstStyle/>
          <a:p>
            <a:r>
              <a:rPr lang="en-US" sz="1400" dirty="0">
                <a:solidFill>
                  <a:srgbClr val="333333"/>
                </a:solidFill>
                <a:latin typeface="HelveticaNeueBold"/>
              </a:rPr>
              <a:t>Integrated</a:t>
            </a:r>
            <a:endParaRPr lang="en-US" sz="1400" dirty="0"/>
          </a:p>
        </p:txBody>
      </p:sp>
      <p:graphicFrame>
        <p:nvGraphicFramePr>
          <p:cNvPr id="24" name="Table 23">
            <a:extLst>
              <a:ext uri="{FF2B5EF4-FFF2-40B4-BE49-F238E27FC236}">
                <a16:creationId xmlns:a16="http://schemas.microsoft.com/office/drawing/2014/main" id="{8F2F8A9A-BCDC-4946-96B8-123022636E79}"/>
              </a:ext>
            </a:extLst>
          </p:cNvPr>
          <p:cNvGraphicFramePr>
            <a:graphicFrameLocks noGrp="1"/>
          </p:cNvGraphicFramePr>
          <p:nvPr>
            <p:extLst/>
          </p:nvPr>
        </p:nvGraphicFramePr>
        <p:xfrm>
          <a:off x="6198943" y="748344"/>
          <a:ext cx="5755641" cy="3164190"/>
        </p:xfrm>
        <a:graphic>
          <a:graphicData uri="http://schemas.openxmlformats.org/drawingml/2006/table">
            <a:tbl>
              <a:tblPr firstRow="1" bandRow="1">
                <a:tableStyleId>{8EC20E35-A176-4012-BC5E-935CFFF8708E}</a:tableStyleId>
              </a:tblPr>
              <a:tblGrid>
                <a:gridCol w="768062">
                  <a:extLst>
                    <a:ext uri="{9D8B030D-6E8A-4147-A177-3AD203B41FA5}">
                      <a16:colId xmlns:a16="http://schemas.microsoft.com/office/drawing/2014/main" val="2574844274"/>
                    </a:ext>
                  </a:extLst>
                </a:gridCol>
                <a:gridCol w="2325801">
                  <a:extLst>
                    <a:ext uri="{9D8B030D-6E8A-4147-A177-3AD203B41FA5}">
                      <a16:colId xmlns:a16="http://schemas.microsoft.com/office/drawing/2014/main" val="3905618413"/>
                    </a:ext>
                  </a:extLst>
                </a:gridCol>
                <a:gridCol w="2661778">
                  <a:extLst>
                    <a:ext uri="{9D8B030D-6E8A-4147-A177-3AD203B41FA5}">
                      <a16:colId xmlns:a16="http://schemas.microsoft.com/office/drawing/2014/main" val="3827954623"/>
                    </a:ext>
                  </a:extLst>
                </a:gridCol>
              </a:tblGrid>
              <a:tr h="279875">
                <a:tc>
                  <a:txBody>
                    <a:bodyPr/>
                    <a:lstStyle/>
                    <a:p>
                      <a:pPr algn="ctr"/>
                      <a:r>
                        <a:rPr lang="en-US" sz="1400" dirty="0"/>
                        <a:t>Family</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Specialty</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a:t>Use case</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4154088"/>
                  </a:ext>
                </a:extLst>
              </a:tr>
              <a:tr h="279875">
                <a:tc>
                  <a:txBody>
                    <a:bodyPr/>
                    <a:lstStyle/>
                    <a:p>
                      <a:pPr algn="ctr"/>
                      <a:r>
                        <a:rPr lang="en-US" sz="1200" dirty="0"/>
                        <a:t>D2</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Dense Storage</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Fileservers/Data Warehouse</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767730271"/>
                  </a:ext>
                </a:extLst>
              </a:tr>
              <a:tr h="279875">
                <a:tc>
                  <a:txBody>
                    <a:bodyPr/>
                    <a:lstStyle/>
                    <a:p>
                      <a:pPr algn="ctr"/>
                      <a:r>
                        <a:rPr lang="en-US" sz="1200" dirty="0"/>
                        <a:t>R4</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Memory Optimized</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Memory Intensive Apps/DBs</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230459082"/>
                  </a:ext>
                </a:extLst>
              </a:tr>
              <a:tr h="279875">
                <a:tc>
                  <a:txBody>
                    <a:bodyPr/>
                    <a:lstStyle/>
                    <a:p>
                      <a:pPr algn="ctr"/>
                      <a:r>
                        <a:rPr lang="en-US" sz="1200" dirty="0"/>
                        <a:t>M4</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General Purpose</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Application Servers</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401987902"/>
                  </a:ext>
                </a:extLst>
              </a:tr>
              <a:tr h="279875">
                <a:tc>
                  <a:txBody>
                    <a:bodyPr/>
                    <a:lstStyle/>
                    <a:p>
                      <a:pPr algn="ctr"/>
                      <a:r>
                        <a:rPr lang="en-US" sz="1200" dirty="0"/>
                        <a:t>C4</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Compute Optimized</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CPU Intensive Apps/DBs</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666501993"/>
                  </a:ext>
                </a:extLst>
              </a:tr>
              <a:tr h="279875">
                <a:tc>
                  <a:txBody>
                    <a:bodyPr/>
                    <a:lstStyle/>
                    <a:p>
                      <a:pPr algn="ctr"/>
                      <a:r>
                        <a:rPr lang="en-US" sz="1200" dirty="0"/>
                        <a:t>G2</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Graphics Intensive</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Video Encoding</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10840017"/>
                  </a:ext>
                </a:extLst>
              </a:tr>
              <a:tr h="279875">
                <a:tc>
                  <a:txBody>
                    <a:bodyPr/>
                    <a:lstStyle/>
                    <a:p>
                      <a:pPr algn="ctr"/>
                      <a:r>
                        <a:rPr lang="en-US" sz="1200" dirty="0"/>
                        <a:t>I2</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High Speed Storage</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NoSQL DB, Data Warehouse</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362704741"/>
                  </a:ext>
                </a:extLst>
              </a:tr>
              <a:tr h="279875">
                <a:tc>
                  <a:txBody>
                    <a:bodyPr/>
                    <a:lstStyle/>
                    <a:p>
                      <a:pPr algn="ctr"/>
                      <a:r>
                        <a:rPr lang="en-US" sz="1200" dirty="0"/>
                        <a:t>F1</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Field Programmable Gate Array</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Hardware Acceleration</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856448874"/>
                  </a:ext>
                </a:extLst>
              </a:tr>
              <a:tr h="279875">
                <a:tc>
                  <a:txBody>
                    <a:bodyPr/>
                    <a:lstStyle/>
                    <a:p>
                      <a:pPr algn="ctr"/>
                      <a:r>
                        <a:rPr lang="en-US" sz="1200" dirty="0"/>
                        <a:t>T2</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Lowest Cost, General Purpose</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Webserver/Small DBs</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678394608"/>
                  </a:ext>
                </a:extLst>
              </a:tr>
              <a:tr h="279875">
                <a:tc>
                  <a:txBody>
                    <a:bodyPr/>
                    <a:lstStyle/>
                    <a:p>
                      <a:pPr algn="ctr"/>
                      <a:r>
                        <a:rPr lang="en-US" sz="1200" dirty="0"/>
                        <a:t>P2</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Graphics/ General Purpose</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Machine Learning / Bit coin mining</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0836503"/>
                  </a:ext>
                </a:extLst>
              </a:tr>
              <a:tr h="340515">
                <a:tc>
                  <a:txBody>
                    <a:bodyPr/>
                    <a:lstStyle/>
                    <a:p>
                      <a:pPr algn="ctr"/>
                      <a:r>
                        <a:rPr lang="en-US" sz="1200" dirty="0"/>
                        <a:t>X1</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Memory Optimized</a:t>
                      </a:r>
                      <a:endParaRPr lang="en-US" sz="1200" dirty="0">
                        <a:latin typeface="Segoe UI" panose="020B0502040204020203" pitchFamily="34" charset="0"/>
                        <a:cs typeface="Segoe UI" panose="020B0502040204020203" pitchFamily="34" charset="0"/>
                      </a:endParaRPr>
                    </a:p>
                  </a:txBody>
                  <a:tcPr/>
                </a:tc>
                <a:tc>
                  <a:txBody>
                    <a:bodyPr/>
                    <a:lstStyle/>
                    <a:p>
                      <a:pPr algn="ctr"/>
                      <a:r>
                        <a:rPr lang="en-US" sz="1200" dirty="0"/>
                        <a:t>SAP Hana / Apache Spark</a:t>
                      </a:r>
                      <a:endParaRPr lang="en-US" sz="12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906903547"/>
                  </a:ext>
                </a:extLst>
              </a:tr>
            </a:tbl>
          </a:graphicData>
        </a:graphic>
      </p:graphicFrame>
      <p:sp>
        <p:nvSpPr>
          <p:cNvPr id="133" name="TextBox 132">
            <a:extLst>
              <a:ext uri="{FF2B5EF4-FFF2-40B4-BE49-F238E27FC236}">
                <a16:creationId xmlns:a16="http://schemas.microsoft.com/office/drawing/2014/main" id="{8492D2C5-723E-47C9-9628-2B5962F95C57}"/>
              </a:ext>
            </a:extLst>
          </p:cNvPr>
          <p:cNvSpPr txBox="1"/>
          <p:nvPr/>
        </p:nvSpPr>
        <p:spPr>
          <a:xfrm>
            <a:off x="6140888" y="102291"/>
            <a:ext cx="1611823" cy="369332"/>
          </a:xfrm>
          <a:prstGeom prst="rect">
            <a:avLst/>
          </a:prstGeom>
          <a:noFill/>
        </p:spPr>
        <p:txBody>
          <a:bodyPr wrap="square" rtlCol="0">
            <a:spAutoFit/>
          </a:bodyPr>
          <a:lstStyle/>
          <a:p>
            <a:r>
              <a:rPr lang="en-US" b="1" dirty="0">
                <a:solidFill>
                  <a:schemeClr val="accent2"/>
                </a:solidFill>
              </a:rPr>
              <a:t>Instance Types</a:t>
            </a:r>
          </a:p>
        </p:txBody>
      </p:sp>
      <p:sp>
        <p:nvSpPr>
          <p:cNvPr id="135" name="TextBox 134">
            <a:extLst>
              <a:ext uri="{FF2B5EF4-FFF2-40B4-BE49-F238E27FC236}">
                <a16:creationId xmlns:a16="http://schemas.microsoft.com/office/drawing/2014/main" id="{A87C4FFA-0086-407D-BB0A-405FB0987032}"/>
              </a:ext>
            </a:extLst>
          </p:cNvPr>
          <p:cNvSpPr txBox="1"/>
          <p:nvPr/>
        </p:nvSpPr>
        <p:spPr>
          <a:xfrm>
            <a:off x="3745466" y="3746251"/>
            <a:ext cx="1611823" cy="369332"/>
          </a:xfrm>
          <a:prstGeom prst="rect">
            <a:avLst/>
          </a:prstGeom>
          <a:noFill/>
        </p:spPr>
        <p:txBody>
          <a:bodyPr wrap="square" rtlCol="0">
            <a:spAutoFit/>
          </a:bodyPr>
          <a:lstStyle/>
          <a:p>
            <a:r>
              <a:rPr lang="en-US" b="1" dirty="0">
                <a:solidFill>
                  <a:schemeClr val="accent2"/>
                </a:solidFill>
              </a:rPr>
              <a:t>Options</a:t>
            </a:r>
          </a:p>
        </p:txBody>
      </p:sp>
      <p:sp>
        <p:nvSpPr>
          <p:cNvPr id="25" name="Rectangle 24">
            <a:extLst>
              <a:ext uri="{FF2B5EF4-FFF2-40B4-BE49-F238E27FC236}">
                <a16:creationId xmlns:a16="http://schemas.microsoft.com/office/drawing/2014/main" id="{5C0049DB-779D-4110-AAE0-6EB0ADEEFA64}"/>
              </a:ext>
            </a:extLst>
          </p:cNvPr>
          <p:cNvSpPr/>
          <p:nvPr/>
        </p:nvSpPr>
        <p:spPr>
          <a:xfrm>
            <a:off x="3978013" y="4069487"/>
            <a:ext cx="2287806" cy="369332"/>
          </a:xfrm>
          <a:prstGeom prst="rect">
            <a:avLst/>
          </a:prstGeom>
        </p:spPr>
        <p:txBody>
          <a:bodyPr wrap="none">
            <a:spAutoFit/>
          </a:bodyPr>
          <a:lstStyle/>
          <a:p>
            <a:r>
              <a:rPr lang="en-US" b="1" dirty="0"/>
              <a:t>On-Demand Instances</a:t>
            </a:r>
          </a:p>
        </p:txBody>
      </p:sp>
      <p:sp>
        <p:nvSpPr>
          <p:cNvPr id="27" name="Rectangle 26">
            <a:extLst>
              <a:ext uri="{FF2B5EF4-FFF2-40B4-BE49-F238E27FC236}">
                <a16:creationId xmlns:a16="http://schemas.microsoft.com/office/drawing/2014/main" id="{FAE62454-497C-42FA-ACE2-1A34A447A321}"/>
              </a:ext>
            </a:extLst>
          </p:cNvPr>
          <p:cNvSpPr/>
          <p:nvPr/>
        </p:nvSpPr>
        <p:spPr>
          <a:xfrm>
            <a:off x="6998269" y="4079916"/>
            <a:ext cx="2007024" cy="369332"/>
          </a:xfrm>
          <a:prstGeom prst="rect">
            <a:avLst/>
          </a:prstGeom>
        </p:spPr>
        <p:txBody>
          <a:bodyPr wrap="none">
            <a:spAutoFit/>
          </a:bodyPr>
          <a:lstStyle/>
          <a:p>
            <a:r>
              <a:rPr lang="en-US" b="1" dirty="0"/>
              <a:t>Reserved Instances</a:t>
            </a:r>
          </a:p>
        </p:txBody>
      </p:sp>
      <p:sp>
        <p:nvSpPr>
          <p:cNvPr id="29" name="Rectangle 28">
            <a:extLst>
              <a:ext uri="{FF2B5EF4-FFF2-40B4-BE49-F238E27FC236}">
                <a16:creationId xmlns:a16="http://schemas.microsoft.com/office/drawing/2014/main" id="{A54AEFB8-F865-4168-BB57-64DDB71C38F5}"/>
              </a:ext>
            </a:extLst>
          </p:cNvPr>
          <p:cNvSpPr/>
          <p:nvPr/>
        </p:nvSpPr>
        <p:spPr>
          <a:xfrm>
            <a:off x="9740244" y="4084657"/>
            <a:ext cx="1564852" cy="369332"/>
          </a:xfrm>
          <a:prstGeom prst="rect">
            <a:avLst/>
          </a:prstGeom>
        </p:spPr>
        <p:txBody>
          <a:bodyPr wrap="none">
            <a:spAutoFit/>
          </a:bodyPr>
          <a:lstStyle/>
          <a:p>
            <a:r>
              <a:rPr lang="en-US" b="1" dirty="0"/>
              <a:t>Spot Instances</a:t>
            </a:r>
          </a:p>
        </p:txBody>
      </p:sp>
      <p:sp>
        <p:nvSpPr>
          <p:cNvPr id="2" name="TextBox 1">
            <a:extLst>
              <a:ext uri="{FF2B5EF4-FFF2-40B4-BE49-F238E27FC236}">
                <a16:creationId xmlns:a16="http://schemas.microsoft.com/office/drawing/2014/main" id="{96D03E2D-BC5A-4ED7-B1F2-DB9A2F9651C6}"/>
              </a:ext>
            </a:extLst>
          </p:cNvPr>
          <p:cNvSpPr txBox="1"/>
          <p:nvPr/>
        </p:nvSpPr>
        <p:spPr>
          <a:xfrm>
            <a:off x="9409681" y="375069"/>
            <a:ext cx="1233714" cy="369332"/>
          </a:xfrm>
          <a:prstGeom prst="rect">
            <a:avLst/>
          </a:prstGeom>
          <a:noFill/>
        </p:spPr>
        <p:txBody>
          <a:bodyPr wrap="square" rtlCol="0">
            <a:spAutoFit/>
          </a:bodyPr>
          <a:lstStyle/>
          <a:p>
            <a:r>
              <a:rPr lang="en-US" b="1" dirty="0">
                <a:solidFill>
                  <a:schemeClr val="accent4"/>
                </a:solidFill>
              </a:rPr>
              <a:t>t2.large</a:t>
            </a:r>
          </a:p>
        </p:txBody>
      </p:sp>
      <p:sp>
        <p:nvSpPr>
          <p:cNvPr id="56" name="TextBox 55">
            <a:extLst>
              <a:ext uri="{FF2B5EF4-FFF2-40B4-BE49-F238E27FC236}">
                <a16:creationId xmlns:a16="http://schemas.microsoft.com/office/drawing/2014/main" id="{44D9BF6A-C2C9-4AF3-99B1-8C555E49A764}"/>
              </a:ext>
            </a:extLst>
          </p:cNvPr>
          <p:cNvSpPr txBox="1"/>
          <p:nvPr/>
        </p:nvSpPr>
        <p:spPr>
          <a:xfrm>
            <a:off x="10422238" y="405846"/>
            <a:ext cx="1098594" cy="307777"/>
          </a:xfrm>
          <a:prstGeom prst="rect">
            <a:avLst/>
          </a:prstGeom>
          <a:noFill/>
        </p:spPr>
        <p:txBody>
          <a:bodyPr wrap="square" rtlCol="0">
            <a:spAutoFit/>
          </a:bodyPr>
          <a:lstStyle/>
          <a:p>
            <a:r>
              <a:rPr lang="en-US" sz="1400" dirty="0"/>
              <a:t>Instance size</a:t>
            </a:r>
          </a:p>
        </p:txBody>
      </p:sp>
      <p:sp>
        <p:nvSpPr>
          <p:cNvPr id="57" name="TextBox 56">
            <a:extLst>
              <a:ext uri="{FF2B5EF4-FFF2-40B4-BE49-F238E27FC236}">
                <a16:creationId xmlns:a16="http://schemas.microsoft.com/office/drawing/2014/main" id="{5985A1C6-AA23-4B13-8FB2-4ACCAF36EB88}"/>
              </a:ext>
            </a:extLst>
          </p:cNvPr>
          <p:cNvSpPr txBox="1"/>
          <p:nvPr/>
        </p:nvSpPr>
        <p:spPr>
          <a:xfrm>
            <a:off x="8039511" y="418905"/>
            <a:ext cx="1287593" cy="307777"/>
          </a:xfrm>
          <a:prstGeom prst="rect">
            <a:avLst/>
          </a:prstGeom>
          <a:noFill/>
        </p:spPr>
        <p:txBody>
          <a:bodyPr wrap="square" rtlCol="0">
            <a:spAutoFit/>
          </a:bodyPr>
          <a:lstStyle/>
          <a:p>
            <a:r>
              <a:rPr lang="en-US" sz="1400" dirty="0"/>
              <a:t>Instance family</a:t>
            </a:r>
          </a:p>
        </p:txBody>
      </p:sp>
      <p:sp>
        <p:nvSpPr>
          <p:cNvPr id="58" name="TextBox 57">
            <a:extLst>
              <a:ext uri="{FF2B5EF4-FFF2-40B4-BE49-F238E27FC236}">
                <a16:creationId xmlns:a16="http://schemas.microsoft.com/office/drawing/2014/main" id="{3B08D794-8974-4FE9-B73E-FEFBA2EF9331}"/>
              </a:ext>
            </a:extLst>
          </p:cNvPr>
          <p:cNvSpPr txBox="1"/>
          <p:nvPr/>
        </p:nvSpPr>
        <p:spPr>
          <a:xfrm>
            <a:off x="8269551" y="47551"/>
            <a:ext cx="1622578" cy="307777"/>
          </a:xfrm>
          <a:prstGeom prst="rect">
            <a:avLst/>
          </a:prstGeom>
          <a:noFill/>
        </p:spPr>
        <p:txBody>
          <a:bodyPr wrap="square" rtlCol="0">
            <a:spAutoFit/>
          </a:bodyPr>
          <a:lstStyle/>
          <a:p>
            <a:r>
              <a:rPr lang="en-US" sz="1400" dirty="0"/>
              <a:t>Instance generation</a:t>
            </a:r>
          </a:p>
        </p:txBody>
      </p:sp>
      <p:cxnSp>
        <p:nvCxnSpPr>
          <p:cNvPr id="4" name="Straight Arrow Connector 3">
            <a:extLst>
              <a:ext uri="{FF2B5EF4-FFF2-40B4-BE49-F238E27FC236}">
                <a16:creationId xmlns:a16="http://schemas.microsoft.com/office/drawing/2014/main" id="{3E3AEBCD-F308-4259-BDE7-77F3E18A35EF}"/>
              </a:ext>
            </a:extLst>
          </p:cNvPr>
          <p:cNvCxnSpPr>
            <a:cxnSpLocks/>
          </p:cNvCxnSpPr>
          <p:nvPr/>
        </p:nvCxnSpPr>
        <p:spPr>
          <a:xfrm>
            <a:off x="9251179" y="567430"/>
            <a:ext cx="234427"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8B8A6BB-ABFC-48DA-BDFB-911F2D8E4AF1}"/>
              </a:ext>
            </a:extLst>
          </p:cNvPr>
          <p:cNvCxnSpPr/>
          <p:nvPr/>
        </p:nvCxnSpPr>
        <p:spPr>
          <a:xfrm>
            <a:off x="9639324" y="285545"/>
            <a:ext cx="0" cy="19901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560359-85AE-441C-95A4-80F7E51F3269}"/>
              </a:ext>
            </a:extLst>
          </p:cNvPr>
          <p:cNvCxnSpPr>
            <a:cxnSpLocks/>
          </p:cNvCxnSpPr>
          <p:nvPr/>
        </p:nvCxnSpPr>
        <p:spPr>
          <a:xfrm flipH="1">
            <a:off x="10257084" y="567430"/>
            <a:ext cx="239059"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7E83E3B-15D9-4B59-ACB5-2A1C5B36F0A2}"/>
              </a:ext>
            </a:extLst>
          </p:cNvPr>
          <p:cNvSpPr txBox="1"/>
          <p:nvPr/>
        </p:nvSpPr>
        <p:spPr>
          <a:xfrm>
            <a:off x="3992803" y="4401660"/>
            <a:ext cx="2575256" cy="1292662"/>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Pay for compute capacity by the hour with no long-term commitments</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For spiky workloads, or to define needs</a:t>
            </a:r>
          </a:p>
        </p:txBody>
      </p:sp>
      <p:sp>
        <p:nvSpPr>
          <p:cNvPr id="75" name="TextBox 74">
            <a:extLst>
              <a:ext uri="{FF2B5EF4-FFF2-40B4-BE49-F238E27FC236}">
                <a16:creationId xmlns:a16="http://schemas.microsoft.com/office/drawing/2014/main" id="{A8C87E2F-FE84-4FE1-A464-EDFB00279F2C}"/>
              </a:ext>
            </a:extLst>
          </p:cNvPr>
          <p:cNvSpPr txBox="1"/>
          <p:nvPr/>
        </p:nvSpPr>
        <p:spPr>
          <a:xfrm>
            <a:off x="7000229" y="4401660"/>
            <a:ext cx="2575256"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Make an EC2 usage commitment and receive a significant discount</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For committed utilization</a:t>
            </a:r>
          </a:p>
        </p:txBody>
      </p:sp>
      <p:sp>
        <p:nvSpPr>
          <p:cNvPr id="76" name="TextBox 75">
            <a:extLst>
              <a:ext uri="{FF2B5EF4-FFF2-40B4-BE49-F238E27FC236}">
                <a16:creationId xmlns:a16="http://schemas.microsoft.com/office/drawing/2014/main" id="{98758A26-AC3B-4627-BC59-2737004A0343}"/>
              </a:ext>
            </a:extLst>
          </p:cNvPr>
          <p:cNvSpPr txBox="1"/>
          <p:nvPr/>
        </p:nvSpPr>
        <p:spPr>
          <a:xfrm>
            <a:off x="9750228" y="4401660"/>
            <a:ext cx="2441772" cy="1292662"/>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Bid for unused capacity, charged at a Spot price which fluctuates based on supply and demand</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For time-insensitive or transient workloads</a:t>
            </a:r>
          </a:p>
        </p:txBody>
      </p:sp>
      <p:grpSp>
        <p:nvGrpSpPr>
          <p:cNvPr id="91" name="Group 90">
            <a:extLst>
              <a:ext uri="{FF2B5EF4-FFF2-40B4-BE49-F238E27FC236}">
                <a16:creationId xmlns:a16="http://schemas.microsoft.com/office/drawing/2014/main" id="{7DB2C14C-175E-4F76-9167-E275251FB709}"/>
              </a:ext>
            </a:extLst>
          </p:cNvPr>
          <p:cNvGrpSpPr/>
          <p:nvPr/>
        </p:nvGrpSpPr>
        <p:grpSpPr>
          <a:xfrm>
            <a:off x="3992803" y="5728654"/>
            <a:ext cx="2148085" cy="900333"/>
            <a:chOff x="3992803" y="5795889"/>
            <a:chExt cx="2148085" cy="900333"/>
          </a:xfrm>
        </p:grpSpPr>
        <p:grpSp>
          <p:nvGrpSpPr>
            <p:cNvPr id="2053" name="Group 2052">
              <a:extLst>
                <a:ext uri="{FF2B5EF4-FFF2-40B4-BE49-F238E27FC236}">
                  <a16:creationId xmlns:a16="http://schemas.microsoft.com/office/drawing/2014/main" id="{A86AFB06-5622-41BD-9F30-093FFA6F2F2E}"/>
                </a:ext>
              </a:extLst>
            </p:cNvPr>
            <p:cNvGrpSpPr/>
            <p:nvPr/>
          </p:nvGrpSpPr>
          <p:grpSpPr>
            <a:xfrm>
              <a:off x="3992803" y="5795889"/>
              <a:ext cx="2148085" cy="900333"/>
              <a:chOff x="3992803" y="5795889"/>
              <a:chExt cx="2148085" cy="900333"/>
            </a:xfrm>
          </p:grpSpPr>
          <p:cxnSp>
            <p:nvCxnSpPr>
              <p:cNvPr id="2048" name="Straight Connector 2047">
                <a:extLst>
                  <a:ext uri="{FF2B5EF4-FFF2-40B4-BE49-F238E27FC236}">
                    <a16:creationId xmlns:a16="http://schemas.microsoft.com/office/drawing/2014/main" id="{517AFD0E-4C9D-4F19-B1D5-BF5C9CE08D5F}"/>
                  </a:ext>
                </a:extLst>
              </p:cNvPr>
              <p:cNvCxnSpPr/>
              <p:nvPr/>
            </p:nvCxnSpPr>
            <p:spPr>
              <a:xfrm>
                <a:off x="3992803" y="5795889"/>
                <a:ext cx="0" cy="9003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7B689419-86F6-4A31-871B-8880DEF51B59}"/>
                  </a:ext>
                </a:extLst>
              </p:cNvPr>
              <p:cNvCxnSpPr/>
              <p:nvPr/>
            </p:nvCxnSpPr>
            <p:spPr>
              <a:xfrm>
                <a:off x="3992803" y="6696222"/>
                <a:ext cx="21480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E4ADE0A-CF3C-44F0-AD63-C2CB13D9B063}"/>
                </a:ext>
              </a:extLst>
            </p:cNvPr>
            <p:cNvGrpSpPr/>
            <p:nvPr/>
          </p:nvGrpSpPr>
          <p:grpSpPr>
            <a:xfrm>
              <a:off x="3992803" y="5958256"/>
              <a:ext cx="2094258" cy="737966"/>
              <a:chOff x="3992803" y="5958256"/>
              <a:chExt cx="2094258" cy="737966"/>
            </a:xfrm>
          </p:grpSpPr>
          <p:cxnSp>
            <p:nvCxnSpPr>
              <p:cNvPr id="2057" name="Straight Connector 2056">
                <a:extLst>
                  <a:ext uri="{FF2B5EF4-FFF2-40B4-BE49-F238E27FC236}">
                    <a16:creationId xmlns:a16="http://schemas.microsoft.com/office/drawing/2014/main" id="{7C662CE7-F72A-4B1A-AFD7-C8313DE01A9F}"/>
                  </a:ext>
                </a:extLst>
              </p:cNvPr>
              <p:cNvCxnSpPr/>
              <p:nvPr/>
            </p:nvCxnSpPr>
            <p:spPr>
              <a:xfrm flipV="1">
                <a:off x="3992803" y="6246055"/>
                <a:ext cx="298411" cy="450167"/>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792132E1-7B93-4343-A198-A1B97B123482}"/>
                  </a:ext>
                </a:extLst>
              </p:cNvPr>
              <p:cNvCxnSpPr>
                <a:cxnSpLocks/>
              </p:cNvCxnSpPr>
              <p:nvPr/>
            </p:nvCxnSpPr>
            <p:spPr>
              <a:xfrm>
                <a:off x="4296870" y="6248633"/>
                <a:ext cx="270426" cy="28494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E67A237B-6BAE-4BC5-975B-CA374FC9C3D0}"/>
                  </a:ext>
                </a:extLst>
              </p:cNvPr>
              <p:cNvCxnSpPr>
                <a:cxnSpLocks/>
              </p:cNvCxnSpPr>
              <p:nvPr/>
            </p:nvCxnSpPr>
            <p:spPr>
              <a:xfrm flipV="1">
                <a:off x="4575725" y="5958257"/>
                <a:ext cx="159431" cy="57531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85AAF1AC-CCBB-4D07-8673-B1061D34BE05}"/>
                  </a:ext>
                </a:extLst>
              </p:cNvPr>
              <p:cNvCxnSpPr/>
              <p:nvPr/>
            </p:nvCxnSpPr>
            <p:spPr>
              <a:xfrm>
                <a:off x="4735156" y="5958256"/>
                <a:ext cx="168856" cy="607085"/>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7DAAB86B-E367-43CB-903F-3A3013ED60E0}"/>
                  </a:ext>
                </a:extLst>
              </p:cNvPr>
              <p:cNvCxnSpPr/>
              <p:nvPr/>
            </p:nvCxnSpPr>
            <p:spPr>
              <a:xfrm flipV="1">
                <a:off x="4904012" y="6246055"/>
                <a:ext cx="132044" cy="2875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9EA0D109-5B33-4536-9C96-FFEC5A22CB2E}"/>
                  </a:ext>
                </a:extLst>
              </p:cNvPr>
              <p:cNvCxnSpPr/>
              <p:nvPr/>
            </p:nvCxnSpPr>
            <p:spPr>
              <a:xfrm>
                <a:off x="5036056" y="6242105"/>
                <a:ext cx="121659" cy="29146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EA866903-828C-4098-BDB1-5EC269532629}"/>
                  </a:ext>
                </a:extLst>
              </p:cNvPr>
              <p:cNvCxnSpPr>
                <a:cxnSpLocks/>
              </p:cNvCxnSpPr>
              <p:nvPr/>
            </p:nvCxnSpPr>
            <p:spPr>
              <a:xfrm flipV="1">
                <a:off x="5157715" y="6281493"/>
                <a:ext cx="119798" cy="28384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6F33B1E5-8575-4AA5-9455-8A63CA7A2BD7}"/>
                  </a:ext>
                </a:extLst>
              </p:cNvPr>
              <p:cNvCxnSpPr>
                <a:cxnSpLocks/>
              </p:cNvCxnSpPr>
              <p:nvPr/>
            </p:nvCxnSpPr>
            <p:spPr>
              <a:xfrm>
                <a:off x="5277513" y="6281492"/>
                <a:ext cx="278855" cy="283849"/>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784E6A4-ED49-4A01-90E1-7BF3CBB89C52}"/>
                  </a:ext>
                </a:extLst>
              </p:cNvPr>
              <p:cNvCxnSpPr/>
              <p:nvPr/>
            </p:nvCxnSpPr>
            <p:spPr>
              <a:xfrm flipV="1">
                <a:off x="5562024" y="6144489"/>
                <a:ext cx="255812" cy="42085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220B525-51D8-42A3-B1FE-25C7BFAE3A8C}"/>
                  </a:ext>
                </a:extLst>
              </p:cNvPr>
              <p:cNvCxnSpPr>
                <a:cxnSpLocks/>
              </p:cNvCxnSpPr>
              <p:nvPr/>
            </p:nvCxnSpPr>
            <p:spPr>
              <a:xfrm>
                <a:off x="5815727" y="6144489"/>
                <a:ext cx="271334" cy="389084"/>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C371B82E-D7C3-45D3-834A-30DD946FEAE2}"/>
              </a:ext>
            </a:extLst>
          </p:cNvPr>
          <p:cNvGrpSpPr/>
          <p:nvPr/>
        </p:nvGrpSpPr>
        <p:grpSpPr>
          <a:xfrm>
            <a:off x="6998269" y="5731232"/>
            <a:ext cx="2148085" cy="900333"/>
            <a:chOff x="6998269" y="5798467"/>
            <a:chExt cx="2148085" cy="900333"/>
          </a:xfrm>
        </p:grpSpPr>
        <p:grpSp>
          <p:nvGrpSpPr>
            <p:cNvPr id="82" name="Group 81">
              <a:extLst>
                <a:ext uri="{FF2B5EF4-FFF2-40B4-BE49-F238E27FC236}">
                  <a16:creationId xmlns:a16="http://schemas.microsoft.com/office/drawing/2014/main" id="{BE09B225-EFDE-4F26-83B3-1206CDA9EC74}"/>
                </a:ext>
              </a:extLst>
            </p:cNvPr>
            <p:cNvGrpSpPr/>
            <p:nvPr/>
          </p:nvGrpSpPr>
          <p:grpSpPr>
            <a:xfrm>
              <a:off x="6998269" y="5798467"/>
              <a:ext cx="2148085" cy="900333"/>
              <a:chOff x="3992803" y="5795889"/>
              <a:chExt cx="2148085" cy="900333"/>
            </a:xfrm>
          </p:grpSpPr>
          <p:cxnSp>
            <p:nvCxnSpPr>
              <p:cNvPr id="83" name="Straight Connector 82">
                <a:extLst>
                  <a:ext uri="{FF2B5EF4-FFF2-40B4-BE49-F238E27FC236}">
                    <a16:creationId xmlns:a16="http://schemas.microsoft.com/office/drawing/2014/main" id="{B56BA5F2-DC00-4F78-8D91-9061D9F4A08B}"/>
                  </a:ext>
                </a:extLst>
              </p:cNvPr>
              <p:cNvCxnSpPr/>
              <p:nvPr/>
            </p:nvCxnSpPr>
            <p:spPr>
              <a:xfrm>
                <a:off x="3992803" y="5795889"/>
                <a:ext cx="0" cy="9003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78897CD-CD05-4080-BDBF-FC27CF331858}"/>
                  </a:ext>
                </a:extLst>
              </p:cNvPr>
              <p:cNvCxnSpPr/>
              <p:nvPr/>
            </p:nvCxnSpPr>
            <p:spPr>
              <a:xfrm>
                <a:off x="3992803" y="6696222"/>
                <a:ext cx="21480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ACF5B32-CA01-434D-96E5-0EE24C76AB06}"/>
                </a:ext>
              </a:extLst>
            </p:cNvPr>
            <p:cNvGrpSpPr/>
            <p:nvPr/>
          </p:nvGrpSpPr>
          <p:grpSpPr>
            <a:xfrm>
              <a:off x="6998269" y="6281492"/>
              <a:ext cx="2113696" cy="414730"/>
              <a:chOff x="6998269" y="6281492"/>
              <a:chExt cx="2113696" cy="414730"/>
            </a:xfrm>
          </p:grpSpPr>
          <p:cxnSp>
            <p:nvCxnSpPr>
              <p:cNvPr id="48" name="Straight Connector 47">
                <a:extLst>
                  <a:ext uri="{FF2B5EF4-FFF2-40B4-BE49-F238E27FC236}">
                    <a16:creationId xmlns:a16="http://schemas.microsoft.com/office/drawing/2014/main" id="{F59BAE23-7EA4-4489-9DE9-971DF75172CD}"/>
                  </a:ext>
                </a:extLst>
              </p:cNvPr>
              <p:cNvCxnSpPr/>
              <p:nvPr/>
            </p:nvCxnSpPr>
            <p:spPr>
              <a:xfrm flipV="1">
                <a:off x="6998269" y="6281492"/>
                <a:ext cx="316931" cy="41473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1AB4ED5-01DA-4326-A4C5-5CBC062814F4}"/>
                  </a:ext>
                </a:extLst>
              </p:cNvPr>
              <p:cNvCxnSpPr/>
              <p:nvPr/>
            </p:nvCxnSpPr>
            <p:spPr>
              <a:xfrm>
                <a:off x="7315200" y="6281492"/>
                <a:ext cx="1796765"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92D6E8C-F64E-42A5-AFAF-AEFD5BD7189D}"/>
              </a:ext>
            </a:extLst>
          </p:cNvPr>
          <p:cNvGrpSpPr/>
          <p:nvPr/>
        </p:nvGrpSpPr>
        <p:grpSpPr>
          <a:xfrm>
            <a:off x="9806500" y="5728654"/>
            <a:ext cx="2148085" cy="900334"/>
            <a:chOff x="9806500" y="5795889"/>
            <a:chExt cx="2148085" cy="900334"/>
          </a:xfrm>
        </p:grpSpPr>
        <p:grpSp>
          <p:nvGrpSpPr>
            <p:cNvPr id="85" name="Group 84">
              <a:extLst>
                <a:ext uri="{FF2B5EF4-FFF2-40B4-BE49-F238E27FC236}">
                  <a16:creationId xmlns:a16="http://schemas.microsoft.com/office/drawing/2014/main" id="{68961CE5-6BB8-4E56-9823-ACAFCA1F8009}"/>
                </a:ext>
              </a:extLst>
            </p:cNvPr>
            <p:cNvGrpSpPr/>
            <p:nvPr/>
          </p:nvGrpSpPr>
          <p:grpSpPr>
            <a:xfrm>
              <a:off x="9806500" y="5795889"/>
              <a:ext cx="2148085" cy="900333"/>
              <a:chOff x="3992803" y="5795889"/>
              <a:chExt cx="2148085" cy="900333"/>
            </a:xfrm>
          </p:grpSpPr>
          <p:cxnSp>
            <p:nvCxnSpPr>
              <p:cNvPr id="86" name="Straight Connector 85">
                <a:extLst>
                  <a:ext uri="{FF2B5EF4-FFF2-40B4-BE49-F238E27FC236}">
                    <a16:creationId xmlns:a16="http://schemas.microsoft.com/office/drawing/2014/main" id="{B0F0B0B4-4C50-4884-B109-01F91DBCEF21}"/>
                  </a:ext>
                </a:extLst>
              </p:cNvPr>
              <p:cNvCxnSpPr/>
              <p:nvPr/>
            </p:nvCxnSpPr>
            <p:spPr>
              <a:xfrm>
                <a:off x="3992803" y="5795889"/>
                <a:ext cx="0" cy="9003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91912B5-30E7-4732-A2D9-E1556D266765}"/>
                  </a:ext>
                </a:extLst>
              </p:cNvPr>
              <p:cNvCxnSpPr/>
              <p:nvPr/>
            </p:nvCxnSpPr>
            <p:spPr>
              <a:xfrm>
                <a:off x="3992803" y="6696222"/>
                <a:ext cx="21480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A1830910-0F94-4473-8118-F25361064596}"/>
                </a:ext>
              </a:extLst>
            </p:cNvPr>
            <p:cNvGrpSpPr/>
            <p:nvPr/>
          </p:nvGrpSpPr>
          <p:grpSpPr>
            <a:xfrm>
              <a:off x="10158292" y="5958256"/>
              <a:ext cx="1644384" cy="737967"/>
              <a:chOff x="10158292" y="5958256"/>
              <a:chExt cx="1644384" cy="737967"/>
            </a:xfrm>
          </p:grpSpPr>
          <p:cxnSp>
            <p:nvCxnSpPr>
              <p:cNvPr id="55" name="Straight Connector 54">
                <a:extLst>
                  <a:ext uri="{FF2B5EF4-FFF2-40B4-BE49-F238E27FC236}">
                    <a16:creationId xmlns:a16="http://schemas.microsoft.com/office/drawing/2014/main" id="{7DA4D625-3E11-49C8-BFB2-99A64B8C5E4B}"/>
                  </a:ext>
                </a:extLst>
              </p:cNvPr>
              <p:cNvCxnSpPr/>
              <p:nvPr/>
            </p:nvCxnSpPr>
            <p:spPr>
              <a:xfrm flipV="1">
                <a:off x="10158292" y="6281492"/>
                <a:ext cx="0" cy="41473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93D3099-F0F0-4186-8237-0C8FF6399C57}"/>
                  </a:ext>
                </a:extLst>
              </p:cNvPr>
              <p:cNvCxnSpPr/>
              <p:nvPr/>
            </p:nvCxnSpPr>
            <p:spPr>
              <a:xfrm>
                <a:off x="10158292" y="6281492"/>
                <a:ext cx="414938"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BA494C3-B2A0-4DF4-9FE1-8803D6CE2416}"/>
                  </a:ext>
                </a:extLst>
              </p:cNvPr>
              <p:cNvCxnSpPr/>
              <p:nvPr/>
            </p:nvCxnSpPr>
            <p:spPr>
              <a:xfrm>
                <a:off x="10573230" y="6261798"/>
                <a:ext cx="0" cy="434424"/>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26A07B6-EC4B-46EC-BC7E-A42193D37582}"/>
                  </a:ext>
                </a:extLst>
              </p:cNvPr>
              <p:cNvCxnSpPr/>
              <p:nvPr/>
            </p:nvCxnSpPr>
            <p:spPr>
              <a:xfrm flipV="1">
                <a:off x="10811435" y="5958256"/>
                <a:ext cx="0" cy="73796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66FE581-1ACE-4FCD-8279-33E54C848FA6}"/>
                  </a:ext>
                </a:extLst>
              </p:cNvPr>
              <p:cNvCxnSpPr/>
              <p:nvPr/>
            </p:nvCxnSpPr>
            <p:spPr>
              <a:xfrm>
                <a:off x="10819119" y="5958256"/>
                <a:ext cx="207469"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42698B2-9ACA-4A06-A6D9-3A2208FDEAE8}"/>
                  </a:ext>
                </a:extLst>
              </p:cNvPr>
              <p:cNvCxnSpPr/>
              <p:nvPr/>
            </p:nvCxnSpPr>
            <p:spPr>
              <a:xfrm>
                <a:off x="11034272" y="5958256"/>
                <a:ext cx="0" cy="73796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792F4A8-1A68-4017-8041-C272A75CAA40}"/>
                  </a:ext>
                </a:extLst>
              </p:cNvPr>
              <p:cNvCxnSpPr>
                <a:cxnSpLocks/>
              </p:cNvCxnSpPr>
              <p:nvPr/>
            </p:nvCxnSpPr>
            <p:spPr>
              <a:xfrm flipV="1">
                <a:off x="11451676" y="6077190"/>
                <a:ext cx="0" cy="619033"/>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58B8801-E8D7-46A8-AE54-C0CDC252CE88}"/>
                  </a:ext>
                </a:extLst>
              </p:cNvPr>
              <p:cNvCxnSpPr>
                <a:cxnSpLocks/>
              </p:cNvCxnSpPr>
              <p:nvPr/>
            </p:nvCxnSpPr>
            <p:spPr>
              <a:xfrm>
                <a:off x="11451676" y="6077190"/>
                <a:ext cx="3510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9490380-DABF-4CE1-A402-23C06AA5069D}"/>
                  </a:ext>
                </a:extLst>
              </p:cNvPr>
              <p:cNvCxnSpPr/>
              <p:nvPr/>
            </p:nvCxnSpPr>
            <p:spPr>
              <a:xfrm flipV="1">
                <a:off x="11802676" y="6077190"/>
                <a:ext cx="0" cy="61903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63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06" grpId="0" animBg="1"/>
      <p:bldP spid="107" grpId="0" animBg="1"/>
      <p:bldP spid="108" grpId="0" animBg="1"/>
      <p:bldP spid="109" grpId="0" animBg="1"/>
      <p:bldP spid="15" grpId="0"/>
      <p:bldP spid="111" grpId="0"/>
      <p:bldP spid="113" grpId="0"/>
      <p:bldP spid="114" grpId="0"/>
      <p:bldP spid="16" grpId="0"/>
      <p:bldP spid="17" grpId="0"/>
      <p:bldP spid="18" grpId="0"/>
      <p:bldP spid="19" grpId="0"/>
      <p:bldP spid="21" grpId="0"/>
      <p:bldP spid="22" grpId="0"/>
      <p:bldP spid="23" grpId="0"/>
      <p:bldP spid="133" grpId="0"/>
      <p:bldP spid="135" grpId="0"/>
      <p:bldP spid="25" grpId="0"/>
      <p:bldP spid="27" grpId="0"/>
      <p:bldP spid="29" grpId="0"/>
      <p:bldP spid="2" grpId="0"/>
      <p:bldP spid="56" grpId="0"/>
      <p:bldP spid="57" grpId="0"/>
      <p:bldP spid="58" grpId="0"/>
      <p:bldP spid="74" grpId="0"/>
      <p:bldP spid="75" grpId="0"/>
      <p:bldP spid="7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5"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2" y="1171597"/>
            <a:ext cx="59372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32" y="4287046"/>
            <a:ext cx="5961063" cy="208597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104232" y="936639"/>
            <a:ext cx="1976182"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On Services, choose ‘EC2’.</a:t>
            </a:r>
            <a:endParaRPr lang="en-US" sz="1200" dirty="0">
              <a:solidFill>
                <a:srgbClr val="010203"/>
              </a:solidFill>
              <a:latin typeface="Arial" charset="0"/>
            </a:endParaRPr>
          </a:p>
        </p:txBody>
      </p:sp>
      <p:sp>
        <p:nvSpPr>
          <p:cNvPr id="28" name="Rectangle 27"/>
          <p:cNvSpPr/>
          <p:nvPr/>
        </p:nvSpPr>
        <p:spPr>
          <a:xfrm>
            <a:off x="104233" y="4010047"/>
            <a:ext cx="1785425"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Click ‘Launch Instance’.</a:t>
            </a:r>
            <a:endParaRPr lang="en-US" sz="1200" dirty="0">
              <a:solidFill>
                <a:srgbClr val="010203"/>
              </a:solidFill>
              <a:latin typeface="Arial" charset="0"/>
            </a:endParaRPr>
          </a:p>
        </p:txBody>
      </p:sp>
      <p:sp>
        <p:nvSpPr>
          <p:cNvPr id="29" name="Left Arrow 38"/>
          <p:cNvSpPr/>
          <p:nvPr/>
        </p:nvSpPr>
        <p:spPr>
          <a:xfrm>
            <a:off x="952077" y="5815723"/>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pic>
        <p:nvPicPr>
          <p:cNvPr id="3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6883" y="1126060"/>
            <a:ext cx="5949950" cy="244792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
          <p:cNvSpPr>
            <a:spLocks noChangeArrowheads="1"/>
          </p:cNvSpPr>
          <p:nvPr/>
        </p:nvSpPr>
        <p:spPr bwMode="auto">
          <a:xfrm>
            <a:off x="6106860" y="635514"/>
            <a:ext cx="50443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Follow the steps in creating an EC2 Instance with the following configurations:</a:t>
            </a:r>
            <a:endParaRPr kumimoji="0" lang="en-US" altLang="en-US" sz="1800" b="0" i="0" u="none" strike="noStrike" kern="0" cap="none" spc="0" normalizeH="0" baseline="0" noProof="0" dirty="0">
              <a:ln>
                <a:noFill/>
              </a:ln>
              <a:solidFill>
                <a:srgbClr val="010203"/>
              </a:solidFill>
              <a:effectLst/>
              <a:uLnTx/>
              <a:uFillTx/>
              <a:latin typeface="Arial" panose="020B0604020202020204" pitchFamily="34" charset="0"/>
            </a:endParaRPr>
          </a:p>
        </p:txBody>
      </p:sp>
      <p:sp>
        <p:nvSpPr>
          <p:cNvPr id="32" name="Rectangle 4"/>
          <p:cNvSpPr>
            <a:spLocks noChangeArrowheads="1"/>
          </p:cNvSpPr>
          <p:nvPr/>
        </p:nvSpPr>
        <p:spPr bwMode="auto">
          <a:xfrm>
            <a:off x="6106860" y="856844"/>
            <a:ext cx="28071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Amazon Machine Image: Amazon Linux</a:t>
            </a:r>
            <a:endParaRPr kumimoji="0" lang="en-US" altLang="en-US" sz="1100" b="0" i="0" u="none" strike="noStrike" kern="0" cap="none" spc="0" normalizeH="0" baseline="0" noProof="0" dirty="0">
              <a:ln>
                <a:noFill/>
              </a:ln>
              <a:solidFill>
                <a:srgbClr val="010203"/>
              </a:solidFill>
              <a:effectLst/>
              <a:uLnTx/>
              <a:uFillTx/>
              <a:latin typeface="Arial" panose="020B0604020202020204" pitchFamily="34" charset="0"/>
            </a:endParaRPr>
          </a:p>
        </p:txBody>
      </p:sp>
      <p:sp>
        <p:nvSpPr>
          <p:cNvPr id="33" name="Left Arrow 15"/>
          <p:cNvSpPr/>
          <p:nvPr/>
        </p:nvSpPr>
        <p:spPr>
          <a:xfrm rot="10800000">
            <a:off x="10553096" y="1780840"/>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pic>
        <p:nvPicPr>
          <p:cNvPr id="34" name="Picture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696" y="3850984"/>
            <a:ext cx="5949950" cy="281940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5"/>
          <p:cNvSpPr>
            <a:spLocks noChangeArrowheads="1"/>
          </p:cNvSpPr>
          <p:nvPr/>
        </p:nvSpPr>
        <p:spPr bwMode="auto">
          <a:xfrm>
            <a:off x="6130670" y="3573985"/>
            <a:ext cx="18098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Instance Type: t2 micro</a:t>
            </a:r>
          </a:p>
        </p:txBody>
      </p:sp>
      <p:sp>
        <p:nvSpPr>
          <p:cNvPr id="36" name="Left Arrow 21"/>
          <p:cNvSpPr/>
          <p:nvPr/>
        </p:nvSpPr>
        <p:spPr>
          <a:xfrm rot="16200000">
            <a:off x="11182705" y="5918935"/>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D3057855-1CB5-4AA5-A1D7-26253D31CA92}"/>
              </a:ext>
            </a:extLst>
          </p:cNvPr>
          <p:cNvSpPr txBox="1"/>
          <p:nvPr/>
        </p:nvSpPr>
        <p:spPr>
          <a:xfrm>
            <a:off x="528686" y="507796"/>
            <a:ext cx="3110465"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Creating an EC2 Instance</a:t>
            </a:r>
          </a:p>
        </p:txBody>
      </p:sp>
      <p:sp>
        <p:nvSpPr>
          <p:cNvPr id="20" name="TextBox 19">
            <a:extLst>
              <a:ext uri="{FF2B5EF4-FFF2-40B4-BE49-F238E27FC236}">
                <a16:creationId xmlns:a16="http://schemas.microsoft.com/office/drawing/2014/main" id="{9AED8B6A-618B-4DED-B074-68FB5B54F483}"/>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Compute Cloud (EC2)</a:t>
            </a:r>
          </a:p>
        </p:txBody>
      </p:sp>
    </p:spTree>
    <p:extLst>
      <p:ext uri="{BB962C8B-B14F-4D97-AF65-F5344CB8AC3E}">
        <p14:creationId xmlns:p14="http://schemas.microsoft.com/office/powerpoint/2010/main" val="203262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animBg="1"/>
      <p:bldP spid="31" grpId="0"/>
      <p:bldP spid="32" grpId="0"/>
      <p:bldP spid="33" grpId="0" animBg="1"/>
      <p:bldP spid="35" grpId="0"/>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44804" y="1811955"/>
            <a:ext cx="5965686" cy="4475475"/>
          </a:xfrm>
          <a:prstGeom prst="rect">
            <a:avLst/>
          </a:prstGeom>
          <a:ln>
            <a:solidFill>
              <a:srgbClr val="010203"/>
            </a:solidFill>
          </a:ln>
        </p:spPr>
      </p:pic>
      <p:sp>
        <p:nvSpPr>
          <p:cNvPr id="6" name="TextBox 5"/>
          <p:cNvSpPr txBox="1"/>
          <p:nvPr/>
        </p:nvSpPr>
        <p:spPr>
          <a:xfrm>
            <a:off x="144804" y="1426853"/>
            <a:ext cx="1751174" cy="268984"/>
          </a:xfrm>
          <a:prstGeom prst="rect">
            <a:avLst/>
          </a:prstGeom>
          <a:noFill/>
        </p:spPr>
        <p:txBody>
          <a:bodyPr wrap="square" rtlCol="0">
            <a:spAutoFit/>
          </a:bodyPr>
          <a:lstStyle/>
          <a:p>
            <a:pPr marL="0" marR="0" lvl="0" indent="0" defTabSz="914400" eaLnBrk="0" fontAlgn="base" latinLnBrk="0" hangingPunct="0">
              <a:lnSpc>
                <a:spcPct val="8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ED7D31"/>
                </a:solidFill>
                <a:effectLst/>
                <a:uLnTx/>
                <a:uFillTx/>
              </a:rPr>
              <a:t>Types of Instances:</a:t>
            </a:r>
          </a:p>
        </p:txBody>
      </p:sp>
      <p:pic>
        <p:nvPicPr>
          <p:cNvPr id="8" name="Picture 7"/>
          <p:cNvPicPr>
            <a:picLocks noChangeAspect="1"/>
          </p:cNvPicPr>
          <p:nvPr/>
        </p:nvPicPr>
        <p:blipFill>
          <a:blip r:embed="rId4"/>
          <a:stretch>
            <a:fillRect/>
          </a:stretch>
        </p:blipFill>
        <p:spPr>
          <a:xfrm>
            <a:off x="6227655" y="3771083"/>
            <a:ext cx="5819202" cy="2609916"/>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6227657" y="1786920"/>
            <a:ext cx="5819200" cy="1782937"/>
          </a:xfrm>
          <a:prstGeom prst="rect">
            <a:avLst/>
          </a:prstGeom>
          <a:ln>
            <a:solidFill>
              <a:schemeClr val="tx1"/>
            </a:solidFill>
          </a:ln>
        </p:spPr>
      </p:pic>
      <p:sp>
        <p:nvSpPr>
          <p:cNvPr id="10" name="TextBox 9">
            <a:extLst>
              <a:ext uri="{FF2B5EF4-FFF2-40B4-BE49-F238E27FC236}">
                <a16:creationId xmlns:a16="http://schemas.microsoft.com/office/drawing/2014/main" id="{82D05D78-97D1-4971-90E4-8135AAC6C02B}"/>
              </a:ext>
            </a:extLst>
          </p:cNvPr>
          <p:cNvSpPr txBox="1"/>
          <p:nvPr/>
        </p:nvSpPr>
        <p:spPr>
          <a:xfrm>
            <a:off x="528686" y="507796"/>
            <a:ext cx="3110465"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Creating an EC2 Instance</a:t>
            </a:r>
          </a:p>
        </p:txBody>
      </p:sp>
      <p:sp>
        <p:nvSpPr>
          <p:cNvPr id="11" name="TextBox 10">
            <a:extLst>
              <a:ext uri="{FF2B5EF4-FFF2-40B4-BE49-F238E27FC236}">
                <a16:creationId xmlns:a16="http://schemas.microsoft.com/office/drawing/2014/main" id="{E59FD59C-D444-4CE6-966E-9A2EF7D32A0A}"/>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Compute Cloud (EC2)</a:t>
            </a:r>
          </a:p>
        </p:txBody>
      </p:sp>
    </p:spTree>
    <p:extLst>
      <p:ext uri="{BB962C8B-B14F-4D97-AF65-F5344CB8AC3E}">
        <p14:creationId xmlns:p14="http://schemas.microsoft.com/office/powerpoint/2010/main" val="245850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5" name="Picture 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8" y="4007817"/>
            <a:ext cx="5934075" cy="2714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33" y="1173928"/>
            <a:ext cx="5943600" cy="2609850"/>
          </a:xfrm>
          <a:prstGeom prst="rect">
            <a:avLst/>
          </a:prstGeom>
          <a:noFill/>
          <a:extLst>
            <a:ext uri="{909E8E84-426E-40DD-AFC4-6F175D3DCCD1}">
              <a14:hiddenFill xmlns:a14="http://schemas.microsoft.com/office/drawing/2010/main">
                <a:solidFill>
                  <a:srgbClr val="FFFFFF"/>
                </a:solidFill>
              </a14:hiddenFill>
            </a:ext>
          </a:extLst>
        </p:spPr>
      </p:pic>
      <p:sp>
        <p:nvSpPr>
          <p:cNvPr id="8" name="Left Arrow 15"/>
          <p:cNvSpPr/>
          <p:nvPr/>
        </p:nvSpPr>
        <p:spPr>
          <a:xfrm rot="16200000">
            <a:off x="5336756" y="3033214"/>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9" name="Left Arrow 19"/>
          <p:cNvSpPr/>
          <p:nvPr/>
        </p:nvSpPr>
        <p:spPr>
          <a:xfrm rot="16200000">
            <a:off x="5331465" y="5965853"/>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0" name="Rectangle 4"/>
          <p:cNvSpPr>
            <a:spLocks noChangeArrowheads="1"/>
          </p:cNvSpPr>
          <p:nvPr/>
        </p:nvSpPr>
        <p:spPr bwMode="auto">
          <a:xfrm>
            <a:off x="60033" y="949889"/>
            <a:ext cx="185877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Instance Details: default</a:t>
            </a:r>
            <a:endParaRPr kumimoji="0" lang="en-US" altLang="en-US" sz="1800" b="0" i="0" u="none" strike="noStrike" kern="0" cap="none" spc="0" normalizeH="0" baseline="0" noProof="0" dirty="0">
              <a:ln>
                <a:noFill/>
              </a:ln>
              <a:solidFill>
                <a:srgbClr val="010203"/>
              </a:solidFill>
              <a:effectLst/>
              <a:uLnTx/>
              <a:uFillTx/>
              <a:latin typeface="Arial" panose="020B0604020202020204" pitchFamily="34" charset="0"/>
            </a:endParaRPr>
          </a:p>
        </p:txBody>
      </p:sp>
      <p:sp>
        <p:nvSpPr>
          <p:cNvPr id="11" name="Rectangle 5"/>
          <p:cNvSpPr>
            <a:spLocks noChangeArrowheads="1"/>
          </p:cNvSpPr>
          <p:nvPr/>
        </p:nvSpPr>
        <p:spPr bwMode="auto">
          <a:xfrm>
            <a:off x="69558" y="3761826"/>
            <a:ext cx="14785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Storage Size: 8 GB</a:t>
            </a:r>
          </a:p>
        </p:txBody>
      </p:sp>
      <p:pic>
        <p:nvPicPr>
          <p:cNvPr id="12" name="Picture 3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0187" y="965948"/>
            <a:ext cx="5943600" cy="2809875"/>
          </a:xfrm>
          <a:prstGeom prst="rect">
            <a:avLst/>
          </a:prstGeom>
          <a:noFill/>
          <a:extLst>
            <a:ext uri="{909E8E84-426E-40DD-AFC4-6F175D3DCCD1}">
              <a14:hiddenFill xmlns:a14="http://schemas.microsoft.com/office/drawing/2010/main">
                <a:solidFill>
                  <a:srgbClr val="FFFFFF"/>
                </a:solidFill>
              </a14:hiddenFill>
            </a:ext>
          </a:extLst>
        </p:spPr>
      </p:pic>
      <p:sp>
        <p:nvSpPr>
          <p:cNvPr id="13" name="Left Arrow 10"/>
          <p:cNvSpPr/>
          <p:nvPr/>
        </p:nvSpPr>
        <p:spPr>
          <a:xfrm rot="16200000">
            <a:off x="11079373" y="3001485"/>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4" name="Rectangle 4"/>
          <p:cNvSpPr>
            <a:spLocks noChangeArrowheads="1"/>
          </p:cNvSpPr>
          <p:nvPr/>
        </p:nvSpPr>
        <p:spPr bwMode="auto">
          <a:xfrm>
            <a:off x="6090190" y="750556"/>
            <a:ext cx="336508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Add the following key and value pair for the Tag:</a:t>
            </a:r>
            <a:endParaRPr kumimoji="0" lang="en-US" altLang="en-US" sz="1100" b="0" i="0" u="none" strike="noStrike" kern="0" cap="none" spc="0" normalizeH="0" baseline="0" noProof="0" dirty="0">
              <a:ln>
                <a:noFill/>
              </a:ln>
              <a:solidFill>
                <a:srgbClr val="010203"/>
              </a:solidFill>
              <a:effectLst/>
              <a:uLnTx/>
              <a:uFillTx/>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10203"/>
              </a:solidFill>
              <a:effectLst/>
              <a:uLnTx/>
              <a:uFillTx/>
              <a:latin typeface="Arial" panose="020B0604020202020204" pitchFamily="34" charset="0"/>
            </a:endParaRPr>
          </a:p>
        </p:txBody>
      </p:sp>
      <p:pic>
        <p:nvPicPr>
          <p:cNvPr id="15" name="Picture 3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0187" y="4208854"/>
            <a:ext cx="5943600" cy="2524125"/>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6"/>
          <p:cNvSpPr/>
          <p:nvPr/>
        </p:nvSpPr>
        <p:spPr>
          <a:xfrm rot="16200000">
            <a:off x="11217242" y="5991551"/>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7" name="Rectangle 5"/>
          <p:cNvSpPr>
            <a:spLocks noChangeArrowheads="1"/>
          </p:cNvSpPr>
          <p:nvPr/>
        </p:nvSpPr>
        <p:spPr bwMode="auto">
          <a:xfrm>
            <a:off x="6087015" y="3775823"/>
            <a:ext cx="59541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Click ‘Add Rule’ and choose HTTP from the Type to enable Port:80 for running the application on the browser.</a:t>
            </a:r>
          </a:p>
          <a:p>
            <a:pPr defTabSz="914400" eaLnBrk="0" fontAlgn="base" hangingPunct="0">
              <a:spcBef>
                <a:spcPct val="0"/>
              </a:spcBef>
              <a:spcAft>
                <a:spcPct val="0"/>
              </a:spcAft>
            </a:pPr>
            <a:endParaRPr lang="en-US" altLang="en-US" dirty="0">
              <a:solidFill>
                <a:srgbClr val="010203"/>
              </a:solidFill>
              <a:latin typeface="Arial" panose="020B0604020202020204" pitchFamily="34" charset="0"/>
            </a:endParaRPr>
          </a:p>
        </p:txBody>
      </p:sp>
      <p:sp>
        <p:nvSpPr>
          <p:cNvPr id="18" name="TextBox 17">
            <a:extLst>
              <a:ext uri="{FF2B5EF4-FFF2-40B4-BE49-F238E27FC236}">
                <a16:creationId xmlns:a16="http://schemas.microsoft.com/office/drawing/2014/main" id="{CBDF2DB5-07BC-4706-B8DB-C932426B5D66}"/>
              </a:ext>
            </a:extLst>
          </p:cNvPr>
          <p:cNvSpPr txBox="1"/>
          <p:nvPr/>
        </p:nvSpPr>
        <p:spPr>
          <a:xfrm>
            <a:off x="528686" y="507796"/>
            <a:ext cx="3110465"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Creating an EC2 Instance</a:t>
            </a:r>
          </a:p>
        </p:txBody>
      </p:sp>
      <p:sp>
        <p:nvSpPr>
          <p:cNvPr id="19" name="TextBox 18">
            <a:extLst>
              <a:ext uri="{FF2B5EF4-FFF2-40B4-BE49-F238E27FC236}">
                <a16:creationId xmlns:a16="http://schemas.microsoft.com/office/drawing/2014/main" id="{3671C9E8-AEB2-4A62-A304-C80866313E34}"/>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Compute Cloud (EC2)</a:t>
            </a:r>
          </a:p>
        </p:txBody>
      </p:sp>
    </p:spTree>
    <p:extLst>
      <p:ext uri="{BB962C8B-B14F-4D97-AF65-F5344CB8AC3E}">
        <p14:creationId xmlns:p14="http://schemas.microsoft.com/office/powerpoint/2010/main" val="191786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3" grpId="0" animBg="1"/>
      <p:bldP spid="14" grpId="0"/>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5" name="Picture 1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32" y="1287685"/>
            <a:ext cx="59436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189" y="4195553"/>
            <a:ext cx="3795713" cy="2428875"/>
          </a:xfrm>
          <a:prstGeom prst="rect">
            <a:avLst/>
          </a:prstGeom>
          <a:noFill/>
          <a:extLst>
            <a:ext uri="{909E8E84-426E-40DD-AFC4-6F175D3DCCD1}">
              <a14:hiddenFill xmlns:a14="http://schemas.microsoft.com/office/drawing/2010/main">
                <a:solidFill>
                  <a:srgbClr val="FFFFFF"/>
                </a:solidFill>
              </a14:hiddenFill>
            </a:ext>
          </a:extLst>
        </p:spPr>
      </p:pic>
      <p:sp>
        <p:nvSpPr>
          <p:cNvPr id="8" name="Left Arrow 29"/>
          <p:cNvSpPr/>
          <p:nvPr/>
        </p:nvSpPr>
        <p:spPr>
          <a:xfrm rot="16200000">
            <a:off x="5409422" y="2837865"/>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9" name="Left Arrow 30"/>
          <p:cNvSpPr/>
          <p:nvPr/>
        </p:nvSpPr>
        <p:spPr>
          <a:xfrm rot="10800000">
            <a:off x="3238522" y="6100460"/>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0" name="Rectangle 4"/>
          <p:cNvSpPr>
            <a:spLocks noChangeArrowheads="1"/>
          </p:cNvSpPr>
          <p:nvPr/>
        </p:nvSpPr>
        <p:spPr bwMode="auto">
          <a:xfrm>
            <a:off x="288634" y="3663403"/>
            <a:ext cx="5504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A pop-up will appear prompting you to choose select a key pair. Select ‘Choose an existing key pair’ and ‘</a:t>
            </a:r>
            <a:r>
              <a:rPr kumimoji="0" lang="en-US" altLang="en-US" sz="1200" b="0" i="0" u="none" strike="noStrike" kern="0" cap="none" spc="0" normalizeH="0" baseline="0" noProof="0" dirty="0" err="1">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academy_key</a:t>
            </a:r>
            <a:r>
              <a:rPr kumimoji="0" lang="en-US" altLang="en-US" sz="1200" b="0" i="0" u="none" strike="noStrike" kern="0" cap="none" spc="0" normalizeH="0" baseline="0" noProof="0" dirty="0">
                <a:ln>
                  <a:noFill/>
                </a:ln>
                <a:solidFill>
                  <a:srgbClr val="010203"/>
                </a:solidFill>
                <a:effectLst/>
                <a:uLnTx/>
                <a:uFillTx/>
                <a:latin typeface="Calibri" panose="020F0502020204030204" pitchFamily="34" charset="0"/>
                <a:ea typeface="Times New Roman" panose="02020603050405020304" pitchFamily="18" charset="0"/>
                <a:cs typeface="Times New Roman" panose="02020603050405020304" pitchFamily="18" charset="0"/>
              </a:rPr>
              <a:t>’ and check the acknowledgement message.</a:t>
            </a:r>
            <a:endParaRPr kumimoji="0" lang="en-US" altLang="en-US" sz="1800" b="0" i="0" u="none" strike="noStrike" kern="0" cap="none" spc="0" normalizeH="0" baseline="0" noProof="0" dirty="0">
              <a:ln>
                <a:noFill/>
              </a:ln>
              <a:solidFill>
                <a:srgbClr val="010203"/>
              </a:solidFill>
              <a:effectLst/>
              <a:uLnTx/>
              <a:uFillTx/>
              <a:latin typeface="Arial" panose="020B0604020202020204" pitchFamily="34" charset="0"/>
            </a:endParaRPr>
          </a:p>
        </p:txBody>
      </p:sp>
      <p:sp>
        <p:nvSpPr>
          <p:cNvPr id="11" name="Rectangle 10"/>
          <p:cNvSpPr/>
          <p:nvPr/>
        </p:nvSpPr>
        <p:spPr>
          <a:xfrm>
            <a:off x="95432" y="988064"/>
            <a:ext cx="3385222" cy="243785"/>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Review the created EC2 Instance configurations. </a:t>
            </a:r>
          </a:p>
        </p:txBody>
      </p:sp>
      <p:pic>
        <p:nvPicPr>
          <p:cNvPr id="12" name="Picture 17"/>
          <p:cNvPicPr>
            <a:picLocks noChangeAspect="1" noChangeArrowheads="1"/>
          </p:cNvPicPr>
          <p:nvPr/>
        </p:nvPicPr>
        <p:blipFill rotWithShape="1">
          <a:blip r:embed="rId5">
            <a:extLst>
              <a:ext uri="{28A0092B-C50C-407E-A947-70E740481C1C}">
                <a14:useLocalDpi xmlns:a14="http://schemas.microsoft.com/office/drawing/2010/main" val="0"/>
              </a:ext>
            </a:extLst>
          </a:blip>
          <a:srcRect r="46720"/>
          <a:stretch/>
        </p:blipFill>
        <p:spPr bwMode="auto">
          <a:xfrm>
            <a:off x="6325474" y="1231849"/>
            <a:ext cx="5727982" cy="321306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5"/>
          <p:cNvSpPr>
            <a:spLocks noChangeArrowheads="1"/>
          </p:cNvSpPr>
          <p:nvPr/>
        </p:nvSpPr>
        <p:spPr bwMode="auto">
          <a:xfrm>
            <a:off x="6076247" y="797368"/>
            <a:ext cx="58179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When done, click the ‘Launch Instances’ button and you will see the following message:</a:t>
            </a:r>
          </a:p>
        </p:txBody>
      </p:sp>
      <p:sp>
        <p:nvSpPr>
          <p:cNvPr id="15" name="Rectangle 6"/>
          <p:cNvSpPr>
            <a:spLocks noChangeArrowheads="1"/>
          </p:cNvSpPr>
          <p:nvPr/>
        </p:nvSpPr>
        <p:spPr bwMode="auto">
          <a:xfrm>
            <a:off x="6158345" y="4602397"/>
            <a:ext cx="385644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dirty="0">
                <a:solidFill>
                  <a:srgbClr val="010203"/>
                </a:solidFill>
                <a:ea typeface="Times New Roman" panose="02020603050405020304" pitchFamily="18" charset="0"/>
                <a:cs typeface="Times New Roman" panose="02020603050405020304" pitchFamily="18" charset="0"/>
              </a:rPr>
              <a:t>Search the newly created EC2 instance under </a:t>
            </a:r>
            <a:r>
              <a:rPr lang="en-US" sz="1200" dirty="0">
                <a:solidFill>
                  <a:srgbClr val="010203"/>
                </a:solidFill>
                <a:latin typeface="Arial" charset="0"/>
              </a:rPr>
              <a:t>Instances</a:t>
            </a:r>
            <a:endParaRPr lang="en-US" altLang="en-US" sz="1200" dirty="0">
              <a:solidFill>
                <a:srgbClr val="010203"/>
              </a:solidFill>
              <a:latin typeface="Arial" panose="020B0604020202020204" pitchFamily="34" charset="0"/>
            </a:endParaRPr>
          </a:p>
        </p:txBody>
      </p:sp>
      <p:sp>
        <p:nvSpPr>
          <p:cNvPr id="16" name="TextBox 15">
            <a:extLst>
              <a:ext uri="{FF2B5EF4-FFF2-40B4-BE49-F238E27FC236}">
                <a16:creationId xmlns:a16="http://schemas.microsoft.com/office/drawing/2014/main" id="{F671CDA0-3970-47DF-9D14-90E5FCDEA303}"/>
              </a:ext>
            </a:extLst>
          </p:cNvPr>
          <p:cNvSpPr txBox="1"/>
          <p:nvPr/>
        </p:nvSpPr>
        <p:spPr>
          <a:xfrm>
            <a:off x="528686" y="507796"/>
            <a:ext cx="3110465"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Creating an EC2 Instance</a:t>
            </a:r>
          </a:p>
        </p:txBody>
      </p:sp>
      <p:sp>
        <p:nvSpPr>
          <p:cNvPr id="17" name="TextBox 16">
            <a:extLst>
              <a:ext uri="{FF2B5EF4-FFF2-40B4-BE49-F238E27FC236}">
                <a16:creationId xmlns:a16="http://schemas.microsoft.com/office/drawing/2014/main" id="{84EE5BD2-DAA6-4929-927E-35603A77C5CB}"/>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Compute Cloud (EC2)</a:t>
            </a:r>
          </a:p>
        </p:txBody>
      </p:sp>
      <p:pic>
        <p:nvPicPr>
          <p:cNvPr id="3" name="Picture 2">
            <a:extLst>
              <a:ext uri="{FF2B5EF4-FFF2-40B4-BE49-F238E27FC236}">
                <a16:creationId xmlns:a16="http://schemas.microsoft.com/office/drawing/2014/main" id="{D22BE9B3-631D-431F-9AED-C6E83842A810}"/>
              </a:ext>
            </a:extLst>
          </p:cNvPr>
          <p:cNvPicPr>
            <a:picLocks noChangeAspect="1"/>
          </p:cNvPicPr>
          <p:nvPr/>
        </p:nvPicPr>
        <p:blipFill rotWithShape="1">
          <a:blip r:embed="rId6"/>
          <a:srcRect l="12622" r="26940"/>
          <a:stretch/>
        </p:blipFill>
        <p:spPr>
          <a:xfrm>
            <a:off x="6076247" y="4879396"/>
            <a:ext cx="6019072" cy="1221064"/>
          </a:xfrm>
          <a:prstGeom prst="rect">
            <a:avLst/>
          </a:prstGeom>
          <a:ln>
            <a:solidFill>
              <a:schemeClr val="tx1"/>
            </a:solidFill>
          </a:ln>
        </p:spPr>
      </p:pic>
    </p:spTree>
    <p:extLst>
      <p:ext uri="{BB962C8B-B14F-4D97-AF65-F5344CB8AC3E}">
        <p14:creationId xmlns:p14="http://schemas.microsoft.com/office/powerpoint/2010/main" val="18096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Rounded Corners 158">
            <a:extLst>
              <a:ext uri="{FF2B5EF4-FFF2-40B4-BE49-F238E27FC236}">
                <a16:creationId xmlns:a16="http://schemas.microsoft.com/office/drawing/2014/main" id="{FE78C0BA-1462-4680-A875-5B26B709BC72}"/>
              </a:ext>
            </a:extLst>
          </p:cNvPr>
          <p:cNvSpPr/>
          <p:nvPr/>
        </p:nvSpPr>
        <p:spPr>
          <a:xfrm>
            <a:off x="8139570" y="5059082"/>
            <a:ext cx="3988938" cy="11747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Rounded Corners 157">
            <a:extLst>
              <a:ext uri="{FF2B5EF4-FFF2-40B4-BE49-F238E27FC236}">
                <a16:creationId xmlns:a16="http://schemas.microsoft.com/office/drawing/2014/main" id="{E48CB10C-CB8B-47B5-8A15-69EC65CD723C}"/>
              </a:ext>
            </a:extLst>
          </p:cNvPr>
          <p:cNvSpPr/>
          <p:nvPr/>
        </p:nvSpPr>
        <p:spPr>
          <a:xfrm>
            <a:off x="8098599" y="2916037"/>
            <a:ext cx="3988938" cy="11747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Rounded Corners 156">
            <a:extLst>
              <a:ext uri="{FF2B5EF4-FFF2-40B4-BE49-F238E27FC236}">
                <a16:creationId xmlns:a16="http://schemas.microsoft.com/office/drawing/2014/main" id="{8909B8F3-DBCA-458C-9B1A-09908423095B}"/>
              </a:ext>
            </a:extLst>
          </p:cNvPr>
          <p:cNvSpPr/>
          <p:nvPr/>
        </p:nvSpPr>
        <p:spPr>
          <a:xfrm>
            <a:off x="3885848" y="5061106"/>
            <a:ext cx="3988938" cy="11747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Rounded Corners 155">
            <a:extLst>
              <a:ext uri="{FF2B5EF4-FFF2-40B4-BE49-F238E27FC236}">
                <a16:creationId xmlns:a16="http://schemas.microsoft.com/office/drawing/2014/main" id="{02A4454C-8D14-47F9-937C-4756C7D085C7}"/>
              </a:ext>
            </a:extLst>
          </p:cNvPr>
          <p:cNvSpPr/>
          <p:nvPr/>
        </p:nvSpPr>
        <p:spPr>
          <a:xfrm>
            <a:off x="3885848" y="2930014"/>
            <a:ext cx="3988938" cy="11747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Rounded Corners 149">
            <a:extLst>
              <a:ext uri="{FF2B5EF4-FFF2-40B4-BE49-F238E27FC236}">
                <a16:creationId xmlns:a16="http://schemas.microsoft.com/office/drawing/2014/main" id="{71C578CE-CDB4-4E20-9D6E-6D126A6666F7}"/>
              </a:ext>
            </a:extLst>
          </p:cNvPr>
          <p:cNvSpPr/>
          <p:nvPr/>
        </p:nvSpPr>
        <p:spPr>
          <a:xfrm>
            <a:off x="8133551" y="695084"/>
            <a:ext cx="3988938" cy="11747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92" name="TextBox 91">
            <a:extLst>
              <a:ext uri="{FF2B5EF4-FFF2-40B4-BE49-F238E27FC236}">
                <a16:creationId xmlns:a16="http://schemas.microsoft.com/office/drawing/2014/main" id="{C47711E2-E049-4530-B60E-3F254535B412}"/>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Route 53 (</a:t>
            </a:r>
            <a:r>
              <a:rPr lang="en-US" sz="1400" dirty="0">
                <a:solidFill>
                  <a:schemeClr val="bg1"/>
                </a:solidFill>
                <a:latin typeface="Arial" panose="020B0604020202020204" pitchFamily="34" charset="0"/>
                <a:cs typeface="Arial" panose="020B0604020202020204" pitchFamily="34" charset="0"/>
              </a:rPr>
              <a:t>Domain Name System</a:t>
            </a:r>
            <a:r>
              <a:rPr lang="en-US" dirty="0">
                <a:solidFill>
                  <a:schemeClr val="bg1"/>
                </a:solidFill>
                <a:latin typeface="Arial" panose="020B0604020202020204" pitchFamily="34" charset="0"/>
                <a:cs typeface="Arial" panose="020B0604020202020204" pitchFamily="34" charset="0"/>
              </a:rPr>
              <a:t>)</a:t>
            </a:r>
          </a:p>
        </p:txBody>
      </p:sp>
      <p:grpSp>
        <p:nvGrpSpPr>
          <p:cNvPr id="7" name="Group 6">
            <a:extLst>
              <a:ext uri="{FF2B5EF4-FFF2-40B4-BE49-F238E27FC236}">
                <a16:creationId xmlns:a16="http://schemas.microsoft.com/office/drawing/2014/main" id="{1454CCD1-574E-405D-BE0D-061BF82B4B25}"/>
              </a:ext>
            </a:extLst>
          </p:cNvPr>
          <p:cNvGrpSpPr/>
          <p:nvPr/>
        </p:nvGrpSpPr>
        <p:grpSpPr>
          <a:xfrm>
            <a:off x="1309475" y="1232977"/>
            <a:ext cx="1078992" cy="733527"/>
            <a:chOff x="1309475" y="1232977"/>
            <a:chExt cx="1078992" cy="733527"/>
          </a:xfrm>
        </p:grpSpPr>
        <p:pic>
          <p:nvPicPr>
            <p:cNvPr id="67" name="Picture 66">
              <a:extLst>
                <a:ext uri="{FF2B5EF4-FFF2-40B4-BE49-F238E27FC236}">
                  <a16:creationId xmlns:a16="http://schemas.microsoft.com/office/drawing/2014/main" id="{E864943B-6060-4A67-A325-88AAA8587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427" y="1232977"/>
              <a:ext cx="409089" cy="564933"/>
            </a:xfrm>
            <a:prstGeom prst="rect">
              <a:avLst/>
            </a:prstGeom>
          </p:spPr>
        </p:pic>
        <p:sp>
          <p:nvSpPr>
            <p:cNvPr id="68" name="TextBox 67">
              <a:extLst>
                <a:ext uri="{FF2B5EF4-FFF2-40B4-BE49-F238E27FC236}">
                  <a16:creationId xmlns:a16="http://schemas.microsoft.com/office/drawing/2014/main" id="{AD3CA0FB-776B-4EBA-B277-CC0F06CE927D}"/>
                </a:ext>
              </a:extLst>
            </p:cNvPr>
            <p:cNvSpPr txBox="1"/>
            <p:nvPr/>
          </p:nvSpPr>
          <p:spPr>
            <a:xfrm>
              <a:off x="1309475" y="1811056"/>
              <a:ext cx="1078992" cy="155448"/>
            </a:xfrm>
            <a:prstGeom prst="rect">
              <a:avLst/>
            </a:prstGeom>
            <a:noFill/>
          </p:spPr>
          <p:txBody>
            <a:bodyPr wrap="square" lIns="0" tIns="0" rIns="0" bIns="0" rtlCol="0">
              <a:noAutofit/>
            </a:bodyPr>
            <a:lstStyle/>
            <a:p>
              <a:pPr algn="ctr"/>
              <a:r>
                <a:rPr lang="en-US" sz="1000" b="1" dirty="0">
                  <a:latin typeface="Helvetica Neue"/>
                  <a:cs typeface="Helvetica Neue"/>
                </a:rPr>
                <a:t>DNS</a:t>
              </a:r>
              <a:br>
                <a:rPr lang="en-US" sz="1000" b="1" dirty="0">
                  <a:latin typeface="Helvetica Neue"/>
                  <a:cs typeface="Helvetica Neue"/>
                </a:rPr>
              </a:br>
              <a:r>
                <a:rPr lang="en-US" sz="1000" b="1" dirty="0">
                  <a:latin typeface="Helvetica Neue"/>
                  <a:cs typeface="Helvetica Neue"/>
                </a:rPr>
                <a:t>Resolver</a:t>
              </a:r>
            </a:p>
          </p:txBody>
        </p:sp>
      </p:grpSp>
      <p:grpSp>
        <p:nvGrpSpPr>
          <p:cNvPr id="6" name="Group 5">
            <a:extLst>
              <a:ext uri="{FF2B5EF4-FFF2-40B4-BE49-F238E27FC236}">
                <a16:creationId xmlns:a16="http://schemas.microsoft.com/office/drawing/2014/main" id="{1DC6C347-37D2-4F8A-B35C-69243BB44721}"/>
              </a:ext>
            </a:extLst>
          </p:cNvPr>
          <p:cNvGrpSpPr/>
          <p:nvPr/>
        </p:nvGrpSpPr>
        <p:grpSpPr>
          <a:xfrm>
            <a:off x="-179709" y="1232977"/>
            <a:ext cx="1078992" cy="701350"/>
            <a:chOff x="-179709" y="1232977"/>
            <a:chExt cx="1078992" cy="701350"/>
          </a:xfrm>
        </p:grpSpPr>
        <p:pic>
          <p:nvPicPr>
            <p:cNvPr id="69" name="Picture 68">
              <a:extLst>
                <a:ext uri="{FF2B5EF4-FFF2-40B4-BE49-F238E27FC236}">
                  <a16:creationId xmlns:a16="http://schemas.microsoft.com/office/drawing/2014/main" id="{81A2C5BE-4980-4AD1-9A20-CE9C2E2AB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4" y="1232977"/>
              <a:ext cx="559190" cy="540550"/>
            </a:xfrm>
            <a:prstGeom prst="rect">
              <a:avLst/>
            </a:prstGeom>
          </p:spPr>
        </p:pic>
        <p:sp>
          <p:nvSpPr>
            <p:cNvPr id="70" name="TextBox 69">
              <a:extLst>
                <a:ext uri="{FF2B5EF4-FFF2-40B4-BE49-F238E27FC236}">
                  <a16:creationId xmlns:a16="http://schemas.microsoft.com/office/drawing/2014/main" id="{E143C5E0-2ADA-40F2-9118-08C11A40C0FF}"/>
                </a:ext>
              </a:extLst>
            </p:cNvPr>
            <p:cNvSpPr txBox="1"/>
            <p:nvPr/>
          </p:nvSpPr>
          <p:spPr>
            <a:xfrm>
              <a:off x="-179709" y="1778879"/>
              <a:ext cx="1078992" cy="155448"/>
            </a:xfrm>
            <a:prstGeom prst="rect">
              <a:avLst/>
            </a:prstGeom>
            <a:noFill/>
          </p:spPr>
          <p:txBody>
            <a:bodyPr wrap="square" lIns="0" tIns="0" rIns="0" bIns="0" rtlCol="0">
              <a:noAutofit/>
            </a:bodyPr>
            <a:lstStyle/>
            <a:p>
              <a:pPr algn="ctr"/>
              <a:r>
                <a:rPr lang="en-US" sz="1000" b="1" dirty="0">
                  <a:latin typeface="Helvetica Neue"/>
                  <a:cs typeface="Helvetica Neue"/>
                </a:rPr>
                <a:t>Users</a:t>
              </a:r>
            </a:p>
          </p:txBody>
        </p:sp>
      </p:grpSp>
      <p:grpSp>
        <p:nvGrpSpPr>
          <p:cNvPr id="14" name="Group 13">
            <a:extLst>
              <a:ext uri="{FF2B5EF4-FFF2-40B4-BE49-F238E27FC236}">
                <a16:creationId xmlns:a16="http://schemas.microsoft.com/office/drawing/2014/main" id="{769FF0F8-0AD7-4532-A24B-329D541A65A3}"/>
              </a:ext>
            </a:extLst>
          </p:cNvPr>
          <p:cNvGrpSpPr/>
          <p:nvPr/>
        </p:nvGrpSpPr>
        <p:grpSpPr>
          <a:xfrm>
            <a:off x="1978927" y="1787932"/>
            <a:ext cx="1137819" cy="224468"/>
            <a:chOff x="1978927" y="1727772"/>
            <a:chExt cx="1137819" cy="224468"/>
          </a:xfrm>
        </p:grpSpPr>
        <p:sp>
          <p:nvSpPr>
            <p:cNvPr id="76" name="Arrow: Curved Down 75">
              <a:extLst>
                <a:ext uri="{FF2B5EF4-FFF2-40B4-BE49-F238E27FC236}">
                  <a16:creationId xmlns:a16="http://schemas.microsoft.com/office/drawing/2014/main" id="{C9AF0F4C-9A70-49BA-B070-9F9D7363BC6F}"/>
                </a:ext>
              </a:extLst>
            </p:cNvPr>
            <p:cNvSpPr/>
            <p:nvPr/>
          </p:nvSpPr>
          <p:spPr>
            <a:xfrm rot="10800000">
              <a:off x="1978927" y="1748259"/>
              <a:ext cx="1118381" cy="203981"/>
            </a:xfrm>
            <a:prstGeom prst="curved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42F312B6-2DEA-4A5E-995F-A20D32647E0E}"/>
                </a:ext>
              </a:extLst>
            </p:cNvPr>
            <p:cNvSpPr txBox="1"/>
            <p:nvPr/>
          </p:nvSpPr>
          <p:spPr>
            <a:xfrm>
              <a:off x="2037754" y="1727772"/>
              <a:ext cx="1078992" cy="155448"/>
            </a:xfrm>
            <a:prstGeom prst="rect">
              <a:avLst/>
            </a:prstGeom>
            <a:noFill/>
          </p:spPr>
          <p:txBody>
            <a:bodyPr wrap="square" lIns="0" tIns="0" rIns="0" bIns="0" rtlCol="0">
              <a:noAutofit/>
            </a:bodyPr>
            <a:lstStyle/>
            <a:p>
              <a:pPr algn="ctr"/>
              <a:r>
                <a:rPr lang="en-US" sz="800" dirty="0">
                  <a:latin typeface="Helvetica Neue"/>
                  <a:cs typeface="Helvetica Neue"/>
                </a:rPr>
                <a:t>35.72.28.38</a:t>
              </a:r>
            </a:p>
          </p:txBody>
        </p:sp>
      </p:grpSp>
      <p:grpSp>
        <p:nvGrpSpPr>
          <p:cNvPr id="15" name="Group 14">
            <a:extLst>
              <a:ext uri="{FF2B5EF4-FFF2-40B4-BE49-F238E27FC236}">
                <a16:creationId xmlns:a16="http://schemas.microsoft.com/office/drawing/2014/main" id="{6A0034AD-E5F2-4F3D-9327-489205F331AD}"/>
              </a:ext>
            </a:extLst>
          </p:cNvPr>
          <p:cNvGrpSpPr/>
          <p:nvPr/>
        </p:nvGrpSpPr>
        <p:grpSpPr>
          <a:xfrm>
            <a:off x="589560" y="1795398"/>
            <a:ext cx="1118381" cy="208214"/>
            <a:chOff x="589560" y="1735238"/>
            <a:chExt cx="1118381" cy="208214"/>
          </a:xfrm>
        </p:grpSpPr>
        <p:sp>
          <p:nvSpPr>
            <p:cNvPr id="75" name="Arrow: Curved Down 74">
              <a:extLst>
                <a:ext uri="{FF2B5EF4-FFF2-40B4-BE49-F238E27FC236}">
                  <a16:creationId xmlns:a16="http://schemas.microsoft.com/office/drawing/2014/main" id="{1E6E19EF-2C19-4EC7-BEE1-68480CBADBAE}"/>
                </a:ext>
              </a:extLst>
            </p:cNvPr>
            <p:cNvSpPr/>
            <p:nvPr/>
          </p:nvSpPr>
          <p:spPr>
            <a:xfrm rot="10800000">
              <a:off x="589560" y="1739471"/>
              <a:ext cx="1118381" cy="203981"/>
            </a:xfrm>
            <a:prstGeom prst="curved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TextBox 77">
              <a:extLst>
                <a:ext uri="{FF2B5EF4-FFF2-40B4-BE49-F238E27FC236}">
                  <a16:creationId xmlns:a16="http://schemas.microsoft.com/office/drawing/2014/main" id="{CA9155C1-CE54-4C16-BD08-AAD8320A11A0}"/>
                </a:ext>
              </a:extLst>
            </p:cNvPr>
            <p:cNvSpPr txBox="1"/>
            <p:nvPr/>
          </p:nvSpPr>
          <p:spPr>
            <a:xfrm>
              <a:off x="605429" y="1735238"/>
              <a:ext cx="1078992" cy="155448"/>
            </a:xfrm>
            <a:prstGeom prst="rect">
              <a:avLst/>
            </a:prstGeom>
            <a:noFill/>
          </p:spPr>
          <p:txBody>
            <a:bodyPr wrap="square" lIns="0" tIns="0" rIns="0" bIns="0" rtlCol="0">
              <a:noAutofit/>
            </a:bodyPr>
            <a:lstStyle/>
            <a:p>
              <a:pPr algn="ctr"/>
              <a:r>
                <a:rPr lang="en-US" sz="800" dirty="0">
                  <a:latin typeface="Helvetica Neue"/>
                  <a:cs typeface="Helvetica Neue"/>
                </a:rPr>
                <a:t>35.72.28.38</a:t>
              </a:r>
            </a:p>
          </p:txBody>
        </p:sp>
      </p:grpSp>
      <p:grpSp>
        <p:nvGrpSpPr>
          <p:cNvPr id="11" name="Group 10">
            <a:extLst>
              <a:ext uri="{FF2B5EF4-FFF2-40B4-BE49-F238E27FC236}">
                <a16:creationId xmlns:a16="http://schemas.microsoft.com/office/drawing/2014/main" id="{848225DE-E376-44C3-BA59-277AD95500CC}"/>
              </a:ext>
            </a:extLst>
          </p:cNvPr>
          <p:cNvGrpSpPr/>
          <p:nvPr/>
        </p:nvGrpSpPr>
        <p:grpSpPr>
          <a:xfrm>
            <a:off x="595396" y="1022246"/>
            <a:ext cx="1118381" cy="246868"/>
            <a:chOff x="595396" y="1022246"/>
            <a:chExt cx="1118381" cy="246868"/>
          </a:xfrm>
        </p:grpSpPr>
        <p:sp>
          <p:nvSpPr>
            <p:cNvPr id="3" name="Arrow: Curved Down 2">
              <a:extLst>
                <a:ext uri="{FF2B5EF4-FFF2-40B4-BE49-F238E27FC236}">
                  <a16:creationId xmlns:a16="http://schemas.microsoft.com/office/drawing/2014/main" id="{B833A5BF-D9E9-4EB0-8E21-E0297EC59AD8}"/>
                </a:ext>
              </a:extLst>
            </p:cNvPr>
            <p:cNvSpPr/>
            <p:nvPr/>
          </p:nvSpPr>
          <p:spPr>
            <a:xfrm>
              <a:off x="595396" y="1022246"/>
              <a:ext cx="1118381" cy="203981"/>
            </a:xfrm>
            <a:prstGeom prst="curved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a:extLst>
                <a:ext uri="{FF2B5EF4-FFF2-40B4-BE49-F238E27FC236}">
                  <a16:creationId xmlns:a16="http://schemas.microsoft.com/office/drawing/2014/main" id="{EC0BA6FA-C91D-4A84-BDB9-C65A784626D2}"/>
                </a:ext>
              </a:extLst>
            </p:cNvPr>
            <p:cNvSpPr txBox="1"/>
            <p:nvPr/>
          </p:nvSpPr>
          <p:spPr>
            <a:xfrm>
              <a:off x="605429" y="1113666"/>
              <a:ext cx="1078992" cy="155448"/>
            </a:xfrm>
            <a:prstGeom prst="rect">
              <a:avLst/>
            </a:prstGeom>
            <a:noFill/>
          </p:spPr>
          <p:txBody>
            <a:bodyPr wrap="square" lIns="0" tIns="0" rIns="0" bIns="0" rtlCol="0">
              <a:noAutofit/>
            </a:bodyPr>
            <a:lstStyle/>
            <a:p>
              <a:pPr algn="ctr"/>
              <a:r>
                <a:rPr lang="en-US" sz="800" dirty="0">
                  <a:latin typeface="Helvetica Neue"/>
                  <a:cs typeface="Helvetica Neue"/>
                </a:rPr>
                <a:t>www.example.com</a:t>
              </a:r>
            </a:p>
          </p:txBody>
        </p:sp>
      </p:grpSp>
      <p:grpSp>
        <p:nvGrpSpPr>
          <p:cNvPr id="13" name="Group 12">
            <a:extLst>
              <a:ext uri="{FF2B5EF4-FFF2-40B4-BE49-F238E27FC236}">
                <a16:creationId xmlns:a16="http://schemas.microsoft.com/office/drawing/2014/main" id="{14195AB9-5343-4A61-804B-CB0A4CABEBCE}"/>
              </a:ext>
            </a:extLst>
          </p:cNvPr>
          <p:cNvGrpSpPr/>
          <p:nvPr/>
        </p:nvGrpSpPr>
        <p:grpSpPr>
          <a:xfrm>
            <a:off x="1990002" y="1015096"/>
            <a:ext cx="1121585" cy="254018"/>
            <a:chOff x="1990002" y="1015096"/>
            <a:chExt cx="1121585" cy="254018"/>
          </a:xfrm>
        </p:grpSpPr>
        <p:sp>
          <p:nvSpPr>
            <p:cNvPr id="74" name="Arrow: Curved Down 73">
              <a:extLst>
                <a:ext uri="{FF2B5EF4-FFF2-40B4-BE49-F238E27FC236}">
                  <a16:creationId xmlns:a16="http://schemas.microsoft.com/office/drawing/2014/main" id="{B214FA0E-9855-4F13-AB33-828DF14724E8}"/>
                </a:ext>
              </a:extLst>
            </p:cNvPr>
            <p:cNvSpPr/>
            <p:nvPr/>
          </p:nvSpPr>
          <p:spPr>
            <a:xfrm>
              <a:off x="1990002" y="1015096"/>
              <a:ext cx="1118381" cy="203981"/>
            </a:xfrm>
            <a:prstGeom prst="curved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9655906A-C64F-452A-901F-5D651A99210F}"/>
                </a:ext>
              </a:extLst>
            </p:cNvPr>
            <p:cNvSpPr txBox="1"/>
            <p:nvPr/>
          </p:nvSpPr>
          <p:spPr>
            <a:xfrm>
              <a:off x="2032595" y="1113666"/>
              <a:ext cx="1078992" cy="155448"/>
            </a:xfrm>
            <a:prstGeom prst="rect">
              <a:avLst/>
            </a:prstGeom>
            <a:noFill/>
          </p:spPr>
          <p:txBody>
            <a:bodyPr wrap="square" lIns="0" tIns="0" rIns="0" bIns="0" rtlCol="0">
              <a:noAutofit/>
            </a:bodyPr>
            <a:lstStyle/>
            <a:p>
              <a:pPr algn="ctr"/>
              <a:r>
                <a:rPr lang="en-US" sz="800" dirty="0">
                  <a:latin typeface="Helvetica Neue"/>
                  <a:cs typeface="Helvetica Neue"/>
                </a:rPr>
                <a:t>www.example.com</a:t>
              </a:r>
            </a:p>
          </p:txBody>
        </p:sp>
      </p:grpSp>
      <p:sp>
        <p:nvSpPr>
          <p:cNvPr id="82" name="TextBox 81">
            <a:extLst>
              <a:ext uri="{FF2B5EF4-FFF2-40B4-BE49-F238E27FC236}">
                <a16:creationId xmlns:a16="http://schemas.microsoft.com/office/drawing/2014/main" id="{0D3F5EDF-6F2B-41FA-9575-00AA6C7117B8}"/>
              </a:ext>
            </a:extLst>
          </p:cNvPr>
          <p:cNvSpPr txBox="1"/>
          <p:nvPr/>
        </p:nvSpPr>
        <p:spPr>
          <a:xfrm>
            <a:off x="10308" y="2189557"/>
            <a:ext cx="3705254" cy="1892826"/>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DNS translates domain names into IP addresses to route traffic to websites.</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Highly available and scalable DNS web service</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Designed to give developers and businesses an extremely reliable and cost effective way to route end users to Internet applications</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Use advanced routing policies along with health checks and failovers to ensure your application is always available to end users.</a:t>
            </a:r>
          </a:p>
        </p:txBody>
      </p:sp>
      <p:sp>
        <p:nvSpPr>
          <p:cNvPr id="83" name="TextBox 82">
            <a:extLst>
              <a:ext uri="{FF2B5EF4-FFF2-40B4-BE49-F238E27FC236}">
                <a16:creationId xmlns:a16="http://schemas.microsoft.com/office/drawing/2014/main" id="{0C47BE9C-309D-4BD4-AB76-3D0B3554AB23}"/>
              </a:ext>
            </a:extLst>
          </p:cNvPr>
          <p:cNvSpPr txBox="1"/>
          <p:nvPr/>
        </p:nvSpPr>
        <p:spPr>
          <a:xfrm>
            <a:off x="3608943" y="2053421"/>
            <a:ext cx="2963909" cy="369332"/>
          </a:xfrm>
          <a:prstGeom prst="rect">
            <a:avLst/>
          </a:prstGeom>
          <a:noFill/>
        </p:spPr>
        <p:txBody>
          <a:bodyPr wrap="square" rtlCol="0">
            <a:spAutoFit/>
          </a:bodyPr>
          <a:lstStyle/>
          <a:p>
            <a:r>
              <a:rPr lang="en-US" b="1" dirty="0">
                <a:solidFill>
                  <a:schemeClr val="accent2"/>
                </a:solidFill>
              </a:rPr>
              <a:t>Routing Policies</a:t>
            </a:r>
          </a:p>
        </p:txBody>
      </p:sp>
      <p:grpSp>
        <p:nvGrpSpPr>
          <p:cNvPr id="10" name="Group 9">
            <a:extLst>
              <a:ext uri="{FF2B5EF4-FFF2-40B4-BE49-F238E27FC236}">
                <a16:creationId xmlns:a16="http://schemas.microsoft.com/office/drawing/2014/main" id="{07225E96-B545-4E0E-9388-7FDF1A109056}"/>
              </a:ext>
            </a:extLst>
          </p:cNvPr>
          <p:cNvGrpSpPr/>
          <p:nvPr/>
        </p:nvGrpSpPr>
        <p:grpSpPr>
          <a:xfrm>
            <a:off x="2995370" y="1152378"/>
            <a:ext cx="643781" cy="951286"/>
            <a:chOff x="2995370" y="1152378"/>
            <a:chExt cx="643781" cy="951286"/>
          </a:xfrm>
        </p:grpSpPr>
        <p:sp>
          <p:nvSpPr>
            <p:cNvPr id="65" name="TextBox 64">
              <a:extLst>
                <a:ext uri="{FF2B5EF4-FFF2-40B4-BE49-F238E27FC236}">
                  <a16:creationId xmlns:a16="http://schemas.microsoft.com/office/drawing/2014/main" id="{C431197E-36E6-4C18-B9A5-267C5292D337}"/>
                </a:ext>
              </a:extLst>
            </p:cNvPr>
            <p:cNvSpPr txBox="1"/>
            <p:nvPr/>
          </p:nvSpPr>
          <p:spPr>
            <a:xfrm>
              <a:off x="2995370" y="1829344"/>
              <a:ext cx="643781" cy="274320"/>
            </a:xfrm>
            <a:prstGeom prst="rect">
              <a:avLst/>
            </a:prstGeom>
            <a:noFill/>
          </p:spPr>
          <p:txBody>
            <a:bodyPr wrap="square" lIns="0" tIns="0" rIns="0" bIns="0" rtlCol="0" anchor="t">
              <a:noAutofit/>
            </a:bodyPr>
            <a:lstStyle/>
            <a:p>
              <a:pPr algn="ctr"/>
              <a:r>
                <a:rPr lang="en-US" sz="1000" b="1" dirty="0">
                  <a:latin typeface="Helvetica Neue"/>
                </a:rPr>
                <a:t>Amazon</a:t>
              </a:r>
              <a:br>
                <a:rPr lang="en-US" sz="1000" b="1" dirty="0">
                  <a:latin typeface="Helvetica Neue"/>
                </a:rPr>
              </a:br>
              <a:r>
                <a:rPr lang="en-US" sz="1000" b="1" dirty="0">
                  <a:latin typeface="Helvetica Neue"/>
                </a:rPr>
                <a:t>Route 53</a:t>
              </a:r>
            </a:p>
          </p:txBody>
        </p:sp>
        <p:pic>
          <p:nvPicPr>
            <p:cNvPr id="89" name="Picture 88">
              <a:extLst>
                <a:ext uri="{FF2B5EF4-FFF2-40B4-BE49-F238E27FC236}">
                  <a16:creationId xmlns:a16="http://schemas.microsoft.com/office/drawing/2014/main" id="{21A7AF4D-7B2E-48A4-88A6-D15860EAF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601" y="1152378"/>
              <a:ext cx="537317" cy="638065"/>
            </a:xfrm>
            <a:prstGeom prst="rect">
              <a:avLst/>
            </a:prstGeom>
          </p:spPr>
        </p:pic>
      </p:grpSp>
      <p:sp>
        <p:nvSpPr>
          <p:cNvPr id="114" name="Rectangle 113">
            <a:extLst>
              <a:ext uri="{FF2B5EF4-FFF2-40B4-BE49-F238E27FC236}">
                <a16:creationId xmlns:a16="http://schemas.microsoft.com/office/drawing/2014/main" id="{7C07FD26-D6D8-4AD4-9E7F-BD36310214A4}"/>
              </a:ext>
            </a:extLst>
          </p:cNvPr>
          <p:cNvSpPr/>
          <p:nvPr/>
        </p:nvSpPr>
        <p:spPr>
          <a:xfrm>
            <a:off x="7920111" y="109649"/>
            <a:ext cx="936988" cy="369332"/>
          </a:xfrm>
          <a:prstGeom prst="rect">
            <a:avLst/>
          </a:prstGeom>
        </p:spPr>
        <p:txBody>
          <a:bodyPr wrap="none">
            <a:spAutoFit/>
          </a:bodyPr>
          <a:lstStyle/>
          <a:p>
            <a:r>
              <a:rPr lang="en-US" b="1" dirty="0"/>
              <a:t>Failover</a:t>
            </a:r>
          </a:p>
        </p:txBody>
      </p:sp>
      <p:pic>
        <p:nvPicPr>
          <p:cNvPr id="115" name="Picture 114">
            <a:extLst>
              <a:ext uri="{FF2B5EF4-FFF2-40B4-BE49-F238E27FC236}">
                <a16:creationId xmlns:a16="http://schemas.microsoft.com/office/drawing/2014/main" id="{56BF1BE0-29F5-44F9-A9B1-B791BF759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8494" y="854479"/>
            <a:ext cx="537317" cy="638065"/>
          </a:xfrm>
          <a:prstGeom prst="rect">
            <a:avLst/>
          </a:prstGeom>
        </p:spPr>
      </p:pic>
      <p:pic>
        <p:nvPicPr>
          <p:cNvPr id="116" name="Picture 115">
            <a:extLst>
              <a:ext uri="{FF2B5EF4-FFF2-40B4-BE49-F238E27FC236}">
                <a16:creationId xmlns:a16="http://schemas.microsoft.com/office/drawing/2014/main" id="{4C81F350-35F2-4619-BE58-071B073864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5935" y="305545"/>
            <a:ext cx="603250" cy="723900"/>
          </a:xfrm>
          <a:prstGeom prst="rect">
            <a:avLst/>
          </a:prstGeom>
        </p:spPr>
      </p:pic>
      <p:pic>
        <p:nvPicPr>
          <p:cNvPr id="133" name="Picture 132">
            <a:extLst>
              <a:ext uri="{FF2B5EF4-FFF2-40B4-BE49-F238E27FC236}">
                <a16:creationId xmlns:a16="http://schemas.microsoft.com/office/drawing/2014/main" id="{36723B53-7A67-455B-AFFB-32D5E3F37C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5935" y="1368200"/>
            <a:ext cx="603250" cy="723900"/>
          </a:xfrm>
          <a:prstGeom prst="rect">
            <a:avLst/>
          </a:prstGeom>
        </p:spPr>
      </p:pic>
      <p:pic>
        <p:nvPicPr>
          <p:cNvPr id="135" name="Picture 134">
            <a:extLst>
              <a:ext uri="{FF2B5EF4-FFF2-40B4-BE49-F238E27FC236}">
                <a16:creationId xmlns:a16="http://schemas.microsoft.com/office/drawing/2014/main" id="{652ADD9E-839C-4FA5-8FB9-079B0F1D72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4439" y="819944"/>
            <a:ext cx="731520" cy="707136"/>
          </a:xfrm>
          <a:prstGeom prst="rect">
            <a:avLst/>
          </a:prstGeom>
        </p:spPr>
      </p:pic>
      <p:sp>
        <p:nvSpPr>
          <p:cNvPr id="136" name="TextBox 36">
            <a:extLst>
              <a:ext uri="{FF2B5EF4-FFF2-40B4-BE49-F238E27FC236}">
                <a16:creationId xmlns:a16="http://schemas.microsoft.com/office/drawing/2014/main" id="{D56882EB-D3B6-4C4D-BDB9-825A43F1A2ED}"/>
              </a:ext>
            </a:extLst>
          </p:cNvPr>
          <p:cNvSpPr txBox="1">
            <a:spLocks noChangeArrowheads="1"/>
          </p:cNvSpPr>
          <p:nvPr/>
        </p:nvSpPr>
        <p:spPr bwMode="auto">
          <a:xfrm>
            <a:off x="11089525" y="961530"/>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us-east-1</a:t>
            </a:r>
          </a:p>
        </p:txBody>
      </p:sp>
      <p:sp>
        <p:nvSpPr>
          <p:cNvPr id="137" name="TextBox 36">
            <a:extLst>
              <a:ext uri="{FF2B5EF4-FFF2-40B4-BE49-F238E27FC236}">
                <a16:creationId xmlns:a16="http://schemas.microsoft.com/office/drawing/2014/main" id="{A27F09AD-8BAC-40EF-B57A-F20E9505360A}"/>
              </a:ext>
            </a:extLst>
          </p:cNvPr>
          <p:cNvSpPr txBox="1">
            <a:spLocks noChangeArrowheads="1"/>
          </p:cNvSpPr>
          <p:nvPr/>
        </p:nvSpPr>
        <p:spPr bwMode="auto">
          <a:xfrm>
            <a:off x="11105294" y="2049172"/>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eu-west-1</a:t>
            </a:r>
          </a:p>
        </p:txBody>
      </p:sp>
      <p:sp>
        <p:nvSpPr>
          <p:cNvPr id="193" name="TextBox 192">
            <a:extLst>
              <a:ext uri="{FF2B5EF4-FFF2-40B4-BE49-F238E27FC236}">
                <a16:creationId xmlns:a16="http://schemas.microsoft.com/office/drawing/2014/main" id="{8E43A73B-BDC2-4097-9FBC-C95351DAAA89}"/>
              </a:ext>
            </a:extLst>
          </p:cNvPr>
          <p:cNvSpPr txBox="1"/>
          <p:nvPr/>
        </p:nvSpPr>
        <p:spPr>
          <a:xfrm>
            <a:off x="3649459" y="47343"/>
            <a:ext cx="2406820" cy="369332"/>
          </a:xfrm>
          <a:prstGeom prst="rect">
            <a:avLst/>
          </a:prstGeom>
          <a:noFill/>
        </p:spPr>
        <p:txBody>
          <a:bodyPr wrap="square" rtlCol="0">
            <a:spAutoFit/>
          </a:bodyPr>
          <a:lstStyle/>
          <a:p>
            <a:r>
              <a:rPr lang="en-US" b="1" dirty="0">
                <a:solidFill>
                  <a:schemeClr val="accent2"/>
                </a:solidFill>
              </a:rPr>
              <a:t>Health Checks</a:t>
            </a:r>
          </a:p>
        </p:txBody>
      </p:sp>
      <p:sp>
        <p:nvSpPr>
          <p:cNvPr id="207" name="Arrow: Right 206">
            <a:extLst>
              <a:ext uri="{FF2B5EF4-FFF2-40B4-BE49-F238E27FC236}">
                <a16:creationId xmlns:a16="http://schemas.microsoft.com/office/drawing/2014/main" id="{AAF6E82B-D623-4A0A-B652-B5F5B3EC01B8}"/>
              </a:ext>
            </a:extLst>
          </p:cNvPr>
          <p:cNvSpPr/>
          <p:nvPr/>
        </p:nvSpPr>
        <p:spPr>
          <a:xfrm>
            <a:off x="9025518" y="1050819"/>
            <a:ext cx="588636" cy="25278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8" name="Arrow: Right 207">
            <a:extLst>
              <a:ext uri="{FF2B5EF4-FFF2-40B4-BE49-F238E27FC236}">
                <a16:creationId xmlns:a16="http://schemas.microsoft.com/office/drawing/2014/main" id="{E6BBB79E-DAB4-41F9-867C-56CF09B935B6}"/>
              </a:ext>
            </a:extLst>
          </p:cNvPr>
          <p:cNvSpPr/>
          <p:nvPr/>
        </p:nvSpPr>
        <p:spPr>
          <a:xfrm rot="20444096">
            <a:off x="10229536" y="725617"/>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9" name="Arrow: Right 208">
            <a:extLst>
              <a:ext uri="{FF2B5EF4-FFF2-40B4-BE49-F238E27FC236}">
                <a16:creationId xmlns:a16="http://schemas.microsoft.com/office/drawing/2014/main" id="{CF46C359-3E4D-4133-93F2-AED157D298F9}"/>
              </a:ext>
            </a:extLst>
          </p:cNvPr>
          <p:cNvSpPr/>
          <p:nvPr/>
        </p:nvSpPr>
        <p:spPr>
          <a:xfrm rot="1045156">
            <a:off x="10230534" y="1460132"/>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6" name="TextBox 36">
            <a:extLst>
              <a:ext uri="{FF2B5EF4-FFF2-40B4-BE49-F238E27FC236}">
                <a16:creationId xmlns:a16="http://schemas.microsoft.com/office/drawing/2014/main" id="{BE97B65B-0DDF-4A42-8B14-5EB4DB1DC48B}"/>
              </a:ext>
            </a:extLst>
          </p:cNvPr>
          <p:cNvSpPr txBox="1">
            <a:spLocks noChangeArrowheads="1"/>
          </p:cNvSpPr>
          <p:nvPr/>
        </p:nvSpPr>
        <p:spPr bwMode="auto">
          <a:xfrm>
            <a:off x="8284091" y="1489811"/>
            <a:ext cx="612216"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Users</a:t>
            </a:r>
          </a:p>
        </p:txBody>
      </p:sp>
      <p:sp>
        <p:nvSpPr>
          <p:cNvPr id="218" name="TextBox 36">
            <a:extLst>
              <a:ext uri="{FF2B5EF4-FFF2-40B4-BE49-F238E27FC236}">
                <a16:creationId xmlns:a16="http://schemas.microsoft.com/office/drawing/2014/main" id="{26864FC6-F53F-4E97-85DB-1924C9D4ED0E}"/>
              </a:ext>
            </a:extLst>
          </p:cNvPr>
          <p:cNvSpPr txBox="1">
            <a:spLocks noChangeArrowheads="1"/>
          </p:cNvSpPr>
          <p:nvPr/>
        </p:nvSpPr>
        <p:spPr bwMode="auto">
          <a:xfrm rot="20382397">
            <a:off x="10248032" y="512167"/>
            <a:ext cx="76077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Active</a:t>
            </a:r>
          </a:p>
        </p:txBody>
      </p:sp>
      <p:sp>
        <p:nvSpPr>
          <p:cNvPr id="219" name="TextBox 36">
            <a:extLst>
              <a:ext uri="{FF2B5EF4-FFF2-40B4-BE49-F238E27FC236}">
                <a16:creationId xmlns:a16="http://schemas.microsoft.com/office/drawing/2014/main" id="{210F6A70-E373-4187-9083-00E95286DB93}"/>
              </a:ext>
            </a:extLst>
          </p:cNvPr>
          <p:cNvSpPr txBox="1">
            <a:spLocks noChangeArrowheads="1"/>
          </p:cNvSpPr>
          <p:nvPr/>
        </p:nvSpPr>
        <p:spPr bwMode="auto">
          <a:xfrm rot="1028363">
            <a:off x="10259542" y="1623224"/>
            <a:ext cx="76077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Passive</a:t>
            </a:r>
          </a:p>
        </p:txBody>
      </p:sp>
      <p:grpSp>
        <p:nvGrpSpPr>
          <p:cNvPr id="20" name="Group 19">
            <a:extLst>
              <a:ext uri="{FF2B5EF4-FFF2-40B4-BE49-F238E27FC236}">
                <a16:creationId xmlns:a16="http://schemas.microsoft.com/office/drawing/2014/main" id="{B0094713-7B23-45AD-8134-0A8B566899C2}"/>
              </a:ext>
            </a:extLst>
          </p:cNvPr>
          <p:cNvGrpSpPr/>
          <p:nvPr/>
        </p:nvGrpSpPr>
        <p:grpSpPr>
          <a:xfrm>
            <a:off x="8220880" y="2521470"/>
            <a:ext cx="4055817" cy="2051404"/>
            <a:chOff x="8220880" y="2521470"/>
            <a:chExt cx="4055817" cy="2051404"/>
          </a:xfrm>
        </p:grpSpPr>
        <p:sp>
          <p:nvSpPr>
            <p:cNvPr id="138" name="Rectangle 137">
              <a:extLst>
                <a:ext uri="{FF2B5EF4-FFF2-40B4-BE49-F238E27FC236}">
                  <a16:creationId xmlns:a16="http://schemas.microsoft.com/office/drawing/2014/main" id="{B45E7E53-4723-482F-A94D-126E50535BDC}"/>
                </a:ext>
              </a:extLst>
            </p:cNvPr>
            <p:cNvSpPr/>
            <p:nvPr/>
          </p:nvSpPr>
          <p:spPr>
            <a:xfrm>
              <a:off x="9489350" y="3724389"/>
              <a:ext cx="915507" cy="369332"/>
            </a:xfrm>
            <a:prstGeom prst="rect">
              <a:avLst/>
            </a:prstGeom>
          </p:spPr>
          <p:txBody>
            <a:bodyPr wrap="none">
              <a:spAutoFit/>
            </a:bodyPr>
            <a:lstStyle/>
            <a:p>
              <a:r>
                <a:rPr lang="en-US" b="1" dirty="0"/>
                <a:t>Latency</a:t>
              </a:r>
            </a:p>
          </p:txBody>
        </p:sp>
        <p:pic>
          <p:nvPicPr>
            <p:cNvPr id="140" name="Picture 139">
              <a:extLst>
                <a:ext uri="{FF2B5EF4-FFF2-40B4-BE49-F238E27FC236}">
                  <a16:creationId xmlns:a16="http://schemas.microsoft.com/office/drawing/2014/main" id="{730F2A96-6ADE-4AA4-B5F8-BE42316289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1031" y="3070404"/>
              <a:ext cx="537317" cy="638065"/>
            </a:xfrm>
            <a:prstGeom prst="rect">
              <a:avLst/>
            </a:prstGeom>
          </p:spPr>
        </p:pic>
        <p:pic>
          <p:nvPicPr>
            <p:cNvPr id="141" name="Picture 140">
              <a:extLst>
                <a:ext uri="{FF2B5EF4-FFF2-40B4-BE49-F238E27FC236}">
                  <a16:creationId xmlns:a16="http://schemas.microsoft.com/office/drawing/2014/main" id="{7E58A45A-BC0B-4C5F-8491-EA81BFE74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2376" y="2521470"/>
              <a:ext cx="603250" cy="723900"/>
            </a:xfrm>
            <a:prstGeom prst="rect">
              <a:avLst/>
            </a:prstGeom>
          </p:spPr>
        </p:pic>
        <p:pic>
          <p:nvPicPr>
            <p:cNvPr id="143" name="Picture 142">
              <a:extLst>
                <a:ext uri="{FF2B5EF4-FFF2-40B4-BE49-F238E27FC236}">
                  <a16:creationId xmlns:a16="http://schemas.microsoft.com/office/drawing/2014/main" id="{B40E677B-F566-4271-B594-C275699C84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2376" y="3584125"/>
              <a:ext cx="603250" cy="723900"/>
            </a:xfrm>
            <a:prstGeom prst="rect">
              <a:avLst/>
            </a:prstGeom>
          </p:spPr>
        </p:pic>
        <p:pic>
          <p:nvPicPr>
            <p:cNvPr id="144" name="Picture 143">
              <a:extLst>
                <a:ext uri="{FF2B5EF4-FFF2-40B4-BE49-F238E27FC236}">
                  <a16:creationId xmlns:a16="http://schemas.microsoft.com/office/drawing/2014/main" id="{74714990-F186-4505-A451-820C92997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0880" y="3035869"/>
              <a:ext cx="731520" cy="707136"/>
            </a:xfrm>
            <a:prstGeom prst="rect">
              <a:avLst/>
            </a:prstGeom>
          </p:spPr>
        </p:pic>
        <p:sp>
          <p:nvSpPr>
            <p:cNvPr id="146" name="TextBox 36">
              <a:extLst>
                <a:ext uri="{FF2B5EF4-FFF2-40B4-BE49-F238E27FC236}">
                  <a16:creationId xmlns:a16="http://schemas.microsoft.com/office/drawing/2014/main" id="{6A04B066-6E97-4163-BAE9-AF930311091E}"/>
                </a:ext>
              </a:extLst>
            </p:cNvPr>
            <p:cNvSpPr txBox="1">
              <a:spLocks noChangeArrowheads="1"/>
            </p:cNvSpPr>
            <p:nvPr/>
          </p:nvSpPr>
          <p:spPr bwMode="auto">
            <a:xfrm>
              <a:off x="11085966" y="3177455"/>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us-east-1</a:t>
              </a:r>
            </a:p>
          </p:txBody>
        </p:sp>
        <p:sp>
          <p:nvSpPr>
            <p:cNvPr id="147" name="TextBox 36">
              <a:extLst>
                <a:ext uri="{FF2B5EF4-FFF2-40B4-BE49-F238E27FC236}">
                  <a16:creationId xmlns:a16="http://schemas.microsoft.com/office/drawing/2014/main" id="{C16A7F45-D8D9-4A62-92D5-4A9FDB65D0EF}"/>
                </a:ext>
              </a:extLst>
            </p:cNvPr>
            <p:cNvSpPr txBox="1">
              <a:spLocks noChangeArrowheads="1"/>
            </p:cNvSpPr>
            <p:nvPr/>
          </p:nvSpPr>
          <p:spPr bwMode="auto">
            <a:xfrm>
              <a:off x="11101735" y="4265097"/>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eu-west-1</a:t>
              </a:r>
            </a:p>
          </p:txBody>
        </p:sp>
        <p:sp>
          <p:nvSpPr>
            <p:cNvPr id="204" name="Arrow: Right 203">
              <a:extLst>
                <a:ext uri="{FF2B5EF4-FFF2-40B4-BE49-F238E27FC236}">
                  <a16:creationId xmlns:a16="http://schemas.microsoft.com/office/drawing/2014/main" id="{43B517ED-D090-47F0-9A17-F9A5906A5FC4}"/>
                </a:ext>
              </a:extLst>
            </p:cNvPr>
            <p:cNvSpPr/>
            <p:nvPr/>
          </p:nvSpPr>
          <p:spPr>
            <a:xfrm>
              <a:off x="9053031" y="3255674"/>
              <a:ext cx="588636" cy="25278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5" name="Arrow: Right 204">
              <a:extLst>
                <a:ext uri="{FF2B5EF4-FFF2-40B4-BE49-F238E27FC236}">
                  <a16:creationId xmlns:a16="http://schemas.microsoft.com/office/drawing/2014/main" id="{88C0AC74-9528-4AAB-8944-8009B1470F45}"/>
                </a:ext>
              </a:extLst>
            </p:cNvPr>
            <p:cNvSpPr/>
            <p:nvPr/>
          </p:nvSpPr>
          <p:spPr>
            <a:xfrm rot="20444096">
              <a:off x="10257049" y="2930472"/>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6" name="Arrow: Right 205">
              <a:extLst>
                <a:ext uri="{FF2B5EF4-FFF2-40B4-BE49-F238E27FC236}">
                  <a16:creationId xmlns:a16="http://schemas.microsoft.com/office/drawing/2014/main" id="{CD2E11BB-1CFF-4169-8A6B-94BB3A9C2B8F}"/>
                </a:ext>
              </a:extLst>
            </p:cNvPr>
            <p:cNvSpPr/>
            <p:nvPr/>
          </p:nvSpPr>
          <p:spPr>
            <a:xfrm rot="1045156">
              <a:off x="10258047" y="3664987"/>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7" name="TextBox 36">
              <a:extLst>
                <a:ext uri="{FF2B5EF4-FFF2-40B4-BE49-F238E27FC236}">
                  <a16:creationId xmlns:a16="http://schemas.microsoft.com/office/drawing/2014/main" id="{13F22C43-0ED8-4FCC-8979-19CB5FE75C38}"/>
                </a:ext>
              </a:extLst>
            </p:cNvPr>
            <p:cNvSpPr txBox="1">
              <a:spLocks noChangeArrowheads="1"/>
            </p:cNvSpPr>
            <p:nvPr/>
          </p:nvSpPr>
          <p:spPr bwMode="auto">
            <a:xfrm>
              <a:off x="8280532" y="3698342"/>
              <a:ext cx="612216"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Users</a:t>
              </a:r>
            </a:p>
          </p:txBody>
        </p:sp>
        <p:sp>
          <p:nvSpPr>
            <p:cNvPr id="222" name="TextBox 36">
              <a:extLst>
                <a:ext uri="{FF2B5EF4-FFF2-40B4-BE49-F238E27FC236}">
                  <a16:creationId xmlns:a16="http://schemas.microsoft.com/office/drawing/2014/main" id="{842D371D-1E06-4897-9B29-73AA2D937E99}"/>
                </a:ext>
              </a:extLst>
            </p:cNvPr>
            <p:cNvSpPr txBox="1">
              <a:spLocks noChangeArrowheads="1"/>
            </p:cNvSpPr>
            <p:nvPr/>
          </p:nvSpPr>
          <p:spPr bwMode="auto">
            <a:xfrm rot="20382397">
              <a:off x="10286565" y="2731372"/>
              <a:ext cx="76077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50ms</a:t>
              </a:r>
            </a:p>
          </p:txBody>
        </p:sp>
        <p:sp>
          <p:nvSpPr>
            <p:cNvPr id="223" name="TextBox 36">
              <a:extLst>
                <a:ext uri="{FF2B5EF4-FFF2-40B4-BE49-F238E27FC236}">
                  <a16:creationId xmlns:a16="http://schemas.microsoft.com/office/drawing/2014/main" id="{611A9087-9FD7-4568-9560-9215F82542E0}"/>
                </a:ext>
              </a:extLst>
            </p:cNvPr>
            <p:cNvSpPr txBox="1">
              <a:spLocks noChangeArrowheads="1"/>
            </p:cNvSpPr>
            <p:nvPr/>
          </p:nvSpPr>
          <p:spPr bwMode="auto">
            <a:xfrm rot="1028363">
              <a:off x="10274011" y="3830397"/>
              <a:ext cx="76077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200ms</a:t>
              </a:r>
            </a:p>
          </p:txBody>
        </p:sp>
      </p:grpSp>
      <p:grpSp>
        <p:nvGrpSpPr>
          <p:cNvPr id="18" name="Group 17">
            <a:extLst>
              <a:ext uri="{FF2B5EF4-FFF2-40B4-BE49-F238E27FC236}">
                <a16:creationId xmlns:a16="http://schemas.microsoft.com/office/drawing/2014/main" id="{63EF14AC-DD4E-425C-8C69-48C47A450197}"/>
              </a:ext>
            </a:extLst>
          </p:cNvPr>
          <p:cNvGrpSpPr/>
          <p:nvPr/>
        </p:nvGrpSpPr>
        <p:grpSpPr>
          <a:xfrm>
            <a:off x="3987450" y="2518620"/>
            <a:ext cx="4055817" cy="2051404"/>
            <a:chOff x="3987450" y="2518620"/>
            <a:chExt cx="4055817" cy="2051404"/>
          </a:xfrm>
        </p:grpSpPr>
        <p:sp>
          <p:nvSpPr>
            <p:cNvPr id="170" name="Rectangle 169">
              <a:extLst>
                <a:ext uri="{FF2B5EF4-FFF2-40B4-BE49-F238E27FC236}">
                  <a16:creationId xmlns:a16="http://schemas.microsoft.com/office/drawing/2014/main" id="{B0934DA7-318A-4A57-B04C-701C763BC201}"/>
                </a:ext>
              </a:extLst>
            </p:cNvPr>
            <p:cNvSpPr/>
            <p:nvPr/>
          </p:nvSpPr>
          <p:spPr>
            <a:xfrm>
              <a:off x="5315873" y="3761409"/>
              <a:ext cx="832279" cy="369332"/>
            </a:xfrm>
            <a:prstGeom prst="rect">
              <a:avLst/>
            </a:prstGeom>
            <a:noFill/>
          </p:spPr>
          <p:txBody>
            <a:bodyPr wrap="none">
              <a:spAutoFit/>
            </a:bodyPr>
            <a:lstStyle/>
            <a:p>
              <a:r>
                <a:rPr lang="en-US" b="1" dirty="0"/>
                <a:t>Simple</a:t>
              </a:r>
            </a:p>
          </p:txBody>
        </p:sp>
        <p:pic>
          <p:nvPicPr>
            <p:cNvPr id="171" name="Picture 170">
              <a:extLst>
                <a:ext uri="{FF2B5EF4-FFF2-40B4-BE49-F238E27FC236}">
                  <a16:creationId xmlns:a16="http://schemas.microsoft.com/office/drawing/2014/main" id="{875492EE-3387-4A27-BDAF-3362BF47D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505" y="3067554"/>
              <a:ext cx="537317" cy="638065"/>
            </a:xfrm>
            <a:prstGeom prst="rect">
              <a:avLst/>
            </a:prstGeom>
          </p:spPr>
        </p:pic>
        <p:pic>
          <p:nvPicPr>
            <p:cNvPr id="174" name="Picture 173">
              <a:extLst>
                <a:ext uri="{FF2B5EF4-FFF2-40B4-BE49-F238E27FC236}">
                  <a16:creationId xmlns:a16="http://schemas.microsoft.com/office/drawing/2014/main" id="{42EF7A99-184D-45B1-8D03-F691C81D07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946" y="2518620"/>
              <a:ext cx="603250" cy="723900"/>
            </a:xfrm>
            <a:prstGeom prst="rect">
              <a:avLst/>
            </a:prstGeom>
          </p:spPr>
        </p:pic>
        <p:pic>
          <p:nvPicPr>
            <p:cNvPr id="175" name="Picture 174">
              <a:extLst>
                <a:ext uri="{FF2B5EF4-FFF2-40B4-BE49-F238E27FC236}">
                  <a16:creationId xmlns:a16="http://schemas.microsoft.com/office/drawing/2014/main" id="{55F29177-3A65-4A3D-993D-DD6E06270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946" y="3581275"/>
              <a:ext cx="603250" cy="723900"/>
            </a:xfrm>
            <a:prstGeom prst="rect">
              <a:avLst/>
            </a:prstGeom>
          </p:spPr>
        </p:pic>
        <p:pic>
          <p:nvPicPr>
            <p:cNvPr id="176" name="Picture 175">
              <a:extLst>
                <a:ext uri="{FF2B5EF4-FFF2-40B4-BE49-F238E27FC236}">
                  <a16:creationId xmlns:a16="http://schemas.microsoft.com/office/drawing/2014/main" id="{8556B64E-693A-4EDF-9C94-274FA8F21E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7450" y="3033019"/>
              <a:ext cx="731520" cy="707136"/>
            </a:xfrm>
            <a:prstGeom prst="rect">
              <a:avLst/>
            </a:prstGeom>
          </p:spPr>
        </p:pic>
        <p:sp>
          <p:nvSpPr>
            <p:cNvPr id="178" name="TextBox 36">
              <a:extLst>
                <a:ext uri="{FF2B5EF4-FFF2-40B4-BE49-F238E27FC236}">
                  <a16:creationId xmlns:a16="http://schemas.microsoft.com/office/drawing/2014/main" id="{84C3DC1D-F5D2-4D67-BB40-D4881F97C424}"/>
                </a:ext>
              </a:extLst>
            </p:cNvPr>
            <p:cNvSpPr txBox="1">
              <a:spLocks noChangeArrowheads="1"/>
            </p:cNvSpPr>
            <p:nvPr/>
          </p:nvSpPr>
          <p:spPr bwMode="auto">
            <a:xfrm>
              <a:off x="6852536" y="3174605"/>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us-east-1</a:t>
              </a:r>
            </a:p>
          </p:txBody>
        </p:sp>
        <p:sp>
          <p:nvSpPr>
            <p:cNvPr id="180" name="TextBox 36">
              <a:extLst>
                <a:ext uri="{FF2B5EF4-FFF2-40B4-BE49-F238E27FC236}">
                  <a16:creationId xmlns:a16="http://schemas.microsoft.com/office/drawing/2014/main" id="{DB800F80-A6EE-4686-AC9D-2BDB7AA49334}"/>
                </a:ext>
              </a:extLst>
            </p:cNvPr>
            <p:cNvSpPr txBox="1">
              <a:spLocks noChangeArrowheads="1"/>
            </p:cNvSpPr>
            <p:nvPr/>
          </p:nvSpPr>
          <p:spPr bwMode="auto">
            <a:xfrm>
              <a:off x="6868305" y="4262247"/>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eu-west-1</a:t>
              </a:r>
            </a:p>
          </p:txBody>
        </p:sp>
        <p:sp>
          <p:nvSpPr>
            <p:cNvPr id="4" name="Arrow: Right 3">
              <a:extLst>
                <a:ext uri="{FF2B5EF4-FFF2-40B4-BE49-F238E27FC236}">
                  <a16:creationId xmlns:a16="http://schemas.microsoft.com/office/drawing/2014/main" id="{83B89371-9CB3-42F1-BF6E-ADF9A069CCEF}"/>
                </a:ext>
              </a:extLst>
            </p:cNvPr>
            <p:cNvSpPr/>
            <p:nvPr/>
          </p:nvSpPr>
          <p:spPr>
            <a:xfrm>
              <a:off x="4815566" y="3279921"/>
              <a:ext cx="588636" cy="25278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4" name="Arrow: Right 193">
              <a:extLst>
                <a:ext uri="{FF2B5EF4-FFF2-40B4-BE49-F238E27FC236}">
                  <a16:creationId xmlns:a16="http://schemas.microsoft.com/office/drawing/2014/main" id="{87E36BB8-1162-40E7-9129-AB433B5C83BF}"/>
                </a:ext>
              </a:extLst>
            </p:cNvPr>
            <p:cNvSpPr/>
            <p:nvPr/>
          </p:nvSpPr>
          <p:spPr>
            <a:xfrm rot="20444096">
              <a:off x="6019584" y="2954719"/>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0" name="Arrow: Right 199">
              <a:extLst>
                <a:ext uri="{FF2B5EF4-FFF2-40B4-BE49-F238E27FC236}">
                  <a16:creationId xmlns:a16="http://schemas.microsoft.com/office/drawing/2014/main" id="{D379B972-41FD-475B-8894-262F27903137}"/>
                </a:ext>
              </a:extLst>
            </p:cNvPr>
            <p:cNvSpPr/>
            <p:nvPr/>
          </p:nvSpPr>
          <p:spPr>
            <a:xfrm rot="1045156">
              <a:off x="6020582" y="3689234"/>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3" name="TextBox 36">
              <a:extLst>
                <a:ext uri="{FF2B5EF4-FFF2-40B4-BE49-F238E27FC236}">
                  <a16:creationId xmlns:a16="http://schemas.microsoft.com/office/drawing/2014/main" id="{5EEA240B-51D4-448C-BF64-0E8A9A94A4C2}"/>
                </a:ext>
              </a:extLst>
            </p:cNvPr>
            <p:cNvSpPr txBox="1">
              <a:spLocks noChangeArrowheads="1"/>
            </p:cNvSpPr>
            <p:nvPr/>
          </p:nvSpPr>
          <p:spPr bwMode="auto">
            <a:xfrm>
              <a:off x="4047102" y="3703281"/>
              <a:ext cx="612216"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Users</a:t>
              </a:r>
            </a:p>
          </p:txBody>
        </p:sp>
        <p:sp>
          <p:nvSpPr>
            <p:cNvPr id="224" name="TextBox 36">
              <a:extLst>
                <a:ext uri="{FF2B5EF4-FFF2-40B4-BE49-F238E27FC236}">
                  <a16:creationId xmlns:a16="http://schemas.microsoft.com/office/drawing/2014/main" id="{6F4F1772-A9FA-4DB8-B9F3-9D05B54180B8}"/>
                </a:ext>
              </a:extLst>
            </p:cNvPr>
            <p:cNvSpPr txBox="1">
              <a:spLocks noChangeArrowheads="1"/>
            </p:cNvSpPr>
            <p:nvPr/>
          </p:nvSpPr>
          <p:spPr bwMode="auto">
            <a:xfrm rot="20382397">
              <a:off x="6096524" y="2729548"/>
              <a:ext cx="76077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1</a:t>
              </a:r>
            </a:p>
          </p:txBody>
        </p:sp>
        <p:sp>
          <p:nvSpPr>
            <p:cNvPr id="225" name="TextBox 36">
              <a:extLst>
                <a:ext uri="{FF2B5EF4-FFF2-40B4-BE49-F238E27FC236}">
                  <a16:creationId xmlns:a16="http://schemas.microsoft.com/office/drawing/2014/main" id="{39B4F5F9-FE27-4949-8E31-B812B6F412B5}"/>
                </a:ext>
              </a:extLst>
            </p:cNvPr>
            <p:cNvSpPr txBox="1">
              <a:spLocks noChangeArrowheads="1"/>
            </p:cNvSpPr>
            <p:nvPr/>
          </p:nvSpPr>
          <p:spPr bwMode="auto">
            <a:xfrm rot="1028363">
              <a:off x="6083970" y="3864669"/>
              <a:ext cx="76077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2</a:t>
              </a:r>
            </a:p>
          </p:txBody>
        </p:sp>
      </p:grpSp>
      <p:grpSp>
        <p:nvGrpSpPr>
          <p:cNvPr id="19" name="Group 18">
            <a:extLst>
              <a:ext uri="{FF2B5EF4-FFF2-40B4-BE49-F238E27FC236}">
                <a16:creationId xmlns:a16="http://schemas.microsoft.com/office/drawing/2014/main" id="{E5829495-475E-41A2-9996-99BD128BC6EB}"/>
              </a:ext>
            </a:extLst>
          </p:cNvPr>
          <p:cNvGrpSpPr/>
          <p:nvPr/>
        </p:nvGrpSpPr>
        <p:grpSpPr>
          <a:xfrm>
            <a:off x="3989152" y="4709156"/>
            <a:ext cx="4055817" cy="2051404"/>
            <a:chOff x="3989152" y="4798056"/>
            <a:chExt cx="4055817" cy="2051404"/>
          </a:xfrm>
        </p:grpSpPr>
        <p:sp>
          <p:nvSpPr>
            <p:cNvPr id="151" name="Rectangle 150">
              <a:extLst>
                <a:ext uri="{FF2B5EF4-FFF2-40B4-BE49-F238E27FC236}">
                  <a16:creationId xmlns:a16="http://schemas.microsoft.com/office/drawing/2014/main" id="{28DEDAC8-D9B1-4C97-92A7-32EC31853C32}"/>
                </a:ext>
              </a:extLst>
            </p:cNvPr>
            <p:cNvSpPr/>
            <p:nvPr/>
          </p:nvSpPr>
          <p:spPr>
            <a:xfrm>
              <a:off x="5177207" y="5992842"/>
              <a:ext cx="1104470" cy="369332"/>
            </a:xfrm>
            <a:prstGeom prst="rect">
              <a:avLst/>
            </a:prstGeom>
          </p:spPr>
          <p:txBody>
            <a:bodyPr wrap="none">
              <a:spAutoFit/>
            </a:bodyPr>
            <a:lstStyle/>
            <a:p>
              <a:r>
                <a:rPr lang="en-US" b="1" dirty="0"/>
                <a:t>Weighted</a:t>
              </a:r>
            </a:p>
          </p:txBody>
        </p:sp>
        <p:pic>
          <p:nvPicPr>
            <p:cNvPr id="152" name="Picture 151">
              <a:extLst>
                <a:ext uri="{FF2B5EF4-FFF2-40B4-BE49-F238E27FC236}">
                  <a16:creationId xmlns:a16="http://schemas.microsoft.com/office/drawing/2014/main" id="{018078DD-A6BE-4F17-A02F-4677CEA28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3207" y="5346990"/>
              <a:ext cx="537317" cy="638065"/>
            </a:xfrm>
            <a:prstGeom prst="rect">
              <a:avLst/>
            </a:prstGeom>
          </p:spPr>
        </p:pic>
        <p:pic>
          <p:nvPicPr>
            <p:cNvPr id="153" name="Picture 152">
              <a:extLst>
                <a:ext uri="{FF2B5EF4-FFF2-40B4-BE49-F238E27FC236}">
                  <a16:creationId xmlns:a16="http://schemas.microsoft.com/office/drawing/2014/main" id="{894D8C7D-CD7B-41B2-B81E-68EF63252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648" y="4798056"/>
              <a:ext cx="603250" cy="723900"/>
            </a:xfrm>
            <a:prstGeom prst="rect">
              <a:avLst/>
            </a:prstGeom>
          </p:spPr>
        </p:pic>
        <p:pic>
          <p:nvPicPr>
            <p:cNvPr id="154" name="Picture 153">
              <a:extLst>
                <a:ext uri="{FF2B5EF4-FFF2-40B4-BE49-F238E27FC236}">
                  <a16:creationId xmlns:a16="http://schemas.microsoft.com/office/drawing/2014/main" id="{C783E3D8-58CB-4889-BF78-C379B8C81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648" y="5860711"/>
              <a:ext cx="603250" cy="723900"/>
            </a:xfrm>
            <a:prstGeom prst="rect">
              <a:avLst/>
            </a:prstGeom>
          </p:spPr>
        </p:pic>
        <p:pic>
          <p:nvPicPr>
            <p:cNvPr id="155" name="Picture 154">
              <a:extLst>
                <a:ext uri="{FF2B5EF4-FFF2-40B4-BE49-F238E27FC236}">
                  <a16:creationId xmlns:a16="http://schemas.microsoft.com/office/drawing/2014/main" id="{21AC8C48-2984-492D-ACC1-247C8A6B6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9152" y="5312455"/>
              <a:ext cx="731520" cy="707136"/>
            </a:xfrm>
            <a:prstGeom prst="rect">
              <a:avLst/>
            </a:prstGeom>
          </p:spPr>
        </p:pic>
        <p:sp>
          <p:nvSpPr>
            <p:cNvPr id="166" name="TextBox 36">
              <a:extLst>
                <a:ext uri="{FF2B5EF4-FFF2-40B4-BE49-F238E27FC236}">
                  <a16:creationId xmlns:a16="http://schemas.microsoft.com/office/drawing/2014/main" id="{9E16A07C-FACA-496B-80A2-CFBAAEA878B2}"/>
                </a:ext>
              </a:extLst>
            </p:cNvPr>
            <p:cNvSpPr txBox="1">
              <a:spLocks noChangeArrowheads="1"/>
            </p:cNvSpPr>
            <p:nvPr/>
          </p:nvSpPr>
          <p:spPr bwMode="auto">
            <a:xfrm>
              <a:off x="6854238" y="5454041"/>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us-east-1</a:t>
              </a:r>
            </a:p>
          </p:txBody>
        </p:sp>
        <p:sp>
          <p:nvSpPr>
            <p:cNvPr id="169" name="TextBox 36">
              <a:extLst>
                <a:ext uri="{FF2B5EF4-FFF2-40B4-BE49-F238E27FC236}">
                  <a16:creationId xmlns:a16="http://schemas.microsoft.com/office/drawing/2014/main" id="{9F645FB4-FDCD-453C-A00A-B5D0825BA525}"/>
                </a:ext>
              </a:extLst>
            </p:cNvPr>
            <p:cNvSpPr txBox="1">
              <a:spLocks noChangeArrowheads="1"/>
            </p:cNvSpPr>
            <p:nvPr/>
          </p:nvSpPr>
          <p:spPr bwMode="auto">
            <a:xfrm>
              <a:off x="6870007" y="6541683"/>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eu-west-1</a:t>
              </a:r>
            </a:p>
          </p:txBody>
        </p:sp>
        <p:sp>
          <p:nvSpPr>
            <p:cNvPr id="201" name="Arrow: Right 200">
              <a:extLst>
                <a:ext uri="{FF2B5EF4-FFF2-40B4-BE49-F238E27FC236}">
                  <a16:creationId xmlns:a16="http://schemas.microsoft.com/office/drawing/2014/main" id="{071EF54F-4BB7-48B0-B668-C56195AB3F82}"/>
                </a:ext>
              </a:extLst>
            </p:cNvPr>
            <p:cNvSpPr/>
            <p:nvPr/>
          </p:nvSpPr>
          <p:spPr>
            <a:xfrm>
              <a:off x="4815334" y="5507054"/>
              <a:ext cx="588636" cy="25278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2" name="Arrow: Right 201">
              <a:extLst>
                <a:ext uri="{FF2B5EF4-FFF2-40B4-BE49-F238E27FC236}">
                  <a16:creationId xmlns:a16="http://schemas.microsoft.com/office/drawing/2014/main" id="{1E88415D-7777-4A50-9B5B-42E966A9DF4B}"/>
                </a:ext>
              </a:extLst>
            </p:cNvPr>
            <p:cNvSpPr/>
            <p:nvPr/>
          </p:nvSpPr>
          <p:spPr>
            <a:xfrm rot="20444096">
              <a:off x="6019352" y="5181852"/>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3" name="Arrow: Right 202">
              <a:extLst>
                <a:ext uri="{FF2B5EF4-FFF2-40B4-BE49-F238E27FC236}">
                  <a16:creationId xmlns:a16="http://schemas.microsoft.com/office/drawing/2014/main" id="{4DE11781-742F-4BD4-9645-D2E13417BD75}"/>
                </a:ext>
              </a:extLst>
            </p:cNvPr>
            <p:cNvSpPr/>
            <p:nvPr/>
          </p:nvSpPr>
          <p:spPr>
            <a:xfrm rot="1045156">
              <a:off x="6020350" y="5916367"/>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4" name="TextBox 36">
              <a:extLst>
                <a:ext uri="{FF2B5EF4-FFF2-40B4-BE49-F238E27FC236}">
                  <a16:creationId xmlns:a16="http://schemas.microsoft.com/office/drawing/2014/main" id="{2D154F66-70FB-4C08-BFF5-A627A38EC698}"/>
                </a:ext>
              </a:extLst>
            </p:cNvPr>
            <p:cNvSpPr txBox="1">
              <a:spLocks noChangeArrowheads="1"/>
            </p:cNvSpPr>
            <p:nvPr/>
          </p:nvSpPr>
          <p:spPr bwMode="auto">
            <a:xfrm>
              <a:off x="4047102" y="5976981"/>
              <a:ext cx="612216"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Users</a:t>
              </a:r>
            </a:p>
          </p:txBody>
        </p:sp>
        <p:sp>
          <p:nvSpPr>
            <p:cNvPr id="226" name="TextBox 36">
              <a:extLst>
                <a:ext uri="{FF2B5EF4-FFF2-40B4-BE49-F238E27FC236}">
                  <a16:creationId xmlns:a16="http://schemas.microsoft.com/office/drawing/2014/main" id="{C37BAE62-C6D8-46B3-B529-8462B623C05F}"/>
                </a:ext>
              </a:extLst>
            </p:cNvPr>
            <p:cNvSpPr txBox="1">
              <a:spLocks noChangeArrowheads="1"/>
            </p:cNvSpPr>
            <p:nvPr/>
          </p:nvSpPr>
          <p:spPr bwMode="auto">
            <a:xfrm rot="20382397">
              <a:off x="6062981" y="4955199"/>
              <a:ext cx="76077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30%</a:t>
              </a:r>
            </a:p>
          </p:txBody>
        </p:sp>
        <p:sp>
          <p:nvSpPr>
            <p:cNvPr id="227" name="TextBox 36">
              <a:extLst>
                <a:ext uri="{FF2B5EF4-FFF2-40B4-BE49-F238E27FC236}">
                  <a16:creationId xmlns:a16="http://schemas.microsoft.com/office/drawing/2014/main" id="{C67207D4-5276-4608-B0A9-680693B87A5F}"/>
                </a:ext>
              </a:extLst>
            </p:cNvPr>
            <p:cNvSpPr txBox="1">
              <a:spLocks noChangeArrowheads="1"/>
            </p:cNvSpPr>
            <p:nvPr/>
          </p:nvSpPr>
          <p:spPr bwMode="auto">
            <a:xfrm rot="1028363">
              <a:off x="6050427" y="6090320"/>
              <a:ext cx="76077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70%</a:t>
              </a:r>
            </a:p>
          </p:txBody>
        </p:sp>
      </p:grpSp>
      <p:grpSp>
        <p:nvGrpSpPr>
          <p:cNvPr id="21" name="Group 20">
            <a:extLst>
              <a:ext uri="{FF2B5EF4-FFF2-40B4-BE49-F238E27FC236}">
                <a16:creationId xmlns:a16="http://schemas.microsoft.com/office/drawing/2014/main" id="{6A24A5B1-1242-4265-9EA3-1F0C23BBEFAD}"/>
              </a:ext>
            </a:extLst>
          </p:cNvPr>
          <p:cNvGrpSpPr/>
          <p:nvPr/>
        </p:nvGrpSpPr>
        <p:grpSpPr>
          <a:xfrm>
            <a:off x="8109745" y="4732547"/>
            <a:ext cx="4154799" cy="2051404"/>
            <a:chOff x="8109745" y="4732547"/>
            <a:chExt cx="4154799" cy="2051404"/>
          </a:xfrm>
        </p:grpSpPr>
        <p:sp>
          <p:nvSpPr>
            <p:cNvPr id="88" name="Rectangle 87">
              <a:extLst>
                <a:ext uri="{FF2B5EF4-FFF2-40B4-BE49-F238E27FC236}">
                  <a16:creationId xmlns:a16="http://schemas.microsoft.com/office/drawing/2014/main" id="{B744F660-5C76-4527-B464-E3FD640444DE}"/>
                </a:ext>
              </a:extLst>
            </p:cNvPr>
            <p:cNvSpPr/>
            <p:nvPr/>
          </p:nvSpPr>
          <p:spPr>
            <a:xfrm>
              <a:off x="9309480" y="5919546"/>
              <a:ext cx="1340175" cy="369332"/>
            </a:xfrm>
            <a:prstGeom prst="rect">
              <a:avLst/>
            </a:prstGeom>
          </p:spPr>
          <p:txBody>
            <a:bodyPr wrap="none">
              <a:spAutoFit/>
            </a:bodyPr>
            <a:lstStyle/>
            <a:p>
              <a:r>
                <a:rPr lang="en-US" b="1" dirty="0"/>
                <a:t>Geolocation</a:t>
              </a:r>
            </a:p>
          </p:txBody>
        </p:sp>
        <p:pic>
          <p:nvPicPr>
            <p:cNvPr id="95" name="Picture 94">
              <a:extLst>
                <a:ext uri="{FF2B5EF4-FFF2-40B4-BE49-F238E27FC236}">
                  <a16:creationId xmlns:a16="http://schemas.microsoft.com/office/drawing/2014/main" id="{7D565B43-7B15-42EE-B4D7-5DB622570E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910" y="5281481"/>
              <a:ext cx="537317" cy="638065"/>
            </a:xfrm>
            <a:prstGeom prst="rect">
              <a:avLst/>
            </a:prstGeom>
          </p:spPr>
        </p:pic>
        <p:pic>
          <p:nvPicPr>
            <p:cNvPr id="104" name="Picture 103">
              <a:extLst>
                <a:ext uri="{FF2B5EF4-FFF2-40B4-BE49-F238E27FC236}">
                  <a16:creationId xmlns:a16="http://schemas.microsoft.com/office/drawing/2014/main" id="{E3258364-21FE-4F22-AD01-8BD6794CB8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0223" y="4732547"/>
              <a:ext cx="603250" cy="723900"/>
            </a:xfrm>
            <a:prstGeom prst="rect">
              <a:avLst/>
            </a:prstGeom>
          </p:spPr>
        </p:pic>
        <p:pic>
          <p:nvPicPr>
            <p:cNvPr id="105" name="Picture 104">
              <a:extLst>
                <a:ext uri="{FF2B5EF4-FFF2-40B4-BE49-F238E27FC236}">
                  <a16:creationId xmlns:a16="http://schemas.microsoft.com/office/drawing/2014/main" id="{C8847514-5A80-49FE-80EE-9519C57ED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0223" y="5795202"/>
              <a:ext cx="603250" cy="723900"/>
            </a:xfrm>
            <a:prstGeom prst="rect">
              <a:avLst/>
            </a:prstGeom>
          </p:spPr>
        </p:pic>
        <p:pic>
          <p:nvPicPr>
            <p:cNvPr id="109" name="Picture 108">
              <a:extLst>
                <a:ext uri="{FF2B5EF4-FFF2-40B4-BE49-F238E27FC236}">
                  <a16:creationId xmlns:a16="http://schemas.microsoft.com/office/drawing/2014/main" id="{74C1B3F8-26BC-49CC-8EED-9659195513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030" y="5826552"/>
              <a:ext cx="731520" cy="707136"/>
            </a:xfrm>
            <a:prstGeom prst="rect">
              <a:avLst/>
            </a:prstGeom>
          </p:spPr>
        </p:pic>
        <p:sp>
          <p:nvSpPr>
            <p:cNvPr id="111" name="TextBox 36">
              <a:extLst>
                <a:ext uri="{FF2B5EF4-FFF2-40B4-BE49-F238E27FC236}">
                  <a16:creationId xmlns:a16="http://schemas.microsoft.com/office/drawing/2014/main" id="{4EEC3FFD-9896-4A6A-AE61-853A45A350F1}"/>
                </a:ext>
              </a:extLst>
            </p:cNvPr>
            <p:cNvSpPr txBox="1">
              <a:spLocks noChangeArrowheads="1"/>
            </p:cNvSpPr>
            <p:nvPr/>
          </p:nvSpPr>
          <p:spPr bwMode="auto">
            <a:xfrm>
              <a:off x="11073813" y="5388532"/>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us-east-1</a:t>
              </a:r>
            </a:p>
          </p:txBody>
        </p:sp>
        <p:sp>
          <p:nvSpPr>
            <p:cNvPr id="113" name="TextBox 36">
              <a:extLst>
                <a:ext uri="{FF2B5EF4-FFF2-40B4-BE49-F238E27FC236}">
                  <a16:creationId xmlns:a16="http://schemas.microsoft.com/office/drawing/2014/main" id="{094F9AAE-F3AF-4FA6-8EE0-826FBE255562}"/>
                </a:ext>
              </a:extLst>
            </p:cNvPr>
            <p:cNvSpPr txBox="1">
              <a:spLocks noChangeArrowheads="1"/>
            </p:cNvSpPr>
            <p:nvPr/>
          </p:nvSpPr>
          <p:spPr bwMode="auto">
            <a:xfrm>
              <a:off x="11089582" y="6476174"/>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eu-west-1</a:t>
              </a:r>
            </a:p>
          </p:txBody>
        </p:sp>
        <p:sp>
          <p:nvSpPr>
            <p:cNvPr id="211" name="Arrow: Right 210">
              <a:extLst>
                <a:ext uri="{FF2B5EF4-FFF2-40B4-BE49-F238E27FC236}">
                  <a16:creationId xmlns:a16="http://schemas.microsoft.com/office/drawing/2014/main" id="{6A586E29-31A2-49C8-8577-A8949F4DAAA7}"/>
                </a:ext>
              </a:extLst>
            </p:cNvPr>
            <p:cNvSpPr/>
            <p:nvPr/>
          </p:nvSpPr>
          <p:spPr>
            <a:xfrm rot="20444096">
              <a:off x="10243449" y="5152618"/>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2" name="Arrow: Right 211">
              <a:extLst>
                <a:ext uri="{FF2B5EF4-FFF2-40B4-BE49-F238E27FC236}">
                  <a16:creationId xmlns:a16="http://schemas.microsoft.com/office/drawing/2014/main" id="{3AB75F8C-9907-423B-BBBE-2979632D7E57}"/>
                </a:ext>
              </a:extLst>
            </p:cNvPr>
            <p:cNvSpPr/>
            <p:nvPr/>
          </p:nvSpPr>
          <p:spPr>
            <a:xfrm rot="1045156">
              <a:off x="10244447" y="5887133"/>
              <a:ext cx="1019977" cy="2577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5" name="TextBox 36">
              <a:extLst>
                <a:ext uri="{FF2B5EF4-FFF2-40B4-BE49-F238E27FC236}">
                  <a16:creationId xmlns:a16="http://schemas.microsoft.com/office/drawing/2014/main" id="{75FA43A7-ABE6-4B2D-980E-092A2431FF44}"/>
                </a:ext>
              </a:extLst>
            </p:cNvPr>
            <p:cNvSpPr txBox="1">
              <a:spLocks noChangeArrowheads="1"/>
            </p:cNvSpPr>
            <p:nvPr/>
          </p:nvSpPr>
          <p:spPr bwMode="auto">
            <a:xfrm>
              <a:off x="8109745" y="6476173"/>
              <a:ext cx="941970"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EU Users</a:t>
              </a:r>
            </a:p>
          </p:txBody>
        </p:sp>
        <p:pic>
          <p:nvPicPr>
            <p:cNvPr id="228" name="Picture 227">
              <a:extLst>
                <a:ext uri="{FF2B5EF4-FFF2-40B4-BE49-F238E27FC236}">
                  <a16:creationId xmlns:a16="http://schemas.microsoft.com/office/drawing/2014/main" id="{AA613B0A-17B3-4610-B906-BA7B437E04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8808" y="4879711"/>
              <a:ext cx="731520" cy="707136"/>
            </a:xfrm>
            <a:prstGeom prst="rect">
              <a:avLst/>
            </a:prstGeom>
          </p:spPr>
        </p:pic>
        <p:sp>
          <p:nvSpPr>
            <p:cNvPr id="229" name="TextBox 36">
              <a:extLst>
                <a:ext uri="{FF2B5EF4-FFF2-40B4-BE49-F238E27FC236}">
                  <a16:creationId xmlns:a16="http://schemas.microsoft.com/office/drawing/2014/main" id="{45E3C20F-8803-4782-BE97-FDC0F03824E3}"/>
                </a:ext>
              </a:extLst>
            </p:cNvPr>
            <p:cNvSpPr txBox="1">
              <a:spLocks noChangeArrowheads="1"/>
            </p:cNvSpPr>
            <p:nvPr/>
          </p:nvSpPr>
          <p:spPr bwMode="auto">
            <a:xfrm>
              <a:off x="8109745" y="5525408"/>
              <a:ext cx="938478"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US Users</a:t>
              </a:r>
            </a:p>
          </p:txBody>
        </p:sp>
        <p:sp>
          <p:nvSpPr>
            <p:cNvPr id="230" name="Arrow: Right 229">
              <a:extLst>
                <a:ext uri="{FF2B5EF4-FFF2-40B4-BE49-F238E27FC236}">
                  <a16:creationId xmlns:a16="http://schemas.microsoft.com/office/drawing/2014/main" id="{50360AE0-AA5B-4F3B-9B63-5BD56DD2F4B1}"/>
                </a:ext>
              </a:extLst>
            </p:cNvPr>
            <p:cNvSpPr/>
            <p:nvPr/>
          </p:nvSpPr>
          <p:spPr>
            <a:xfrm rot="20444096">
              <a:off x="8955433" y="5812142"/>
              <a:ext cx="816358" cy="293438"/>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2" name="Arrow: Right 231">
              <a:extLst>
                <a:ext uri="{FF2B5EF4-FFF2-40B4-BE49-F238E27FC236}">
                  <a16:creationId xmlns:a16="http://schemas.microsoft.com/office/drawing/2014/main" id="{27D042B0-01E2-4690-A877-5A3C73BC7785}"/>
                </a:ext>
              </a:extLst>
            </p:cNvPr>
            <p:cNvSpPr/>
            <p:nvPr/>
          </p:nvSpPr>
          <p:spPr>
            <a:xfrm rot="1045156">
              <a:off x="8960051" y="5215318"/>
              <a:ext cx="755224" cy="278228"/>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pic>
        <p:nvPicPr>
          <p:cNvPr id="233" name="Picture 232">
            <a:extLst>
              <a:ext uri="{FF2B5EF4-FFF2-40B4-BE49-F238E27FC236}">
                <a16:creationId xmlns:a16="http://schemas.microsoft.com/office/drawing/2014/main" id="{7FA38C05-E8D1-4957-96E1-8A0F36832E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0718" y="435969"/>
            <a:ext cx="537317" cy="638065"/>
          </a:xfrm>
          <a:prstGeom prst="rect">
            <a:avLst/>
          </a:prstGeom>
        </p:spPr>
      </p:pic>
      <p:pic>
        <p:nvPicPr>
          <p:cNvPr id="234" name="Picture 233" descr="EC2-Instance.png">
            <a:extLst>
              <a:ext uri="{FF2B5EF4-FFF2-40B4-BE49-F238E27FC236}">
                <a16:creationId xmlns:a16="http://schemas.microsoft.com/office/drawing/2014/main" id="{0894CAFA-506A-4A04-A0CA-3ABCEA6E31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0109" y="459976"/>
            <a:ext cx="636315" cy="491916"/>
          </a:xfrm>
          <a:prstGeom prst="rect">
            <a:avLst/>
          </a:prstGeom>
        </p:spPr>
      </p:pic>
      <p:sp>
        <p:nvSpPr>
          <p:cNvPr id="235" name="TextBox 36">
            <a:extLst>
              <a:ext uri="{FF2B5EF4-FFF2-40B4-BE49-F238E27FC236}">
                <a16:creationId xmlns:a16="http://schemas.microsoft.com/office/drawing/2014/main" id="{929D7CF9-CEA1-4B65-976B-5AD3C22C15F3}"/>
              </a:ext>
            </a:extLst>
          </p:cNvPr>
          <p:cNvSpPr txBox="1">
            <a:spLocks noChangeArrowheads="1"/>
          </p:cNvSpPr>
          <p:nvPr/>
        </p:nvSpPr>
        <p:spPr bwMode="auto">
          <a:xfrm>
            <a:off x="5810137" y="886870"/>
            <a:ext cx="2084797"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 or S3 Bucket</a:t>
            </a:r>
          </a:p>
        </p:txBody>
      </p:sp>
      <p:sp>
        <p:nvSpPr>
          <p:cNvPr id="5" name="Arrow: Left-Right 4">
            <a:extLst>
              <a:ext uri="{FF2B5EF4-FFF2-40B4-BE49-F238E27FC236}">
                <a16:creationId xmlns:a16="http://schemas.microsoft.com/office/drawing/2014/main" id="{48C7E21B-269D-4E6F-AA21-CC9284884221}"/>
              </a:ext>
            </a:extLst>
          </p:cNvPr>
          <p:cNvSpPr/>
          <p:nvPr/>
        </p:nvSpPr>
        <p:spPr>
          <a:xfrm>
            <a:off x="5149516" y="564567"/>
            <a:ext cx="829306" cy="396963"/>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36">
            <a:extLst>
              <a:ext uri="{FF2B5EF4-FFF2-40B4-BE49-F238E27FC236}">
                <a16:creationId xmlns:a16="http://schemas.microsoft.com/office/drawing/2014/main" id="{015DF999-8524-4314-A145-8FE54F0410E6}"/>
              </a:ext>
            </a:extLst>
          </p:cNvPr>
          <p:cNvSpPr txBox="1">
            <a:spLocks noChangeArrowheads="1"/>
          </p:cNvSpPr>
          <p:nvPr/>
        </p:nvSpPr>
        <p:spPr bwMode="auto">
          <a:xfrm>
            <a:off x="4221057" y="1238546"/>
            <a:ext cx="3588703" cy="52322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latin typeface="Calibri" panose="020F0502020204030204" pitchFamily="34" charset="0"/>
                <a:ea typeface="Verdana" pitchFamily="34" charset="0"/>
                <a:cs typeface="Helvetica Neue"/>
              </a:rPr>
              <a:t>Calculated Health Checks</a:t>
            </a:r>
          </a:p>
          <a:p>
            <a:pPr marL="285750" indent="-285750">
              <a:buFont typeface="Arial" panose="020B0604020202020204" pitchFamily="34" charset="0"/>
              <a:buChar char="•"/>
            </a:pPr>
            <a:r>
              <a:rPr lang="en-US" sz="1400" dirty="0">
                <a:latin typeface="Calibri" panose="020F0502020204030204" pitchFamily="34" charset="0"/>
                <a:ea typeface="Verdana" pitchFamily="34" charset="0"/>
                <a:cs typeface="Helvetica Neue"/>
              </a:rPr>
              <a:t>Latency Measurement Health Checks</a:t>
            </a:r>
          </a:p>
        </p:txBody>
      </p:sp>
      <p:pic>
        <p:nvPicPr>
          <p:cNvPr id="237" name="Picture 236">
            <a:extLst>
              <a:ext uri="{FF2B5EF4-FFF2-40B4-BE49-F238E27FC236}">
                <a16:creationId xmlns:a16="http://schemas.microsoft.com/office/drawing/2014/main" id="{93DE30BD-2C71-4AF0-9E06-562550D31C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0896" y="478981"/>
            <a:ext cx="426066" cy="441846"/>
          </a:xfrm>
          <a:prstGeom prst="rect">
            <a:avLst/>
          </a:prstGeom>
        </p:spPr>
      </p:pic>
      <p:sp>
        <p:nvSpPr>
          <p:cNvPr id="17" name="Multiplication Sign 16">
            <a:extLst>
              <a:ext uri="{FF2B5EF4-FFF2-40B4-BE49-F238E27FC236}">
                <a16:creationId xmlns:a16="http://schemas.microsoft.com/office/drawing/2014/main" id="{9F7B91FB-A160-48FD-929E-898CC1121BD6}"/>
              </a:ext>
            </a:extLst>
          </p:cNvPr>
          <p:cNvSpPr/>
          <p:nvPr/>
        </p:nvSpPr>
        <p:spPr>
          <a:xfrm>
            <a:off x="10732439" y="170491"/>
            <a:ext cx="1068116" cy="100840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36">
            <a:extLst>
              <a:ext uri="{FF2B5EF4-FFF2-40B4-BE49-F238E27FC236}">
                <a16:creationId xmlns:a16="http://schemas.microsoft.com/office/drawing/2014/main" id="{05BFF5EE-171D-42D1-99FF-D39C448892D0}"/>
              </a:ext>
            </a:extLst>
          </p:cNvPr>
          <p:cNvSpPr txBox="1">
            <a:spLocks noChangeArrowheads="1"/>
          </p:cNvSpPr>
          <p:nvPr/>
        </p:nvSpPr>
        <p:spPr bwMode="auto">
          <a:xfrm rot="1028363">
            <a:off x="10243803" y="1623223"/>
            <a:ext cx="76077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Calibri" panose="020F0502020204030204" pitchFamily="34" charset="0"/>
                <a:ea typeface="Verdana" pitchFamily="34" charset="0"/>
                <a:cs typeface="Helvetica Neue"/>
              </a:rPr>
              <a:t>Active</a:t>
            </a:r>
          </a:p>
        </p:txBody>
      </p:sp>
    </p:spTree>
    <p:extLst>
      <p:ext uri="{BB962C8B-B14F-4D97-AF65-F5344CB8AC3E}">
        <p14:creationId xmlns:p14="http://schemas.microsoft.com/office/powerpoint/2010/main" val="33709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1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23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58" grpId="0" animBg="1"/>
      <p:bldP spid="157" grpId="0" animBg="1"/>
      <p:bldP spid="156" grpId="0" animBg="1"/>
      <p:bldP spid="150" grpId="0" animBg="1"/>
      <p:bldP spid="82" grpId="0"/>
      <p:bldP spid="83" grpId="0"/>
      <p:bldP spid="114" grpId="0"/>
      <p:bldP spid="136" grpId="0"/>
      <p:bldP spid="137" grpId="0"/>
      <p:bldP spid="193" grpId="0"/>
      <p:bldP spid="207" grpId="0" animBg="1"/>
      <p:bldP spid="208" grpId="0" animBg="1"/>
      <p:bldP spid="209" grpId="0" animBg="1"/>
      <p:bldP spid="216" grpId="0"/>
      <p:bldP spid="218" grpId="0"/>
      <p:bldP spid="219" grpId="0"/>
      <p:bldP spid="219" grpId="1"/>
      <p:bldP spid="235" grpId="0"/>
      <p:bldP spid="5" grpId="0" animBg="1"/>
      <p:bldP spid="236" grpId="0"/>
      <p:bldP spid="17" grpId="0" animBg="1"/>
      <p:bldP spid="2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DNS</a:t>
            </a:r>
            <a:endParaRPr lang="en-US" sz="1700" dirty="0">
              <a:solidFill>
                <a:schemeClr val="accent4"/>
              </a:solidFill>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C47711E2-E049-4530-B60E-3F254535B412}"/>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Route 53 (</a:t>
            </a:r>
            <a:r>
              <a:rPr lang="en-US" sz="1400" dirty="0">
                <a:solidFill>
                  <a:schemeClr val="bg1"/>
                </a:solidFill>
                <a:latin typeface="Arial" panose="020B0604020202020204" pitchFamily="34" charset="0"/>
                <a:cs typeface="Arial" panose="020B0604020202020204" pitchFamily="34" charset="0"/>
              </a:rPr>
              <a:t>Domain Name System</a:t>
            </a:r>
            <a:r>
              <a:rPr lang="en-US" dirty="0">
                <a:solidFill>
                  <a:schemeClr val="bg1"/>
                </a:solidFill>
                <a:latin typeface="Arial" panose="020B0604020202020204" pitchFamily="34" charset="0"/>
                <a:cs typeface="Arial" panose="020B0604020202020204" pitchFamily="34" charset="0"/>
              </a:rPr>
              <a:t>)</a:t>
            </a:r>
          </a:p>
        </p:txBody>
      </p:sp>
      <p:sp>
        <p:nvSpPr>
          <p:cNvPr id="142" name="Rectangle 14">
            <a:extLst>
              <a:ext uri="{FF2B5EF4-FFF2-40B4-BE49-F238E27FC236}">
                <a16:creationId xmlns:a16="http://schemas.microsoft.com/office/drawing/2014/main" id="{F4B12E3D-55C7-414E-B307-ABEBE76A9FC1}"/>
              </a:ext>
            </a:extLst>
          </p:cNvPr>
          <p:cNvSpPr>
            <a:spLocks noChangeArrowheads="1"/>
          </p:cNvSpPr>
          <p:nvPr/>
        </p:nvSpPr>
        <p:spPr bwMode="auto">
          <a:xfrm>
            <a:off x="103655" y="4758986"/>
            <a:ext cx="34896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defTabSz="914400" eaLnBrk="0" fontAlgn="base" hangingPunct="0">
              <a:spcBef>
                <a:spcPct val="0"/>
              </a:spcBef>
              <a:spcAft>
                <a:spcPct val="0"/>
              </a:spcAft>
              <a:buFont typeface="Arial" panose="020B0604020202020204" pitchFamily="34" charset="0"/>
              <a:buChar char="•"/>
            </a:pPr>
            <a:r>
              <a:rPr lang="en-US" altLang="en-US" sz="1200">
                <a:solidFill>
                  <a:srgbClr val="010203"/>
                </a:solidFill>
                <a:ea typeface="Times New Roman" panose="02020603050405020304" pitchFamily="18" charset="0"/>
                <a:cs typeface="Arial" panose="020B0604020202020204" pitchFamily="34" charset="0"/>
              </a:rPr>
              <a:t>Click ‘Get started now’ under Domain registration.</a:t>
            </a:r>
            <a:endParaRPr lang="en-US" altLang="en-US" dirty="0">
              <a:solidFill>
                <a:srgbClr val="010203"/>
              </a:solidFill>
              <a:latin typeface="Arial" panose="020B0604020202020204" pitchFamily="34" charset="0"/>
            </a:endParaRPr>
          </a:p>
        </p:txBody>
      </p:sp>
      <p:sp>
        <p:nvSpPr>
          <p:cNvPr id="145" name="Rectangle 144">
            <a:extLst>
              <a:ext uri="{FF2B5EF4-FFF2-40B4-BE49-F238E27FC236}">
                <a16:creationId xmlns:a16="http://schemas.microsoft.com/office/drawing/2014/main" id="{CDA2DA2A-4C62-4736-AB17-8C0075DDE3CC}"/>
              </a:ext>
            </a:extLst>
          </p:cNvPr>
          <p:cNvSpPr/>
          <p:nvPr/>
        </p:nvSpPr>
        <p:spPr>
          <a:xfrm>
            <a:off x="127110" y="952740"/>
            <a:ext cx="5080622"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Arial" panose="020B0604020202020204" pitchFamily="34" charset="0"/>
              </a:rPr>
              <a:t>Click ‘Services’ and </a:t>
            </a:r>
            <a:r>
              <a:rPr lang="en-US" sz="1200">
                <a:solidFill>
                  <a:srgbClr val="010203"/>
                </a:solidFill>
                <a:ea typeface="Times New Roman" panose="02020603050405020304" pitchFamily="18" charset="0"/>
                <a:cs typeface="Arial" panose="020B0604020202020204" pitchFamily="34" charset="0"/>
              </a:rPr>
              <a:t>choose ‘Route 53’ under Networking &amp; Content Delivery</a:t>
            </a:r>
            <a:endParaRPr lang="en-US" sz="1200" dirty="0">
              <a:solidFill>
                <a:srgbClr val="010203"/>
              </a:solidFill>
              <a:latin typeface="Arial" charset="0"/>
            </a:endParaRPr>
          </a:p>
        </p:txBody>
      </p:sp>
      <p:pic>
        <p:nvPicPr>
          <p:cNvPr id="12" name="Picture 11">
            <a:extLst>
              <a:ext uri="{FF2B5EF4-FFF2-40B4-BE49-F238E27FC236}">
                <a16:creationId xmlns:a16="http://schemas.microsoft.com/office/drawing/2014/main" id="{A4EC5298-2224-45FB-BFAC-942D6D1E2D06}"/>
              </a:ext>
            </a:extLst>
          </p:cNvPr>
          <p:cNvPicPr>
            <a:picLocks noChangeAspect="1"/>
          </p:cNvPicPr>
          <p:nvPr/>
        </p:nvPicPr>
        <p:blipFill rotWithShape="1">
          <a:blip r:embed="rId3"/>
          <a:srcRect l="13310" t="34171" r="34156" b="30727"/>
          <a:stretch/>
        </p:blipFill>
        <p:spPr>
          <a:xfrm>
            <a:off x="6171569" y="4107879"/>
            <a:ext cx="5756414" cy="2162526"/>
          </a:xfrm>
          <a:prstGeom prst="rect">
            <a:avLst/>
          </a:prstGeom>
          <a:ln>
            <a:solidFill>
              <a:schemeClr val="tx1"/>
            </a:solidFill>
          </a:ln>
        </p:spPr>
      </p:pic>
      <p:sp>
        <p:nvSpPr>
          <p:cNvPr id="148" name="Rectangle 147">
            <a:extLst>
              <a:ext uri="{FF2B5EF4-FFF2-40B4-BE49-F238E27FC236}">
                <a16:creationId xmlns:a16="http://schemas.microsoft.com/office/drawing/2014/main" id="{85206BF0-E06B-48DA-9612-E9788D9CC65E}"/>
              </a:ext>
            </a:extLst>
          </p:cNvPr>
          <p:cNvSpPr/>
          <p:nvPr/>
        </p:nvSpPr>
        <p:spPr>
          <a:xfrm>
            <a:off x="6171569" y="952740"/>
            <a:ext cx="1786386"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Click ‘Register Domain’</a:t>
            </a:r>
            <a:endParaRPr lang="en-US" sz="1200" dirty="0">
              <a:solidFill>
                <a:srgbClr val="010203"/>
              </a:solidFill>
              <a:latin typeface="Arial" charset="0"/>
            </a:endParaRPr>
          </a:p>
        </p:txBody>
      </p:sp>
      <p:sp>
        <p:nvSpPr>
          <p:cNvPr id="149" name="Rectangle 148">
            <a:extLst>
              <a:ext uri="{FF2B5EF4-FFF2-40B4-BE49-F238E27FC236}">
                <a16:creationId xmlns:a16="http://schemas.microsoft.com/office/drawing/2014/main" id="{26D61FB4-465E-4552-8D86-2F72FBE4F948}"/>
              </a:ext>
            </a:extLst>
          </p:cNvPr>
          <p:cNvSpPr/>
          <p:nvPr/>
        </p:nvSpPr>
        <p:spPr>
          <a:xfrm>
            <a:off x="6171569" y="3677986"/>
            <a:ext cx="5850835" cy="387798"/>
          </a:xfrm>
          <a:prstGeom prst="rect">
            <a:avLst/>
          </a:prstGeom>
        </p:spPr>
        <p:txBody>
          <a:bodyPr wrap="squar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Check for the availability of the desired dns name and input your contact details on the next step.</a:t>
            </a:r>
            <a:endParaRPr lang="en-US" sz="1200" dirty="0">
              <a:solidFill>
                <a:srgbClr val="010203"/>
              </a:solidFill>
              <a:latin typeface="Arial" charset="0"/>
            </a:endParaRPr>
          </a:p>
        </p:txBody>
      </p:sp>
      <p:grpSp>
        <p:nvGrpSpPr>
          <p:cNvPr id="16" name="Group 15">
            <a:extLst>
              <a:ext uri="{FF2B5EF4-FFF2-40B4-BE49-F238E27FC236}">
                <a16:creationId xmlns:a16="http://schemas.microsoft.com/office/drawing/2014/main" id="{696EFF54-B2E8-4FDB-B292-6AC2BF70A5B7}"/>
              </a:ext>
            </a:extLst>
          </p:cNvPr>
          <p:cNvGrpSpPr/>
          <p:nvPr/>
        </p:nvGrpSpPr>
        <p:grpSpPr>
          <a:xfrm>
            <a:off x="127110" y="1147594"/>
            <a:ext cx="5928069" cy="3665531"/>
            <a:chOff x="127110" y="1147594"/>
            <a:chExt cx="5928069" cy="3665531"/>
          </a:xfrm>
        </p:grpSpPr>
        <p:pic>
          <p:nvPicPr>
            <p:cNvPr id="2" name="Picture 1">
              <a:extLst>
                <a:ext uri="{FF2B5EF4-FFF2-40B4-BE49-F238E27FC236}">
                  <a16:creationId xmlns:a16="http://schemas.microsoft.com/office/drawing/2014/main" id="{521EA092-7B86-4ABE-8F69-1D6093845833}"/>
                </a:ext>
              </a:extLst>
            </p:cNvPr>
            <p:cNvPicPr>
              <a:picLocks noChangeAspect="1"/>
            </p:cNvPicPr>
            <p:nvPr/>
          </p:nvPicPr>
          <p:blipFill rotWithShape="1">
            <a:blip r:embed="rId4"/>
            <a:srcRect b="34888"/>
            <a:stretch/>
          </p:blipFill>
          <p:spPr>
            <a:xfrm>
              <a:off x="127110" y="1204163"/>
              <a:ext cx="5928069" cy="3545967"/>
            </a:xfrm>
            <a:prstGeom prst="rect">
              <a:avLst/>
            </a:prstGeom>
            <a:ln>
              <a:solidFill>
                <a:schemeClr val="tx1"/>
              </a:solidFill>
            </a:ln>
          </p:spPr>
        </p:pic>
        <p:sp>
          <p:nvSpPr>
            <p:cNvPr id="160" name="Left Arrow 30">
              <a:extLst>
                <a:ext uri="{FF2B5EF4-FFF2-40B4-BE49-F238E27FC236}">
                  <a16:creationId xmlns:a16="http://schemas.microsoft.com/office/drawing/2014/main" id="{7C43CACE-BA1E-43B5-8858-4D949CA887D2}"/>
                </a:ext>
              </a:extLst>
            </p:cNvPr>
            <p:cNvSpPr/>
            <p:nvPr/>
          </p:nvSpPr>
          <p:spPr>
            <a:xfrm rot="10800000">
              <a:off x="780329" y="1147594"/>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61" name="Left Arrow 30">
              <a:extLst>
                <a:ext uri="{FF2B5EF4-FFF2-40B4-BE49-F238E27FC236}">
                  <a16:creationId xmlns:a16="http://schemas.microsoft.com/office/drawing/2014/main" id="{408C4013-54C4-4C72-9EE5-2F1205C0536B}"/>
                </a:ext>
              </a:extLst>
            </p:cNvPr>
            <p:cNvSpPr/>
            <p:nvPr/>
          </p:nvSpPr>
          <p:spPr>
            <a:xfrm rot="10800000">
              <a:off x="2027238" y="4286728"/>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grpSp>
        <p:nvGrpSpPr>
          <p:cNvPr id="22" name="Group 21">
            <a:extLst>
              <a:ext uri="{FF2B5EF4-FFF2-40B4-BE49-F238E27FC236}">
                <a16:creationId xmlns:a16="http://schemas.microsoft.com/office/drawing/2014/main" id="{023CF6EE-4957-4B08-B093-8CA0347A3EB3}"/>
              </a:ext>
            </a:extLst>
          </p:cNvPr>
          <p:cNvGrpSpPr/>
          <p:nvPr/>
        </p:nvGrpSpPr>
        <p:grpSpPr>
          <a:xfrm>
            <a:off x="127110" y="5035985"/>
            <a:ext cx="5796670" cy="1822015"/>
            <a:chOff x="127110" y="5035985"/>
            <a:chExt cx="5796670" cy="1822015"/>
          </a:xfrm>
        </p:grpSpPr>
        <p:pic>
          <p:nvPicPr>
            <p:cNvPr id="8" name="Picture 7">
              <a:extLst>
                <a:ext uri="{FF2B5EF4-FFF2-40B4-BE49-F238E27FC236}">
                  <a16:creationId xmlns:a16="http://schemas.microsoft.com/office/drawing/2014/main" id="{83226067-89BD-496F-8A04-B48B58C51696}"/>
                </a:ext>
              </a:extLst>
            </p:cNvPr>
            <p:cNvPicPr>
              <a:picLocks noChangeAspect="1"/>
            </p:cNvPicPr>
            <p:nvPr/>
          </p:nvPicPr>
          <p:blipFill rotWithShape="1">
            <a:blip r:embed="rId5"/>
            <a:srcRect t="44707"/>
            <a:stretch/>
          </p:blipFill>
          <p:spPr>
            <a:xfrm>
              <a:off x="127110" y="5035985"/>
              <a:ext cx="5796670" cy="1756841"/>
            </a:xfrm>
            <a:prstGeom prst="rect">
              <a:avLst/>
            </a:prstGeom>
            <a:ln>
              <a:solidFill>
                <a:schemeClr val="tx1"/>
              </a:solidFill>
            </a:ln>
          </p:spPr>
        </p:pic>
        <p:sp>
          <p:nvSpPr>
            <p:cNvPr id="162" name="Left Arrow 30">
              <a:extLst>
                <a:ext uri="{FF2B5EF4-FFF2-40B4-BE49-F238E27FC236}">
                  <a16:creationId xmlns:a16="http://schemas.microsoft.com/office/drawing/2014/main" id="{469EFC90-995C-4101-B966-04C1382E2F3D}"/>
                </a:ext>
              </a:extLst>
            </p:cNvPr>
            <p:cNvSpPr/>
            <p:nvPr/>
          </p:nvSpPr>
          <p:spPr>
            <a:xfrm rot="10800000">
              <a:off x="3381025" y="6331603"/>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grpSp>
        <p:nvGrpSpPr>
          <p:cNvPr id="23" name="Group 22">
            <a:extLst>
              <a:ext uri="{FF2B5EF4-FFF2-40B4-BE49-F238E27FC236}">
                <a16:creationId xmlns:a16="http://schemas.microsoft.com/office/drawing/2014/main" id="{B539C5AD-A5A4-4758-A9E2-C3A54884443F}"/>
              </a:ext>
            </a:extLst>
          </p:cNvPr>
          <p:cNvGrpSpPr/>
          <p:nvPr/>
        </p:nvGrpSpPr>
        <p:grpSpPr>
          <a:xfrm>
            <a:off x="6171569" y="1192806"/>
            <a:ext cx="5850835" cy="2443085"/>
            <a:chOff x="6171569" y="1192806"/>
            <a:chExt cx="5850835" cy="2443085"/>
          </a:xfrm>
        </p:grpSpPr>
        <p:pic>
          <p:nvPicPr>
            <p:cNvPr id="9" name="Picture 8">
              <a:extLst>
                <a:ext uri="{FF2B5EF4-FFF2-40B4-BE49-F238E27FC236}">
                  <a16:creationId xmlns:a16="http://schemas.microsoft.com/office/drawing/2014/main" id="{12BDC9A7-43E5-406B-9BF3-681AE03D91C7}"/>
                </a:ext>
              </a:extLst>
            </p:cNvPr>
            <p:cNvPicPr>
              <a:picLocks noChangeAspect="1"/>
            </p:cNvPicPr>
            <p:nvPr/>
          </p:nvPicPr>
          <p:blipFill>
            <a:blip r:embed="rId6"/>
            <a:stretch>
              <a:fillRect/>
            </a:stretch>
          </p:blipFill>
          <p:spPr>
            <a:xfrm>
              <a:off x="6171569" y="1204163"/>
              <a:ext cx="5850835" cy="2431728"/>
            </a:xfrm>
            <a:prstGeom prst="rect">
              <a:avLst/>
            </a:prstGeom>
            <a:ln>
              <a:solidFill>
                <a:schemeClr val="tx1"/>
              </a:solidFill>
            </a:ln>
          </p:spPr>
        </p:pic>
        <p:sp>
          <p:nvSpPr>
            <p:cNvPr id="163" name="Left Arrow 30">
              <a:extLst>
                <a:ext uri="{FF2B5EF4-FFF2-40B4-BE49-F238E27FC236}">
                  <a16:creationId xmlns:a16="http://schemas.microsoft.com/office/drawing/2014/main" id="{5B14BDBB-9A87-48A5-A292-EE8EF280F363}"/>
                </a:ext>
              </a:extLst>
            </p:cNvPr>
            <p:cNvSpPr/>
            <p:nvPr/>
          </p:nvSpPr>
          <p:spPr>
            <a:xfrm rot="10800000">
              <a:off x="7129737" y="1192806"/>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115305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5" grpId="0"/>
      <p:bldP spid="148" grpId="0"/>
      <p:bldP spid="1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2" name="Rectangle 61"/>
          <p:cNvSpPr/>
          <p:nvPr/>
        </p:nvSpPr>
        <p:spPr>
          <a:xfrm>
            <a:off x="-3339" y="1047764"/>
            <a:ext cx="4279505" cy="929485"/>
          </a:xfrm>
          <a:prstGeom prst="rect">
            <a:avLst/>
          </a:prstGeom>
        </p:spPr>
        <p:txBody>
          <a:bodyPr wrap="square">
            <a:spAutoFit/>
          </a:bodyPr>
          <a:lstStyle/>
          <a:p>
            <a:pPr marL="285750" indent="-285750" defTabSz="914400" eaLnBrk="0" fontAlgn="base" hangingPunct="0">
              <a:lnSpc>
                <a:spcPct val="80000"/>
              </a:lnSpc>
              <a:spcBef>
                <a:spcPct val="0"/>
              </a:spcBef>
              <a:spcAft>
                <a:spcPct val="0"/>
              </a:spcAft>
              <a:buFont typeface="Arial" panose="020B0604020202020204" pitchFamily="34" charset="0"/>
              <a:buChar char="•"/>
            </a:pPr>
            <a:r>
              <a:rPr lang="en-US" sz="1700" dirty="0">
                <a:solidFill>
                  <a:srgbClr val="010203"/>
                </a:solidFill>
                <a:latin typeface="Segoe UI Light" panose="020B0502040204020203" pitchFamily="34" charset="0"/>
                <a:cs typeface="Segoe UI Light" panose="020B0502040204020203" pitchFamily="34" charset="0"/>
              </a:rPr>
              <a:t>refers to the on-demand delivery of IT resources and applications via the Internet with pay-as-you-go pricing.</a:t>
            </a:r>
          </a:p>
          <a:p>
            <a:pPr marL="285750" indent="-285750" defTabSz="914400" eaLnBrk="0" fontAlgn="base" hangingPunct="0">
              <a:lnSpc>
                <a:spcPct val="80000"/>
              </a:lnSpc>
              <a:spcBef>
                <a:spcPct val="0"/>
              </a:spcBef>
              <a:spcAft>
                <a:spcPct val="0"/>
              </a:spcAft>
              <a:buFont typeface="Arial" panose="020B0604020202020204" pitchFamily="34" charset="0"/>
              <a:buChar char="•"/>
            </a:pPr>
            <a:endParaRPr lang="en-US" sz="1700" dirty="0">
              <a:solidFill>
                <a:srgbClr val="010203"/>
              </a:solidFill>
              <a:latin typeface="Segoe UI Light" panose="020B0502040204020203" pitchFamily="34" charset="0"/>
              <a:cs typeface="Segoe UI Light" panose="020B0502040204020203" pitchFamily="34" charset="0"/>
            </a:endParaRPr>
          </a:p>
        </p:txBody>
      </p:sp>
      <p:sp>
        <p:nvSpPr>
          <p:cNvPr id="64" name="TextBox 63"/>
          <p:cNvSpPr txBox="1"/>
          <p:nvPr/>
        </p:nvSpPr>
        <p:spPr>
          <a:xfrm>
            <a:off x="204602" y="6136777"/>
            <a:ext cx="1657074" cy="683264"/>
          </a:xfrm>
          <a:prstGeom prst="rect">
            <a:avLst/>
          </a:prstGeom>
          <a:noFill/>
        </p:spPr>
        <p:txBody>
          <a:bodyPr wrap="square" rtlCol="0">
            <a:spAutoFit/>
          </a:bodyPr>
          <a:lstStyle/>
          <a:p>
            <a:pPr defTabSz="914400" eaLnBrk="0" fontAlgn="base" hangingPunct="0">
              <a:lnSpc>
                <a:spcPct val="80000"/>
              </a:lnSpc>
              <a:spcBef>
                <a:spcPct val="0"/>
              </a:spcBef>
              <a:spcAft>
                <a:spcPct val="0"/>
              </a:spcAft>
            </a:pPr>
            <a:r>
              <a:rPr lang="en-US" sz="1600" b="1" dirty="0">
                <a:solidFill>
                  <a:srgbClr val="FFC000"/>
                </a:solidFill>
                <a:latin typeface="Arial"/>
                <a:ea typeface="ヒラギノ角ゴ Pro W3" pitchFamily="48" charset="-128"/>
                <a:cs typeface="Arial" pitchFamily="34" charset="0"/>
              </a:rPr>
              <a:t>Virtualization</a:t>
            </a:r>
            <a:r>
              <a:rPr lang="en-US" sz="1600" b="1" dirty="0">
                <a:solidFill>
                  <a:srgbClr val="ED7D31"/>
                </a:solidFill>
                <a:latin typeface="Arial"/>
                <a:ea typeface="ヒラギノ角ゴ Pro W3" pitchFamily="48" charset="-128"/>
                <a:cs typeface="Arial" pitchFamily="34" charset="0"/>
              </a:rPr>
              <a:t> </a:t>
            </a:r>
          </a:p>
          <a:p>
            <a:pPr defTabSz="914400" eaLnBrk="0" fontAlgn="base" hangingPunct="0">
              <a:lnSpc>
                <a:spcPct val="80000"/>
              </a:lnSpc>
              <a:spcBef>
                <a:spcPct val="0"/>
              </a:spcBef>
              <a:spcAft>
                <a:spcPct val="0"/>
              </a:spcAft>
            </a:pPr>
            <a:r>
              <a:rPr lang="en-US" sz="1500" dirty="0">
                <a:solidFill>
                  <a:srgbClr val="010203"/>
                </a:solidFill>
                <a:latin typeface="Segoe UI Light" panose="020B0502040204020203" pitchFamily="34" charset="0"/>
                <a:ea typeface="ヒラギノ角ゴ Pro W3" pitchFamily="48" charset="-128"/>
                <a:cs typeface="Segoe UI Light" panose="020B0502040204020203" pitchFamily="34" charset="0"/>
              </a:rPr>
              <a:t>One computer acting like many</a:t>
            </a:r>
          </a:p>
        </p:txBody>
      </p:sp>
      <p:pic>
        <p:nvPicPr>
          <p:cNvPr id="65" name="Picture 4" descr="https://openclipart.org/image/2400px/svg_to_png/190004/virtualization-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198" y="5230925"/>
            <a:ext cx="1129034" cy="905852"/>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2040744" y="6136777"/>
            <a:ext cx="1776377" cy="683264"/>
          </a:xfrm>
          <a:prstGeom prst="rect">
            <a:avLst/>
          </a:prstGeom>
          <a:noFill/>
        </p:spPr>
        <p:txBody>
          <a:bodyPr wrap="square" rtlCol="0">
            <a:spAutoFit/>
          </a:bodyPr>
          <a:lstStyle/>
          <a:p>
            <a:pPr defTabSz="914400" eaLnBrk="0" fontAlgn="base" hangingPunct="0">
              <a:lnSpc>
                <a:spcPct val="80000"/>
              </a:lnSpc>
              <a:spcBef>
                <a:spcPct val="0"/>
              </a:spcBef>
              <a:spcAft>
                <a:spcPct val="0"/>
              </a:spcAft>
            </a:pPr>
            <a:r>
              <a:rPr lang="en-US" sz="1600" b="1" dirty="0">
                <a:solidFill>
                  <a:srgbClr val="FFC000"/>
                </a:solidFill>
                <a:latin typeface="Arial"/>
                <a:ea typeface="ヒラギノ角ゴ Pro W3" pitchFamily="48" charset="-128"/>
                <a:cs typeface="Arial" pitchFamily="34" charset="0"/>
              </a:rPr>
              <a:t>Grid Computing</a:t>
            </a:r>
          </a:p>
          <a:p>
            <a:pPr defTabSz="914400" eaLnBrk="0" fontAlgn="base" hangingPunct="0">
              <a:lnSpc>
                <a:spcPct val="80000"/>
              </a:lnSpc>
              <a:spcBef>
                <a:spcPct val="0"/>
              </a:spcBef>
              <a:spcAft>
                <a:spcPct val="0"/>
              </a:spcAft>
            </a:pPr>
            <a:r>
              <a:rPr lang="en-US" sz="1500" dirty="0">
                <a:solidFill>
                  <a:srgbClr val="010203"/>
                </a:solidFill>
                <a:latin typeface="Segoe UI Light" panose="020B0502040204020203" pitchFamily="34" charset="0"/>
                <a:ea typeface="ヒラギノ角ゴ Pro W3" pitchFamily="48" charset="-128"/>
                <a:cs typeface="Segoe UI Light" panose="020B0502040204020203" pitchFamily="34" charset="0"/>
              </a:rPr>
              <a:t>Many computers acting like one</a:t>
            </a:r>
          </a:p>
        </p:txBody>
      </p:sp>
      <p:pic>
        <p:nvPicPr>
          <p:cNvPr id="68" name="Picture 6" descr="http://4.bp.blogspot.com/-_9aDGyC7y_U/T6tDq-4CeEI/AAAAAAAAAPk/9bCamx2VSCA/s1600/gri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9982" y="5143543"/>
            <a:ext cx="1329466" cy="997100"/>
          </a:xfrm>
          <a:prstGeom prst="rect">
            <a:avLst/>
          </a:prstGeom>
          <a:noFill/>
          <a:extLst>
            <a:ext uri="{909E8E84-426E-40DD-AFC4-6F175D3DCCD1}">
              <a14:hiddenFill xmlns:a14="http://schemas.microsoft.com/office/drawing/2010/main">
                <a:solidFill>
                  <a:srgbClr val="FFFFFF"/>
                </a:solidFill>
              </a14:hiddenFill>
            </a:ext>
          </a:extLst>
        </p:spPr>
      </p:pic>
      <p:sp>
        <p:nvSpPr>
          <p:cNvPr id="210" name="Rectangle 209"/>
          <p:cNvSpPr/>
          <p:nvPr/>
        </p:nvSpPr>
        <p:spPr>
          <a:xfrm>
            <a:off x="4515752" y="166410"/>
            <a:ext cx="4572000" cy="1466555"/>
          </a:xfrm>
          <a:prstGeom prst="rect">
            <a:avLst/>
          </a:prstGeom>
        </p:spPr>
        <p:txBody>
          <a:bodyPr>
            <a:spAutoFit/>
          </a:bodyPr>
          <a:lstStyle/>
          <a:p>
            <a:pPr defTabSz="914400" eaLnBrk="0" fontAlgn="base" hangingPunct="0">
              <a:lnSpc>
                <a:spcPct val="80000"/>
              </a:lnSpc>
              <a:spcBef>
                <a:spcPct val="0"/>
              </a:spcBef>
              <a:spcAft>
                <a:spcPct val="0"/>
              </a:spcAft>
            </a:pPr>
            <a:r>
              <a:rPr lang="en-GB" sz="1600" b="1" dirty="0">
                <a:solidFill>
                  <a:srgbClr val="FFC000"/>
                </a:solidFill>
                <a:latin typeface="Arial" charset="0"/>
              </a:rPr>
              <a:t>Categories of Cloud Computing</a:t>
            </a:r>
          </a:p>
          <a:p>
            <a:pPr marL="742950" lvl="1" indent="-285750" defTabSz="914400" eaLnBrk="0" fontAlgn="base" hangingPunct="0">
              <a:lnSpc>
                <a:spcPct val="150000"/>
              </a:lnSpc>
              <a:spcBef>
                <a:spcPct val="0"/>
              </a:spcBef>
              <a:spcAft>
                <a:spcPct val="0"/>
              </a:spcAft>
              <a:buFont typeface="Arial" panose="020B0604020202020204" pitchFamily="34" charset="0"/>
              <a:buChar char="•"/>
            </a:pPr>
            <a:r>
              <a:rPr lang="en-GB" sz="1700" dirty="0">
                <a:solidFill>
                  <a:srgbClr val="010203"/>
                </a:solidFill>
                <a:latin typeface="Segoe UI Light" panose="020B0502040204020203" pitchFamily="34" charset="0"/>
                <a:cs typeface="Segoe UI Light" panose="020B0502040204020203" pitchFamily="34" charset="0"/>
              </a:rPr>
              <a:t>Infrastructure as a Service (IaaS)</a:t>
            </a:r>
          </a:p>
          <a:p>
            <a:pPr marL="742950" lvl="1" indent="-285750" defTabSz="914400" eaLnBrk="0" fontAlgn="base" hangingPunct="0">
              <a:lnSpc>
                <a:spcPct val="150000"/>
              </a:lnSpc>
              <a:spcBef>
                <a:spcPct val="0"/>
              </a:spcBef>
              <a:spcAft>
                <a:spcPct val="0"/>
              </a:spcAft>
              <a:buFont typeface="Arial" panose="020B0604020202020204" pitchFamily="34" charset="0"/>
              <a:buChar char="•"/>
            </a:pPr>
            <a:r>
              <a:rPr lang="en-GB" sz="1700" dirty="0">
                <a:solidFill>
                  <a:srgbClr val="010203"/>
                </a:solidFill>
                <a:latin typeface="Segoe UI Light" panose="020B0502040204020203" pitchFamily="34" charset="0"/>
                <a:cs typeface="Segoe UI Light" panose="020B0502040204020203" pitchFamily="34" charset="0"/>
              </a:rPr>
              <a:t>Platform as a Service (PaaS)</a:t>
            </a:r>
          </a:p>
          <a:p>
            <a:pPr marL="742950" lvl="1" indent="-285750" defTabSz="914400" eaLnBrk="0" fontAlgn="base" hangingPunct="0">
              <a:lnSpc>
                <a:spcPct val="150000"/>
              </a:lnSpc>
              <a:spcBef>
                <a:spcPct val="0"/>
              </a:spcBef>
              <a:spcAft>
                <a:spcPct val="0"/>
              </a:spcAft>
              <a:buFont typeface="Arial" panose="020B0604020202020204" pitchFamily="34" charset="0"/>
              <a:buChar char="•"/>
            </a:pPr>
            <a:r>
              <a:rPr lang="en-GB" sz="1700" dirty="0">
                <a:solidFill>
                  <a:srgbClr val="010203"/>
                </a:solidFill>
                <a:latin typeface="Segoe UI Light" panose="020B0502040204020203" pitchFamily="34" charset="0"/>
                <a:cs typeface="Segoe UI Light" panose="020B0502040204020203" pitchFamily="34" charset="0"/>
              </a:rPr>
              <a:t>Software as a Service (SaaS)</a:t>
            </a:r>
          </a:p>
        </p:txBody>
      </p:sp>
      <p:sp>
        <p:nvSpPr>
          <p:cNvPr id="3" name="Rectangle 2"/>
          <p:cNvSpPr/>
          <p:nvPr/>
        </p:nvSpPr>
        <p:spPr>
          <a:xfrm>
            <a:off x="359" y="4524313"/>
            <a:ext cx="4275807" cy="720197"/>
          </a:xfrm>
          <a:prstGeom prst="rect">
            <a:avLst/>
          </a:prstGeom>
        </p:spPr>
        <p:txBody>
          <a:bodyPr wrap="square">
            <a:spAutoFit/>
          </a:bodyPr>
          <a:lstStyle/>
          <a:p>
            <a:pPr marL="285750" indent="-285750" eaLnBrk="0" fontAlgn="base" hangingPunct="0">
              <a:lnSpc>
                <a:spcPct val="80000"/>
              </a:lnSpc>
              <a:spcBef>
                <a:spcPct val="0"/>
              </a:spcBef>
              <a:spcAft>
                <a:spcPct val="0"/>
              </a:spcAft>
              <a:buFont typeface="Arial" panose="020B0604020202020204" pitchFamily="34" charset="0"/>
              <a:buChar char="•"/>
            </a:pPr>
            <a:r>
              <a:rPr lang="en-US" sz="1700" dirty="0">
                <a:solidFill>
                  <a:srgbClr val="010203"/>
                </a:solidFill>
                <a:latin typeface="Segoe UI Light" panose="020B0502040204020203" pitchFamily="34" charset="0"/>
                <a:cs typeface="Segoe UI Light" panose="020B0502040204020203" pitchFamily="34" charset="0"/>
              </a:rPr>
              <a:t>A combination of both Virtualization and Grid, but the end user does not have to care about the underlying architecture</a:t>
            </a:r>
          </a:p>
        </p:txBody>
      </p:sp>
      <p:sp>
        <p:nvSpPr>
          <p:cNvPr id="4" name="Rectangle 3"/>
          <p:cNvSpPr/>
          <p:nvPr/>
        </p:nvSpPr>
        <p:spPr>
          <a:xfrm>
            <a:off x="-3340" y="2707224"/>
            <a:ext cx="4279506" cy="720197"/>
          </a:xfrm>
          <a:prstGeom prst="rect">
            <a:avLst/>
          </a:prstGeom>
        </p:spPr>
        <p:txBody>
          <a:bodyPr wrap="square">
            <a:spAutoFit/>
          </a:bodyPr>
          <a:lstStyle/>
          <a:p>
            <a:pPr marL="285750" indent="-285750" eaLnBrk="0" fontAlgn="base" hangingPunct="0">
              <a:lnSpc>
                <a:spcPct val="80000"/>
              </a:lnSpc>
              <a:spcBef>
                <a:spcPct val="0"/>
              </a:spcBef>
              <a:spcAft>
                <a:spcPct val="0"/>
              </a:spcAft>
              <a:buFont typeface="Arial" panose="020B0604020202020204" pitchFamily="34" charset="0"/>
              <a:buChar char="•"/>
            </a:pPr>
            <a:r>
              <a:rPr lang="en-US" sz="1700" dirty="0">
                <a:solidFill>
                  <a:srgbClr val="010203"/>
                </a:solidFill>
                <a:latin typeface="Segoe UI Light" panose="020B0502040204020203" pitchFamily="34" charset="0"/>
                <a:cs typeface="Segoe UI Light" panose="020B0502040204020203" pitchFamily="34" charset="0"/>
              </a:rPr>
              <a:t>provides a simple way to access servers, storage, databases and a broad set of application services over the Internet.</a:t>
            </a:r>
          </a:p>
        </p:txBody>
      </p:sp>
      <p:grpSp>
        <p:nvGrpSpPr>
          <p:cNvPr id="14" name="Group 13"/>
          <p:cNvGrpSpPr/>
          <p:nvPr/>
        </p:nvGrpSpPr>
        <p:grpSpPr>
          <a:xfrm>
            <a:off x="95480" y="1481584"/>
            <a:ext cx="1755462" cy="1136262"/>
            <a:chOff x="204602" y="1463006"/>
            <a:chExt cx="1755462" cy="1136262"/>
          </a:xfrm>
        </p:grpSpPr>
        <p:pic>
          <p:nvPicPr>
            <p:cNvPr id="1026" name="Picture 2" descr="Image result for power plant ic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4602" y="1463006"/>
              <a:ext cx="1127947" cy="11279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ho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79445" y="2145697"/>
              <a:ext cx="480619" cy="45357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1143000" y="2132250"/>
              <a:ext cx="349892" cy="22678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968321" y="1869762"/>
            <a:ext cx="2242763" cy="810567"/>
            <a:chOff x="1968321" y="1869762"/>
            <a:chExt cx="2242763" cy="810567"/>
          </a:xfrm>
        </p:grpSpPr>
        <p:pic>
          <p:nvPicPr>
            <p:cNvPr id="1036" name="Picture 1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321" y="1869762"/>
              <a:ext cx="1415837" cy="8105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9786" y="2039817"/>
              <a:ext cx="731298" cy="45577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p:cNvCxnSpPr/>
            <p:nvPr/>
          </p:nvCxnSpPr>
          <p:spPr>
            <a:xfrm flipV="1">
              <a:off x="3284159" y="2275045"/>
              <a:ext cx="325289" cy="617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260503" y="3458952"/>
            <a:ext cx="1415837" cy="896837"/>
            <a:chOff x="306223" y="3552116"/>
            <a:chExt cx="1415837" cy="896837"/>
          </a:xfrm>
        </p:grpSpPr>
        <p:pic>
          <p:nvPicPr>
            <p:cNvPr id="212" name="Picture 1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223" y="3638386"/>
              <a:ext cx="1415837" cy="810567"/>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1.bp.blogspot.com/9Bk4oH2bTUksBs-Q-E1VSw6Nu4GLq5NNus3hDdIGtXxXdT0Khr2VLfhv7axtQRxDcCs=w30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02350">
              <a:off x="357807" y="3552116"/>
              <a:ext cx="763023" cy="76302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p:cNvSpPr txBox="1"/>
          <p:nvPr/>
        </p:nvSpPr>
        <p:spPr>
          <a:xfrm>
            <a:off x="1798417" y="3404267"/>
            <a:ext cx="1127363" cy="1015663"/>
          </a:xfrm>
          <a:prstGeom prst="rect">
            <a:avLst/>
          </a:prstGeom>
          <a:noFill/>
        </p:spPr>
        <p:txBody>
          <a:bodyPr wrap="square" rtlCol="0">
            <a:spAutoFit/>
          </a:bodyPr>
          <a:lstStyle/>
          <a:p>
            <a:r>
              <a:rPr lang="en-US" sz="1200" dirty="0" err="1">
                <a:latin typeface="Courier New" panose="02070309020205020404" pitchFamily="49" charset="0"/>
                <a:cs typeface="Courier New" panose="02070309020205020404" pitchFamily="49" charset="0"/>
              </a:rPr>
              <a:t>aws</a:t>
            </a:r>
            <a:r>
              <a:rPr lang="en-US" sz="1200" dirty="0">
                <a:latin typeface="Courier New" panose="02070309020205020404" pitchFamily="49" charset="0"/>
                <a:cs typeface="Courier New" panose="02070309020205020404" pitchFamily="49" charset="0"/>
              </a:rPr>
              <a:t> ec2 describe-instances</a:t>
            </a:r>
          </a:p>
          <a:p>
            <a:r>
              <a:rPr lang="en-US" sz="1200" dirty="0">
                <a:latin typeface="Courier New" panose="02070309020205020404" pitchFamily="49" charset="0"/>
                <a:cs typeface="Courier New" panose="02070309020205020404" pitchFamily="49" charset="0"/>
              </a:rPr>
              <a:t>--output </a:t>
            </a:r>
            <a:r>
              <a:rPr lang="en-US" sz="1200" dirty="0" err="1">
                <a:latin typeface="Courier New" panose="02070309020205020404" pitchFamily="49" charset="0"/>
                <a:cs typeface="Courier New" panose="02070309020205020404" pitchFamily="49" charset="0"/>
              </a:rPr>
              <a:t>json</a:t>
            </a:r>
            <a:endParaRPr lang="en-US" sz="1200" dirty="0">
              <a:latin typeface="Courier New" panose="02070309020205020404" pitchFamily="49" charset="0"/>
              <a:cs typeface="Courier New" panose="02070309020205020404" pitchFamily="49" charset="0"/>
            </a:endParaRPr>
          </a:p>
        </p:txBody>
      </p:sp>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1966" y="3564637"/>
            <a:ext cx="1280808" cy="719870"/>
          </a:xfrm>
          <a:prstGeom prst="rect">
            <a:avLst/>
          </a:prstGeom>
          <a:ln>
            <a:solidFill>
              <a:schemeClr val="tx1"/>
            </a:solidFill>
          </a:ln>
        </p:spPr>
      </p:pic>
      <p:pic>
        <p:nvPicPr>
          <p:cNvPr id="213" name="Picture 18"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9786" y="4008371"/>
            <a:ext cx="731298" cy="455774"/>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p:cNvSpPr/>
          <p:nvPr/>
        </p:nvSpPr>
        <p:spPr>
          <a:xfrm>
            <a:off x="118650" y="3474744"/>
            <a:ext cx="1603682" cy="102859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054760" y="3391588"/>
            <a:ext cx="500574" cy="369332"/>
          </a:xfrm>
          <a:prstGeom prst="rect">
            <a:avLst/>
          </a:prstGeom>
          <a:solidFill>
            <a:schemeClr val="bg1"/>
          </a:solidFill>
        </p:spPr>
        <p:txBody>
          <a:bodyPr wrap="square" rtlCol="0">
            <a:spAutoFit/>
          </a:bodyPr>
          <a:lstStyle/>
          <a:p>
            <a:r>
              <a:rPr lang="en-US" dirty="0">
                <a:solidFill>
                  <a:schemeClr val="accent5"/>
                </a:solidFill>
              </a:rPr>
              <a:t>API</a:t>
            </a:r>
          </a:p>
        </p:txBody>
      </p:sp>
      <p:pic>
        <p:nvPicPr>
          <p:cNvPr id="72" name="Picture 2" descr="C:\Users\mark.rendell\AppData\Local\Microsoft\Windows\Temporary Internet Files\Content.Outlook\6MFUHG0C\image.jpe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6166" y="1563716"/>
            <a:ext cx="7842369" cy="517326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AE225FC-184E-4791-B35A-BEDAA9F73BB6}"/>
              </a:ext>
            </a:extLst>
          </p:cNvPr>
          <p:cNvSpPr txBox="1"/>
          <p:nvPr/>
        </p:nvSpPr>
        <p:spPr>
          <a:xfrm>
            <a:off x="527055" y="522081"/>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Overview</a:t>
            </a:r>
          </a:p>
        </p:txBody>
      </p:sp>
      <p:sp>
        <p:nvSpPr>
          <p:cNvPr id="37" name="TextBox 36">
            <a:extLst>
              <a:ext uri="{FF2B5EF4-FFF2-40B4-BE49-F238E27FC236}">
                <a16:creationId xmlns:a16="http://schemas.microsoft.com/office/drawing/2014/main" id="{924065F8-1EE5-4D0F-8EF4-C54C242B1054}"/>
              </a:ext>
            </a:extLst>
          </p:cNvPr>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Cloud Computing?</a:t>
            </a:r>
          </a:p>
        </p:txBody>
      </p:sp>
    </p:spTree>
    <p:extLst>
      <p:ext uri="{BB962C8B-B14F-4D97-AF65-F5344CB8AC3E}">
        <p14:creationId xmlns:p14="http://schemas.microsoft.com/office/powerpoint/2010/main" val="1246287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Scaling to &gt;1 Users</a:t>
            </a: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High Availability Architecture</a:t>
            </a:r>
          </a:p>
        </p:txBody>
      </p:sp>
      <p:grpSp>
        <p:nvGrpSpPr>
          <p:cNvPr id="32" name="Group 31">
            <a:extLst>
              <a:ext uri="{FF2B5EF4-FFF2-40B4-BE49-F238E27FC236}">
                <a16:creationId xmlns:a16="http://schemas.microsoft.com/office/drawing/2014/main" id="{3D8848A8-16F2-486E-B443-7B8AB348D1A8}"/>
              </a:ext>
            </a:extLst>
          </p:cNvPr>
          <p:cNvGrpSpPr/>
          <p:nvPr/>
        </p:nvGrpSpPr>
        <p:grpSpPr>
          <a:xfrm>
            <a:off x="3778865" y="729309"/>
            <a:ext cx="3796887" cy="5927523"/>
            <a:chOff x="3778865" y="729309"/>
            <a:chExt cx="3796887" cy="5927523"/>
          </a:xfrm>
        </p:grpSpPr>
        <p:sp>
          <p:nvSpPr>
            <p:cNvPr id="7" name="Rounded Rectangle 42">
              <a:extLst>
                <a:ext uri="{FF2B5EF4-FFF2-40B4-BE49-F238E27FC236}">
                  <a16:creationId xmlns:a16="http://schemas.microsoft.com/office/drawing/2014/main" id="{121EFD8F-788C-409A-B624-DF73C6F0C6C2}"/>
                </a:ext>
              </a:extLst>
            </p:cNvPr>
            <p:cNvSpPr/>
            <p:nvPr/>
          </p:nvSpPr>
          <p:spPr>
            <a:xfrm>
              <a:off x="3778865" y="3791349"/>
              <a:ext cx="3796887" cy="2865483"/>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8" name="Picture 7" descr="AWS-Cloud.png">
              <a:extLst>
                <a:ext uri="{FF2B5EF4-FFF2-40B4-BE49-F238E27FC236}">
                  <a16:creationId xmlns:a16="http://schemas.microsoft.com/office/drawing/2014/main" id="{633C2721-C185-4445-A873-9BCE5EA55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188" y="3496259"/>
              <a:ext cx="601800" cy="558321"/>
            </a:xfrm>
            <a:prstGeom prst="rect">
              <a:avLst/>
            </a:prstGeom>
          </p:spPr>
        </p:pic>
        <p:sp>
          <p:nvSpPr>
            <p:cNvPr id="9" name="Rounded Rectangle 45">
              <a:extLst>
                <a:ext uri="{FF2B5EF4-FFF2-40B4-BE49-F238E27FC236}">
                  <a16:creationId xmlns:a16="http://schemas.microsoft.com/office/drawing/2014/main" id="{F4AA19E4-3D52-4406-9A96-94C662345FC0}"/>
                </a:ext>
              </a:extLst>
            </p:cNvPr>
            <p:cNvSpPr/>
            <p:nvPr/>
          </p:nvSpPr>
          <p:spPr>
            <a:xfrm>
              <a:off x="3847779" y="4446639"/>
              <a:ext cx="3566281" cy="2039506"/>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0" name="Picture 9" descr="VPC-Cloud.png">
              <a:extLst>
                <a:ext uri="{FF2B5EF4-FFF2-40B4-BE49-F238E27FC236}">
                  <a16:creationId xmlns:a16="http://schemas.microsoft.com/office/drawing/2014/main" id="{8B9CBDFA-5355-4D7D-8433-31690EE7FE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4196" y="4207791"/>
              <a:ext cx="608242" cy="547153"/>
            </a:xfrm>
            <a:prstGeom prst="rect">
              <a:avLst/>
            </a:prstGeom>
          </p:spPr>
        </p:pic>
        <p:sp>
          <p:nvSpPr>
            <p:cNvPr id="11" name="Rounded Rectangle 58">
              <a:extLst>
                <a:ext uri="{FF2B5EF4-FFF2-40B4-BE49-F238E27FC236}">
                  <a16:creationId xmlns:a16="http://schemas.microsoft.com/office/drawing/2014/main" id="{13D09454-ACC0-485F-869C-31C338DB5313}"/>
                </a:ext>
              </a:extLst>
            </p:cNvPr>
            <p:cNvSpPr/>
            <p:nvPr/>
          </p:nvSpPr>
          <p:spPr>
            <a:xfrm>
              <a:off x="5075324" y="4732761"/>
              <a:ext cx="1394599" cy="1603710"/>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3" name="Rounded Rectangle 21">
              <a:extLst>
                <a:ext uri="{FF2B5EF4-FFF2-40B4-BE49-F238E27FC236}">
                  <a16:creationId xmlns:a16="http://schemas.microsoft.com/office/drawing/2014/main" id="{2A8F724A-0F91-4BD8-981C-677F3DCD4C48}"/>
                </a:ext>
              </a:extLst>
            </p:cNvPr>
            <p:cNvSpPr/>
            <p:nvPr/>
          </p:nvSpPr>
          <p:spPr>
            <a:xfrm>
              <a:off x="5137003" y="4818294"/>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4" name="Picture 13">
              <a:extLst>
                <a:ext uri="{FF2B5EF4-FFF2-40B4-BE49-F238E27FC236}">
                  <a16:creationId xmlns:a16="http://schemas.microsoft.com/office/drawing/2014/main" id="{ADE6305F-84E1-470B-8453-FF2C0036CF53}"/>
                </a:ext>
              </a:extLst>
            </p:cNvPr>
            <p:cNvPicPr>
              <a:picLocks noChangeAspect="1"/>
            </p:cNvPicPr>
            <p:nvPr/>
          </p:nvPicPr>
          <p:blipFill>
            <a:blip r:embed="rId5"/>
            <a:stretch>
              <a:fillRect/>
            </a:stretch>
          </p:blipFill>
          <p:spPr>
            <a:xfrm>
              <a:off x="5211887" y="4708154"/>
              <a:ext cx="215900" cy="241300"/>
            </a:xfrm>
            <a:prstGeom prst="rect">
              <a:avLst/>
            </a:prstGeom>
          </p:spPr>
        </p:pic>
        <p:grpSp>
          <p:nvGrpSpPr>
            <p:cNvPr id="38" name="Group 37">
              <a:extLst>
                <a:ext uri="{FF2B5EF4-FFF2-40B4-BE49-F238E27FC236}">
                  <a16:creationId xmlns:a16="http://schemas.microsoft.com/office/drawing/2014/main" id="{91E9E71E-E21F-4ADB-B310-7E5E9928C1AE}"/>
                </a:ext>
              </a:extLst>
            </p:cNvPr>
            <p:cNvGrpSpPr/>
            <p:nvPr/>
          </p:nvGrpSpPr>
          <p:grpSpPr>
            <a:xfrm>
              <a:off x="5207614" y="729309"/>
              <a:ext cx="1078992" cy="873844"/>
              <a:chOff x="5564012" y="88862"/>
              <a:chExt cx="1078992" cy="873844"/>
            </a:xfrm>
          </p:grpSpPr>
          <p:pic>
            <p:nvPicPr>
              <p:cNvPr id="39" name="Picture 38">
                <a:extLst>
                  <a:ext uri="{FF2B5EF4-FFF2-40B4-BE49-F238E27FC236}">
                    <a16:creationId xmlns:a16="http://schemas.microsoft.com/office/drawing/2014/main" id="{085C7A8C-621B-497F-AA53-122E16037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0049" y="88862"/>
                <a:ext cx="731520" cy="707136"/>
              </a:xfrm>
              <a:prstGeom prst="rect">
                <a:avLst/>
              </a:prstGeom>
            </p:spPr>
          </p:pic>
          <p:sp>
            <p:nvSpPr>
              <p:cNvPr id="40" name="TextBox 39">
                <a:extLst>
                  <a:ext uri="{FF2B5EF4-FFF2-40B4-BE49-F238E27FC236}">
                    <a16:creationId xmlns:a16="http://schemas.microsoft.com/office/drawing/2014/main" id="{D86EA03D-D3EC-4D09-806D-7490EF3B5D6C}"/>
                  </a:ext>
                </a:extLst>
              </p:cNvPr>
              <p:cNvSpPr txBox="1"/>
              <p:nvPr/>
            </p:nvSpPr>
            <p:spPr>
              <a:xfrm>
                <a:off x="5564012" y="80725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Users</a:t>
                </a:r>
              </a:p>
            </p:txBody>
          </p:sp>
        </p:grpSp>
        <p:grpSp>
          <p:nvGrpSpPr>
            <p:cNvPr id="204" name="Group 203">
              <a:extLst>
                <a:ext uri="{FF2B5EF4-FFF2-40B4-BE49-F238E27FC236}">
                  <a16:creationId xmlns:a16="http://schemas.microsoft.com/office/drawing/2014/main" id="{343F23F4-6300-49EE-8C04-268843100F99}"/>
                </a:ext>
              </a:extLst>
            </p:cNvPr>
            <p:cNvGrpSpPr/>
            <p:nvPr/>
          </p:nvGrpSpPr>
          <p:grpSpPr>
            <a:xfrm>
              <a:off x="5426212" y="2278382"/>
              <a:ext cx="643781" cy="951286"/>
              <a:chOff x="2995370" y="1152378"/>
              <a:chExt cx="643781" cy="951286"/>
            </a:xfrm>
          </p:grpSpPr>
          <p:sp>
            <p:nvSpPr>
              <p:cNvPr id="205" name="TextBox 204">
                <a:extLst>
                  <a:ext uri="{FF2B5EF4-FFF2-40B4-BE49-F238E27FC236}">
                    <a16:creationId xmlns:a16="http://schemas.microsoft.com/office/drawing/2014/main" id="{1AA75D0A-0C0A-4714-9533-74D875A0FE5A}"/>
                  </a:ext>
                </a:extLst>
              </p:cNvPr>
              <p:cNvSpPr txBox="1"/>
              <p:nvPr/>
            </p:nvSpPr>
            <p:spPr>
              <a:xfrm>
                <a:off x="2995370" y="1829344"/>
                <a:ext cx="643781" cy="274320"/>
              </a:xfrm>
              <a:prstGeom prst="rect">
                <a:avLst/>
              </a:prstGeom>
              <a:noFill/>
            </p:spPr>
            <p:txBody>
              <a:bodyPr wrap="square" lIns="0" tIns="0" rIns="0" bIns="0" rtlCol="0" anchor="t">
                <a:noAutofit/>
              </a:bodyPr>
              <a:lstStyle/>
              <a:p>
                <a:pPr algn="ctr"/>
                <a:r>
                  <a:rPr lang="en-US" sz="1000" b="1" dirty="0">
                    <a:latin typeface="Helvetica Neue"/>
                  </a:rPr>
                  <a:t>Amazon</a:t>
                </a:r>
                <a:br>
                  <a:rPr lang="en-US" sz="1000" b="1" dirty="0">
                    <a:latin typeface="Helvetica Neue"/>
                  </a:rPr>
                </a:br>
                <a:r>
                  <a:rPr lang="en-US" sz="1000" b="1" dirty="0">
                    <a:latin typeface="Helvetica Neue"/>
                  </a:rPr>
                  <a:t>Route 53</a:t>
                </a:r>
              </a:p>
            </p:txBody>
          </p:sp>
          <p:pic>
            <p:nvPicPr>
              <p:cNvPr id="206" name="Picture 205">
                <a:extLst>
                  <a:ext uri="{FF2B5EF4-FFF2-40B4-BE49-F238E27FC236}">
                    <a16:creationId xmlns:a16="http://schemas.microsoft.com/office/drawing/2014/main" id="{27FE4980-F854-4FD0-B6B2-029FD5FA9A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601" y="1152378"/>
                <a:ext cx="537317" cy="638065"/>
              </a:xfrm>
              <a:prstGeom prst="rect">
                <a:avLst/>
              </a:prstGeom>
            </p:spPr>
          </p:pic>
        </p:grpSp>
        <p:cxnSp>
          <p:nvCxnSpPr>
            <p:cNvPr id="2071" name="Straight Arrow Connector 2070">
              <a:extLst>
                <a:ext uri="{FF2B5EF4-FFF2-40B4-BE49-F238E27FC236}">
                  <a16:creationId xmlns:a16="http://schemas.microsoft.com/office/drawing/2014/main" id="{F6FE1FC1-9BA5-4689-9EF3-F00F08D7D234}"/>
                </a:ext>
              </a:extLst>
            </p:cNvPr>
            <p:cNvCxnSpPr>
              <a:cxnSpLocks/>
              <a:stCxn id="40" idx="2"/>
              <a:endCxn id="206" idx="0"/>
            </p:cNvCxnSpPr>
            <p:nvPr/>
          </p:nvCxnSpPr>
          <p:spPr>
            <a:xfrm>
              <a:off x="5747110" y="1603153"/>
              <a:ext cx="992" cy="67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9" name="Picture 128" descr="EC2-Instance.png">
              <a:extLst>
                <a:ext uri="{FF2B5EF4-FFF2-40B4-BE49-F238E27FC236}">
                  <a16:creationId xmlns:a16="http://schemas.microsoft.com/office/drawing/2014/main" id="{526AF9E7-2B05-490D-8AD7-CA71B11B11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27787" y="5016173"/>
              <a:ext cx="636315" cy="491916"/>
            </a:xfrm>
            <a:prstGeom prst="rect">
              <a:avLst/>
            </a:prstGeom>
          </p:spPr>
        </p:pic>
        <p:sp>
          <p:nvSpPr>
            <p:cNvPr id="135" name="TextBox 36">
              <a:extLst>
                <a:ext uri="{FF2B5EF4-FFF2-40B4-BE49-F238E27FC236}">
                  <a16:creationId xmlns:a16="http://schemas.microsoft.com/office/drawing/2014/main" id="{C9D289B1-74AD-4445-9D80-0BA0D66A22F5}"/>
                </a:ext>
              </a:extLst>
            </p:cNvPr>
            <p:cNvSpPr txBox="1">
              <a:spLocks noChangeArrowheads="1"/>
            </p:cNvSpPr>
            <p:nvPr/>
          </p:nvSpPr>
          <p:spPr bwMode="auto">
            <a:xfrm>
              <a:off x="5170769" y="5454872"/>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sp>
          <p:nvSpPr>
            <p:cNvPr id="137" name="TextBox 35">
              <a:extLst>
                <a:ext uri="{FF2B5EF4-FFF2-40B4-BE49-F238E27FC236}">
                  <a16:creationId xmlns:a16="http://schemas.microsoft.com/office/drawing/2014/main" id="{53ADFD7E-0205-4260-BA9D-95C244C8E20F}"/>
                </a:ext>
              </a:extLst>
            </p:cNvPr>
            <p:cNvSpPr txBox="1">
              <a:spLocks noChangeArrowheads="1"/>
            </p:cNvSpPr>
            <p:nvPr/>
          </p:nvSpPr>
          <p:spPr bwMode="auto">
            <a:xfrm>
              <a:off x="5051118" y="576578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cxnSp>
          <p:nvCxnSpPr>
            <p:cNvPr id="15" name="Straight Arrow Connector 14">
              <a:extLst>
                <a:ext uri="{FF2B5EF4-FFF2-40B4-BE49-F238E27FC236}">
                  <a16:creationId xmlns:a16="http://schemas.microsoft.com/office/drawing/2014/main" id="{D85BE100-8458-4016-A161-66A804667017}"/>
                </a:ext>
              </a:extLst>
            </p:cNvPr>
            <p:cNvCxnSpPr>
              <a:stCxn id="205" idx="2"/>
              <a:endCxn id="129" idx="0"/>
            </p:cNvCxnSpPr>
            <p:nvPr/>
          </p:nvCxnSpPr>
          <p:spPr>
            <a:xfrm flipH="1">
              <a:off x="5745945" y="3229668"/>
              <a:ext cx="2158" cy="1786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9" name="TextBox 138">
            <a:extLst>
              <a:ext uri="{FF2B5EF4-FFF2-40B4-BE49-F238E27FC236}">
                <a16:creationId xmlns:a16="http://schemas.microsoft.com/office/drawing/2014/main" id="{A203830C-0B25-4208-8C80-9332D3BE7AFF}"/>
              </a:ext>
            </a:extLst>
          </p:cNvPr>
          <p:cNvSpPr txBox="1"/>
          <p:nvPr/>
        </p:nvSpPr>
        <p:spPr>
          <a:xfrm>
            <a:off x="17204" y="943106"/>
            <a:ext cx="3593091" cy="3093154"/>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Simplest approach</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Application Webserver is hosted on EC2</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Added a DNS entry on Route 53</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Vertical scaling</a:t>
            </a:r>
          </a:p>
          <a:p>
            <a:pPr marL="742950" lvl="1" indent="-285750" algn="just">
              <a:buFont typeface="Wingdings" panose="05000000000000000000" pitchFamily="2" charset="2"/>
              <a:buChar char="§"/>
            </a:pPr>
            <a:r>
              <a:rPr lang="en-US" sz="1300" dirty="0">
                <a:solidFill>
                  <a:sysClr val="windowText" lastClr="000000"/>
                </a:solidFill>
                <a:latin typeface="Segoe UI Light" panose="020B0502040204020203" pitchFamily="34" charset="0"/>
                <a:cs typeface="Segoe UI Light" panose="020B0502040204020203" pitchFamily="34" charset="0"/>
              </a:rPr>
              <a:t>Can now leverage PIOPS</a:t>
            </a:r>
          </a:p>
          <a:p>
            <a:pPr marL="742950" lvl="1" indent="-285750" algn="just">
              <a:buFont typeface="Wingdings" panose="05000000000000000000" pitchFamily="2" charset="2"/>
              <a:buChar char="§"/>
            </a:pPr>
            <a:r>
              <a:rPr lang="en-US" sz="1300" dirty="0">
                <a:solidFill>
                  <a:sysClr val="windowText" lastClr="000000"/>
                </a:solidFill>
                <a:latin typeface="Segoe UI Light" panose="020B0502040204020203" pitchFamily="34" charset="0"/>
                <a:cs typeface="Segoe UI Light" panose="020B0502040204020203" pitchFamily="34" charset="0"/>
              </a:rPr>
              <a:t>High I/O instances</a:t>
            </a:r>
          </a:p>
          <a:p>
            <a:pPr marL="742950" lvl="1" indent="-285750" algn="just">
              <a:buFont typeface="Wingdings" panose="05000000000000000000" pitchFamily="2" charset="2"/>
              <a:buChar char="§"/>
            </a:pPr>
            <a:r>
              <a:rPr lang="en-US" sz="1300" dirty="0">
                <a:solidFill>
                  <a:sysClr val="windowText" lastClr="000000"/>
                </a:solidFill>
                <a:latin typeface="Segoe UI Light" panose="020B0502040204020203" pitchFamily="34" charset="0"/>
                <a:cs typeface="Segoe UI Light" panose="020B0502040204020203" pitchFamily="34" charset="0"/>
              </a:rPr>
              <a:t>High memory instances</a:t>
            </a:r>
          </a:p>
          <a:p>
            <a:pPr marL="742950" lvl="1" indent="-285750" algn="just">
              <a:buFont typeface="Wingdings" panose="05000000000000000000" pitchFamily="2" charset="2"/>
              <a:buChar char="§"/>
            </a:pPr>
            <a:r>
              <a:rPr lang="en-US" sz="1300" dirty="0">
                <a:solidFill>
                  <a:sysClr val="windowText" lastClr="000000"/>
                </a:solidFill>
                <a:latin typeface="Segoe UI Light" panose="020B0502040204020203" pitchFamily="34" charset="0"/>
                <a:cs typeface="Segoe UI Light" panose="020B0502040204020203" pitchFamily="34" charset="0"/>
              </a:rPr>
              <a:t>High CPU instances</a:t>
            </a:r>
          </a:p>
          <a:p>
            <a:pPr marL="742950" lvl="1" indent="-285750" algn="just">
              <a:buFont typeface="Wingdings" panose="05000000000000000000" pitchFamily="2" charset="2"/>
              <a:buChar char="§"/>
            </a:pPr>
            <a:r>
              <a:rPr lang="en-US" sz="1300" dirty="0">
                <a:solidFill>
                  <a:sysClr val="windowText" lastClr="000000"/>
                </a:solidFill>
                <a:latin typeface="Segoe UI Light" panose="020B0502040204020203" pitchFamily="34" charset="0"/>
                <a:cs typeface="Segoe UI Light" panose="020B0502040204020203" pitchFamily="34" charset="0"/>
              </a:rPr>
              <a:t>High storage instances</a:t>
            </a:r>
          </a:p>
          <a:p>
            <a:pPr marL="742950" lvl="1" indent="-285750" algn="just">
              <a:buFont typeface="Wingdings" panose="05000000000000000000" pitchFamily="2" charset="2"/>
              <a:buChar char="§"/>
            </a:pPr>
            <a:r>
              <a:rPr lang="en-US" sz="1300" dirty="0">
                <a:solidFill>
                  <a:sysClr val="windowText" lastClr="000000"/>
                </a:solidFill>
                <a:latin typeface="Segoe UI Light" panose="020B0502040204020203" pitchFamily="34" charset="0"/>
                <a:cs typeface="Segoe UI Light" panose="020B0502040204020203" pitchFamily="34" charset="0"/>
              </a:rPr>
              <a:t>Easy to change instance sizes</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Will hit an endpoint eventually</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No failover</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No redundancy</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Too many eggs in one basket</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grpSp>
        <p:nvGrpSpPr>
          <p:cNvPr id="226" name="Group 225">
            <a:extLst>
              <a:ext uri="{FF2B5EF4-FFF2-40B4-BE49-F238E27FC236}">
                <a16:creationId xmlns:a16="http://schemas.microsoft.com/office/drawing/2014/main" id="{4D920E3C-C887-4918-B2BA-B48A391A671B}"/>
              </a:ext>
            </a:extLst>
          </p:cNvPr>
          <p:cNvGrpSpPr/>
          <p:nvPr/>
        </p:nvGrpSpPr>
        <p:grpSpPr>
          <a:xfrm>
            <a:off x="6182799" y="1648803"/>
            <a:ext cx="1466940" cy="1982578"/>
            <a:chOff x="8681577" y="-684568"/>
            <a:chExt cx="1466940" cy="1982578"/>
          </a:xfrm>
        </p:grpSpPr>
        <p:sp>
          <p:nvSpPr>
            <p:cNvPr id="227" name="Rectangle 226">
              <a:extLst>
                <a:ext uri="{FF2B5EF4-FFF2-40B4-BE49-F238E27FC236}">
                  <a16:creationId xmlns:a16="http://schemas.microsoft.com/office/drawing/2014/main" id="{C356C04E-D73C-44DC-AE92-6AEE51AEA2B5}"/>
                </a:ext>
              </a:extLst>
            </p:cNvPr>
            <p:cNvSpPr/>
            <p:nvPr/>
          </p:nvSpPr>
          <p:spPr>
            <a:xfrm>
              <a:off x="8681577" y="-684568"/>
              <a:ext cx="1466940" cy="338554"/>
            </a:xfrm>
            <a:prstGeom prst="rect">
              <a:avLst/>
            </a:prstGeom>
          </p:spPr>
          <p:txBody>
            <a:bodyPr wrap="none">
              <a:spAutoFit/>
            </a:bodyPr>
            <a:lstStyle/>
            <a:p>
              <a:r>
                <a:rPr lang="en-US" sz="1600" b="1" dirty="0"/>
                <a:t>Vertical Scaling</a:t>
              </a:r>
            </a:p>
          </p:txBody>
        </p:sp>
        <p:pic>
          <p:nvPicPr>
            <p:cNvPr id="228" name="Picture 227" descr="EC2-Instance.png">
              <a:extLst>
                <a:ext uri="{FF2B5EF4-FFF2-40B4-BE49-F238E27FC236}">
                  <a16:creationId xmlns:a16="http://schemas.microsoft.com/office/drawing/2014/main" id="{D7D5D1B7-3532-479C-A194-F6BC184C99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76081" y="806094"/>
              <a:ext cx="636315" cy="491916"/>
            </a:xfrm>
            <a:prstGeom prst="rect">
              <a:avLst/>
            </a:prstGeom>
          </p:spPr>
        </p:pic>
        <p:pic>
          <p:nvPicPr>
            <p:cNvPr id="229" name="Picture 228" descr="EC2-Instance.png">
              <a:extLst>
                <a:ext uri="{FF2B5EF4-FFF2-40B4-BE49-F238E27FC236}">
                  <a16:creationId xmlns:a16="http://schemas.microsoft.com/office/drawing/2014/main" id="{E695CA53-D571-4645-819C-305EB9E1C1E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09866" y="262106"/>
              <a:ext cx="790152" cy="610843"/>
            </a:xfrm>
            <a:prstGeom prst="rect">
              <a:avLst/>
            </a:prstGeom>
          </p:spPr>
        </p:pic>
        <p:sp>
          <p:nvSpPr>
            <p:cNvPr id="230" name="TextBox 36">
              <a:extLst>
                <a:ext uri="{FF2B5EF4-FFF2-40B4-BE49-F238E27FC236}">
                  <a16:creationId xmlns:a16="http://schemas.microsoft.com/office/drawing/2014/main" id="{52CD77DF-71D6-4E9E-8733-0451B00A5F11}"/>
                </a:ext>
              </a:extLst>
            </p:cNvPr>
            <p:cNvSpPr txBox="1">
              <a:spLocks noChangeArrowheads="1"/>
            </p:cNvSpPr>
            <p:nvPr/>
          </p:nvSpPr>
          <p:spPr bwMode="auto">
            <a:xfrm>
              <a:off x="8817461" y="907466"/>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olidFill>
                    <a:schemeClr val="bg1"/>
                  </a:solidFill>
                  <a:latin typeface="Calibri" panose="020F0502020204030204" pitchFamily="34" charset="0"/>
                  <a:ea typeface="Verdana" pitchFamily="34" charset="0"/>
                  <a:cs typeface="Helvetica Neue"/>
                </a:rPr>
                <a:t>micro</a:t>
              </a:r>
              <a:endParaRPr lang="en-US" sz="1400" b="0" dirty="0">
                <a:solidFill>
                  <a:schemeClr val="bg1"/>
                </a:solidFill>
                <a:latin typeface="Calibri" panose="020F0502020204030204" pitchFamily="34" charset="0"/>
                <a:ea typeface="Verdana" pitchFamily="34" charset="0"/>
                <a:cs typeface="Helvetica Neue"/>
              </a:endParaRPr>
            </a:p>
          </p:txBody>
        </p:sp>
        <p:sp>
          <p:nvSpPr>
            <p:cNvPr id="231" name="TextBox 36">
              <a:extLst>
                <a:ext uri="{FF2B5EF4-FFF2-40B4-BE49-F238E27FC236}">
                  <a16:creationId xmlns:a16="http://schemas.microsoft.com/office/drawing/2014/main" id="{A823B889-8484-4A84-8C6F-5F67C0180060}"/>
                </a:ext>
              </a:extLst>
            </p:cNvPr>
            <p:cNvSpPr txBox="1">
              <a:spLocks noChangeArrowheads="1"/>
            </p:cNvSpPr>
            <p:nvPr/>
          </p:nvSpPr>
          <p:spPr bwMode="auto">
            <a:xfrm>
              <a:off x="8818481" y="419975"/>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solidFill>
                    <a:schemeClr val="bg1"/>
                  </a:solidFill>
                  <a:latin typeface="Calibri" panose="020F0502020204030204" pitchFamily="34" charset="0"/>
                  <a:ea typeface="Verdana" pitchFamily="34" charset="0"/>
                  <a:cs typeface="Helvetica Neue"/>
                </a:rPr>
                <a:t>large</a:t>
              </a:r>
            </a:p>
          </p:txBody>
        </p:sp>
        <p:pic>
          <p:nvPicPr>
            <p:cNvPr id="232" name="Picture 231" descr="EC2-Instance.png">
              <a:extLst>
                <a:ext uri="{FF2B5EF4-FFF2-40B4-BE49-F238E27FC236}">
                  <a16:creationId xmlns:a16="http://schemas.microsoft.com/office/drawing/2014/main" id="{522C8D80-C00D-4A3D-8222-CFC0223BA3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39003" y="-346458"/>
              <a:ext cx="910470" cy="703857"/>
            </a:xfrm>
            <a:prstGeom prst="rect">
              <a:avLst/>
            </a:prstGeom>
          </p:spPr>
        </p:pic>
        <p:sp>
          <p:nvSpPr>
            <p:cNvPr id="235" name="TextBox 36">
              <a:extLst>
                <a:ext uri="{FF2B5EF4-FFF2-40B4-BE49-F238E27FC236}">
                  <a16:creationId xmlns:a16="http://schemas.microsoft.com/office/drawing/2014/main" id="{EFA6028B-D010-4BB5-B694-3159F4BDA78A}"/>
                </a:ext>
              </a:extLst>
            </p:cNvPr>
            <p:cNvSpPr txBox="1">
              <a:spLocks noChangeArrowheads="1"/>
            </p:cNvSpPr>
            <p:nvPr/>
          </p:nvSpPr>
          <p:spPr bwMode="auto">
            <a:xfrm>
              <a:off x="8827566" y="-168643"/>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err="1">
                  <a:solidFill>
                    <a:schemeClr val="bg1"/>
                  </a:solidFill>
                  <a:latin typeface="Calibri" panose="020F0502020204030204" pitchFamily="34" charset="0"/>
                  <a:ea typeface="Verdana" pitchFamily="34" charset="0"/>
                  <a:cs typeface="Helvetica Neue"/>
                </a:rPr>
                <a:t>xlarge</a:t>
              </a:r>
              <a:endParaRPr lang="en-US" sz="1400" b="0" dirty="0">
                <a:solidFill>
                  <a:schemeClr val="bg1"/>
                </a:solidFill>
                <a:latin typeface="Calibri" panose="020F0502020204030204" pitchFamily="34" charset="0"/>
                <a:ea typeface="Verdana" pitchFamily="34" charset="0"/>
                <a:cs typeface="Helvetica Neue"/>
              </a:endParaRPr>
            </a:p>
          </p:txBody>
        </p:sp>
      </p:grpSp>
      <p:sp>
        <p:nvSpPr>
          <p:cNvPr id="236" name="TextBox 235">
            <a:extLst>
              <a:ext uri="{FF2B5EF4-FFF2-40B4-BE49-F238E27FC236}">
                <a16:creationId xmlns:a16="http://schemas.microsoft.com/office/drawing/2014/main" id="{B8F0FCE2-1F1F-4BE2-8BEE-493AEE9AD8DD}"/>
              </a:ext>
            </a:extLst>
          </p:cNvPr>
          <p:cNvSpPr txBox="1"/>
          <p:nvPr/>
        </p:nvSpPr>
        <p:spPr>
          <a:xfrm>
            <a:off x="17204" y="3864982"/>
            <a:ext cx="3593091" cy="2893100"/>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Separate database to webserver to scale them independently from each other</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Manage the database yourself using EC2</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Leverage Amazon RDS or Amazon DynamoDB for a managed database</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Amazon will manage backups, availability, patching, etc. </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SQL</a:t>
            </a:r>
          </a:p>
          <a:p>
            <a:pPr marL="742950" lvl="1"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Established and well-worn technology</a:t>
            </a:r>
          </a:p>
          <a:p>
            <a:pPr marL="742950" lvl="1"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Lots of existing code, communities, books, and tools.</a:t>
            </a: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NoSQL</a:t>
            </a:r>
          </a:p>
          <a:p>
            <a:pPr marL="742950" lvl="1"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Incredibly data intensive workload</a:t>
            </a:r>
          </a:p>
          <a:p>
            <a:pPr marL="742950" lvl="1"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Metadata-driven datasets</a:t>
            </a:r>
          </a:p>
        </p:txBody>
      </p:sp>
      <p:grpSp>
        <p:nvGrpSpPr>
          <p:cNvPr id="34" name="Group 33">
            <a:extLst>
              <a:ext uri="{FF2B5EF4-FFF2-40B4-BE49-F238E27FC236}">
                <a16:creationId xmlns:a16="http://schemas.microsoft.com/office/drawing/2014/main" id="{BAD83A09-43AE-42EF-B8EF-B4FAECA0442E}"/>
              </a:ext>
            </a:extLst>
          </p:cNvPr>
          <p:cNvGrpSpPr/>
          <p:nvPr/>
        </p:nvGrpSpPr>
        <p:grpSpPr>
          <a:xfrm>
            <a:off x="9377079" y="1370009"/>
            <a:ext cx="2788767" cy="2236017"/>
            <a:chOff x="9377079" y="1370009"/>
            <a:chExt cx="2788767" cy="2236017"/>
          </a:xfrm>
        </p:grpSpPr>
        <p:grpSp>
          <p:nvGrpSpPr>
            <p:cNvPr id="247" name="Group 246">
              <a:extLst>
                <a:ext uri="{FF2B5EF4-FFF2-40B4-BE49-F238E27FC236}">
                  <a16:creationId xmlns:a16="http://schemas.microsoft.com/office/drawing/2014/main" id="{489C3CCA-05F1-4DCA-9025-D319A2E44EDB}"/>
                </a:ext>
              </a:extLst>
            </p:cNvPr>
            <p:cNvGrpSpPr/>
            <p:nvPr/>
          </p:nvGrpSpPr>
          <p:grpSpPr>
            <a:xfrm>
              <a:off x="10939658" y="2799991"/>
              <a:ext cx="894752" cy="806035"/>
              <a:chOff x="10969814" y="1639586"/>
              <a:chExt cx="894752" cy="806035"/>
            </a:xfrm>
          </p:grpSpPr>
          <p:pic>
            <p:nvPicPr>
              <p:cNvPr id="241" name="Picture 240">
                <a:extLst>
                  <a:ext uri="{FF2B5EF4-FFF2-40B4-BE49-F238E27FC236}">
                    <a16:creationId xmlns:a16="http://schemas.microsoft.com/office/drawing/2014/main" id="{23CC68DA-8A20-4C39-AA27-24299929EF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45456" y="1639586"/>
                <a:ext cx="543466" cy="601994"/>
              </a:xfrm>
              <a:prstGeom prst="rect">
                <a:avLst/>
              </a:prstGeom>
            </p:spPr>
          </p:pic>
          <p:sp>
            <p:nvSpPr>
              <p:cNvPr id="243" name="TextBox 242">
                <a:extLst>
                  <a:ext uri="{FF2B5EF4-FFF2-40B4-BE49-F238E27FC236}">
                    <a16:creationId xmlns:a16="http://schemas.microsoft.com/office/drawing/2014/main" id="{F31A0BBD-BF34-484B-BA5B-78EA26F155C7}"/>
                  </a:ext>
                </a:extLst>
              </p:cNvPr>
              <p:cNvSpPr txBox="1"/>
              <p:nvPr/>
            </p:nvSpPr>
            <p:spPr>
              <a:xfrm>
                <a:off x="10969814" y="2289989"/>
                <a:ext cx="894752"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DynamoDB</a:t>
                </a:r>
                <a:endParaRPr lang="en-US" b="1" dirty="0"/>
              </a:p>
            </p:txBody>
          </p:sp>
        </p:grpSp>
        <p:grpSp>
          <p:nvGrpSpPr>
            <p:cNvPr id="246" name="Group 245">
              <a:extLst>
                <a:ext uri="{FF2B5EF4-FFF2-40B4-BE49-F238E27FC236}">
                  <a16:creationId xmlns:a16="http://schemas.microsoft.com/office/drawing/2014/main" id="{D06EB8EC-1A8A-4725-B359-D64E6B6E9BED}"/>
                </a:ext>
              </a:extLst>
            </p:cNvPr>
            <p:cNvGrpSpPr/>
            <p:nvPr/>
          </p:nvGrpSpPr>
          <p:grpSpPr>
            <a:xfrm>
              <a:off x="10940659" y="1770034"/>
              <a:ext cx="894752" cy="797465"/>
              <a:chOff x="10940659" y="611794"/>
              <a:chExt cx="894752" cy="797465"/>
            </a:xfrm>
          </p:grpSpPr>
          <p:pic>
            <p:nvPicPr>
              <p:cNvPr id="240" name="Picture 239">
                <a:extLst>
                  <a:ext uri="{FF2B5EF4-FFF2-40B4-BE49-F238E27FC236}">
                    <a16:creationId xmlns:a16="http://schemas.microsoft.com/office/drawing/2014/main" id="{3CA84F68-6886-44C0-BE4E-B1F244F2E1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27352" y="611794"/>
                <a:ext cx="521366" cy="602829"/>
              </a:xfrm>
              <a:prstGeom prst="rect">
                <a:avLst/>
              </a:prstGeom>
            </p:spPr>
          </p:pic>
          <p:sp>
            <p:nvSpPr>
              <p:cNvPr id="244" name="TextBox 243">
                <a:extLst>
                  <a:ext uri="{FF2B5EF4-FFF2-40B4-BE49-F238E27FC236}">
                    <a16:creationId xmlns:a16="http://schemas.microsoft.com/office/drawing/2014/main" id="{2178846C-79E4-4469-8031-7918585336F7}"/>
                  </a:ext>
                </a:extLst>
              </p:cNvPr>
              <p:cNvSpPr txBox="1"/>
              <p:nvPr/>
            </p:nvSpPr>
            <p:spPr>
              <a:xfrm>
                <a:off x="10940659" y="1253627"/>
                <a:ext cx="894752"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RDS</a:t>
                </a:r>
                <a:endParaRPr lang="en-US" b="1" dirty="0"/>
              </a:p>
            </p:txBody>
          </p:sp>
        </p:grpSp>
        <p:sp>
          <p:nvSpPr>
            <p:cNvPr id="249" name="Rectangle 248">
              <a:extLst>
                <a:ext uri="{FF2B5EF4-FFF2-40B4-BE49-F238E27FC236}">
                  <a16:creationId xmlns:a16="http://schemas.microsoft.com/office/drawing/2014/main" id="{0295A556-9658-4242-AE61-81C154FF093D}"/>
                </a:ext>
              </a:extLst>
            </p:cNvPr>
            <p:cNvSpPr/>
            <p:nvPr/>
          </p:nvSpPr>
          <p:spPr>
            <a:xfrm>
              <a:off x="9377079" y="1370009"/>
              <a:ext cx="1351075" cy="338554"/>
            </a:xfrm>
            <a:prstGeom prst="rect">
              <a:avLst/>
            </a:prstGeom>
          </p:spPr>
          <p:txBody>
            <a:bodyPr wrap="none">
              <a:spAutoFit/>
            </a:bodyPr>
            <a:lstStyle/>
            <a:p>
              <a:r>
                <a:rPr lang="en-US" sz="1600" b="1" dirty="0"/>
                <a:t>Self-managed</a:t>
              </a:r>
            </a:p>
          </p:txBody>
        </p:sp>
        <p:sp>
          <p:nvSpPr>
            <p:cNvPr id="250" name="Rectangle 249">
              <a:extLst>
                <a:ext uri="{FF2B5EF4-FFF2-40B4-BE49-F238E27FC236}">
                  <a16:creationId xmlns:a16="http://schemas.microsoft.com/office/drawing/2014/main" id="{111BC7CF-8223-4C47-B857-F624985DF124}"/>
                </a:ext>
              </a:extLst>
            </p:cNvPr>
            <p:cNvSpPr/>
            <p:nvPr/>
          </p:nvSpPr>
          <p:spPr>
            <a:xfrm>
              <a:off x="10744238" y="1370009"/>
              <a:ext cx="1421608" cy="338554"/>
            </a:xfrm>
            <a:prstGeom prst="rect">
              <a:avLst/>
            </a:prstGeom>
          </p:spPr>
          <p:txBody>
            <a:bodyPr wrap="none">
              <a:spAutoFit/>
            </a:bodyPr>
            <a:lstStyle/>
            <a:p>
              <a:r>
                <a:rPr lang="en-US" sz="1600" b="1" dirty="0"/>
                <a:t>Fully managed</a:t>
              </a:r>
            </a:p>
          </p:txBody>
        </p:sp>
        <p:grpSp>
          <p:nvGrpSpPr>
            <p:cNvPr id="252" name="Group 251">
              <a:extLst>
                <a:ext uri="{FF2B5EF4-FFF2-40B4-BE49-F238E27FC236}">
                  <a16:creationId xmlns:a16="http://schemas.microsoft.com/office/drawing/2014/main" id="{5025451E-A39F-4ECF-B8F1-C60E6DDCF2E6}"/>
                </a:ext>
              </a:extLst>
            </p:cNvPr>
            <p:cNvGrpSpPr/>
            <p:nvPr/>
          </p:nvGrpSpPr>
          <p:grpSpPr>
            <a:xfrm>
              <a:off x="9481188" y="1770034"/>
              <a:ext cx="1174962" cy="975748"/>
              <a:chOff x="9477442" y="590572"/>
              <a:chExt cx="1174962" cy="975748"/>
            </a:xfrm>
          </p:grpSpPr>
          <p:sp>
            <p:nvSpPr>
              <p:cNvPr id="239" name="TextBox 36">
                <a:extLst>
                  <a:ext uri="{FF2B5EF4-FFF2-40B4-BE49-F238E27FC236}">
                    <a16:creationId xmlns:a16="http://schemas.microsoft.com/office/drawing/2014/main" id="{38AAEA2D-F888-48DD-8A3F-2E9998827751}"/>
                  </a:ext>
                </a:extLst>
              </p:cNvPr>
              <p:cNvSpPr txBox="1">
                <a:spLocks noChangeArrowheads="1"/>
              </p:cNvSpPr>
              <p:nvPr/>
            </p:nvSpPr>
            <p:spPr bwMode="auto">
              <a:xfrm>
                <a:off x="9477442" y="1135433"/>
                <a:ext cx="1174962" cy="43088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b="1" dirty="0"/>
                  <a:t>Amazon</a:t>
                </a:r>
                <a:br>
                  <a:rPr lang="en-US" sz="1050" b="1" dirty="0"/>
                </a:br>
                <a:r>
                  <a:rPr lang="en-US" sz="1050" b="1" dirty="0"/>
                  <a:t>EC2</a:t>
                </a:r>
              </a:p>
            </p:txBody>
          </p:sp>
          <p:pic>
            <p:nvPicPr>
              <p:cNvPr id="251" name="Picture 250">
                <a:extLst>
                  <a:ext uri="{FF2B5EF4-FFF2-40B4-BE49-F238E27FC236}">
                    <a16:creationId xmlns:a16="http://schemas.microsoft.com/office/drawing/2014/main" id="{798F904D-1686-42B0-9A04-3CD1C73F3A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80225" y="590572"/>
                <a:ext cx="544781" cy="575047"/>
              </a:xfrm>
              <a:prstGeom prst="rect">
                <a:avLst/>
              </a:prstGeom>
            </p:spPr>
          </p:pic>
        </p:grpSp>
      </p:grpSp>
      <p:grpSp>
        <p:nvGrpSpPr>
          <p:cNvPr id="33" name="Group 32">
            <a:extLst>
              <a:ext uri="{FF2B5EF4-FFF2-40B4-BE49-F238E27FC236}">
                <a16:creationId xmlns:a16="http://schemas.microsoft.com/office/drawing/2014/main" id="{D540A9CA-DF84-48AF-88B2-9297AB85BC8A}"/>
              </a:ext>
            </a:extLst>
          </p:cNvPr>
          <p:cNvGrpSpPr/>
          <p:nvPr/>
        </p:nvGrpSpPr>
        <p:grpSpPr>
          <a:xfrm>
            <a:off x="7784581" y="790269"/>
            <a:ext cx="3796887" cy="5866563"/>
            <a:chOff x="7784581" y="790269"/>
            <a:chExt cx="3796887" cy="5866563"/>
          </a:xfrm>
        </p:grpSpPr>
        <p:sp>
          <p:nvSpPr>
            <p:cNvPr id="142" name="Rounded Rectangle 42">
              <a:extLst>
                <a:ext uri="{FF2B5EF4-FFF2-40B4-BE49-F238E27FC236}">
                  <a16:creationId xmlns:a16="http://schemas.microsoft.com/office/drawing/2014/main" id="{71711E1F-DF71-4BDE-93CA-5BD5C2B95E30}"/>
                </a:ext>
              </a:extLst>
            </p:cNvPr>
            <p:cNvSpPr/>
            <p:nvPr/>
          </p:nvSpPr>
          <p:spPr>
            <a:xfrm>
              <a:off x="7784581" y="3791349"/>
              <a:ext cx="3796887" cy="2865483"/>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43" name="Picture 142" descr="AWS-Cloud.png">
              <a:extLst>
                <a:ext uri="{FF2B5EF4-FFF2-40B4-BE49-F238E27FC236}">
                  <a16:creationId xmlns:a16="http://schemas.microsoft.com/office/drawing/2014/main" id="{9F9A92A7-D06E-4DC4-A92E-66F6D13EB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6904" y="3496259"/>
              <a:ext cx="601800" cy="558321"/>
            </a:xfrm>
            <a:prstGeom prst="rect">
              <a:avLst/>
            </a:prstGeom>
          </p:spPr>
        </p:pic>
        <p:sp>
          <p:nvSpPr>
            <p:cNvPr id="145" name="Rounded Rectangle 45">
              <a:extLst>
                <a:ext uri="{FF2B5EF4-FFF2-40B4-BE49-F238E27FC236}">
                  <a16:creationId xmlns:a16="http://schemas.microsoft.com/office/drawing/2014/main" id="{BE1CE925-4061-4BDD-8BE1-8BD728FA3216}"/>
                </a:ext>
              </a:extLst>
            </p:cNvPr>
            <p:cNvSpPr/>
            <p:nvPr/>
          </p:nvSpPr>
          <p:spPr>
            <a:xfrm>
              <a:off x="7853495" y="4446639"/>
              <a:ext cx="3566281" cy="2039506"/>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47" name="Picture 146" descr="VPC-Cloud.png">
              <a:extLst>
                <a:ext uri="{FF2B5EF4-FFF2-40B4-BE49-F238E27FC236}">
                  <a16:creationId xmlns:a16="http://schemas.microsoft.com/office/drawing/2014/main" id="{223BF8D5-FFF0-4516-B254-2CFBF5EBB1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9912" y="4207791"/>
              <a:ext cx="608242" cy="547153"/>
            </a:xfrm>
            <a:prstGeom prst="rect">
              <a:avLst/>
            </a:prstGeom>
          </p:spPr>
        </p:pic>
        <p:sp>
          <p:nvSpPr>
            <p:cNvPr id="148" name="Rounded Rectangle 58">
              <a:extLst>
                <a:ext uri="{FF2B5EF4-FFF2-40B4-BE49-F238E27FC236}">
                  <a16:creationId xmlns:a16="http://schemas.microsoft.com/office/drawing/2014/main" id="{8B0F057F-BDC0-4545-BF8D-88DA46CD0D15}"/>
                </a:ext>
              </a:extLst>
            </p:cNvPr>
            <p:cNvSpPr/>
            <p:nvPr/>
          </p:nvSpPr>
          <p:spPr>
            <a:xfrm>
              <a:off x="8130064" y="4793721"/>
              <a:ext cx="3050000" cy="1603710"/>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49" name="Rounded Rectangle 21">
              <a:extLst>
                <a:ext uri="{FF2B5EF4-FFF2-40B4-BE49-F238E27FC236}">
                  <a16:creationId xmlns:a16="http://schemas.microsoft.com/office/drawing/2014/main" id="{AA789CD2-F50E-4FA6-8B07-CF73BC0C1863}"/>
                </a:ext>
              </a:extLst>
            </p:cNvPr>
            <p:cNvSpPr/>
            <p:nvPr/>
          </p:nvSpPr>
          <p:spPr>
            <a:xfrm>
              <a:off x="8191743" y="4879254"/>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0" name="Picture 149">
              <a:extLst>
                <a:ext uri="{FF2B5EF4-FFF2-40B4-BE49-F238E27FC236}">
                  <a16:creationId xmlns:a16="http://schemas.microsoft.com/office/drawing/2014/main" id="{6668097D-06AD-4AF9-9DE5-A91CDD56C4F0}"/>
                </a:ext>
              </a:extLst>
            </p:cNvPr>
            <p:cNvPicPr>
              <a:picLocks noChangeAspect="1"/>
            </p:cNvPicPr>
            <p:nvPr/>
          </p:nvPicPr>
          <p:blipFill>
            <a:blip r:embed="rId5"/>
            <a:stretch>
              <a:fillRect/>
            </a:stretch>
          </p:blipFill>
          <p:spPr>
            <a:xfrm>
              <a:off x="8266627" y="4769114"/>
              <a:ext cx="215900" cy="241300"/>
            </a:xfrm>
            <a:prstGeom prst="rect">
              <a:avLst/>
            </a:prstGeom>
          </p:spPr>
        </p:pic>
        <p:grpSp>
          <p:nvGrpSpPr>
            <p:cNvPr id="151" name="Group 150">
              <a:extLst>
                <a:ext uri="{FF2B5EF4-FFF2-40B4-BE49-F238E27FC236}">
                  <a16:creationId xmlns:a16="http://schemas.microsoft.com/office/drawing/2014/main" id="{D3CEB6AE-7A03-4A61-8DB1-75D78889DED5}"/>
                </a:ext>
              </a:extLst>
            </p:cNvPr>
            <p:cNvGrpSpPr/>
            <p:nvPr/>
          </p:nvGrpSpPr>
          <p:grpSpPr>
            <a:xfrm>
              <a:off x="8262354" y="790269"/>
              <a:ext cx="1078992" cy="873844"/>
              <a:chOff x="5564012" y="88862"/>
              <a:chExt cx="1078992" cy="873844"/>
            </a:xfrm>
          </p:grpSpPr>
          <p:pic>
            <p:nvPicPr>
              <p:cNvPr id="152" name="Picture 151">
                <a:extLst>
                  <a:ext uri="{FF2B5EF4-FFF2-40B4-BE49-F238E27FC236}">
                    <a16:creationId xmlns:a16="http://schemas.microsoft.com/office/drawing/2014/main" id="{4EF1BDE0-D78B-4B22-A494-978A585607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0049" y="88862"/>
                <a:ext cx="731520" cy="707136"/>
              </a:xfrm>
              <a:prstGeom prst="rect">
                <a:avLst/>
              </a:prstGeom>
            </p:spPr>
          </p:pic>
          <p:sp>
            <p:nvSpPr>
              <p:cNvPr id="202" name="TextBox 201">
                <a:extLst>
                  <a:ext uri="{FF2B5EF4-FFF2-40B4-BE49-F238E27FC236}">
                    <a16:creationId xmlns:a16="http://schemas.microsoft.com/office/drawing/2014/main" id="{FCC6F9DD-8B52-4CC1-BE00-444D1CE6F15E}"/>
                  </a:ext>
                </a:extLst>
              </p:cNvPr>
              <p:cNvSpPr txBox="1"/>
              <p:nvPr/>
            </p:nvSpPr>
            <p:spPr>
              <a:xfrm>
                <a:off x="5564012" y="80725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Users</a:t>
                </a:r>
              </a:p>
            </p:txBody>
          </p:sp>
        </p:grpSp>
        <p:grpSp>
          <p:nvGrpSpPr>
            <p:cNvPr id="203" name="Group 202">
              <a:extLst>
                <a:ext uri="{FF2B5EF4-FFF2-40B4-BE49-F238E27FC236}">
                  <a16:creationId xmlns:a16="http://schemas.microsoft.com/office/drawing/2014/main" id="{F8F0620A-1169-4830-A8C7-406ACAF86A8B}"/>
                </a:ext>
              </a:extLst>
            </p:cNvPr>
            <p:cNvGrpSpPr/>
            <p:nvPr/>
          </p:nvGrpSpPr>
          <p:grpSpPr>
            <a:xfrm>
              <a:off x="8480952" y="2339342"/>
              <a:ext cx="643781" cy="951286"/>
              <a:chOff x="2995370" y="1152378"/>
              <a:chExt cx="643781" cy="951286"/>
            </a:xfrm>
          </p:grpSpPr>
          <p:sp>
            <p:nvSpPr>
              <p:cNvPr id="210" name="TextBox 209">
                <a:extLst>
                  <a:ext uri="{FF2B5EF4-FFF2-40B4-BE49-F238E27FC236}">
                    <a16:creationId xmlns:a16="http://schemas.microsoft.com/office/drawing/2014/main" id="{EC3B63D4-87F4-4CBC-871F-2A879E3083A5}"/>
                  </a:ext>
                </a:extLst>
              </p:cNvPr>
              <p:cNvSpPr txBox="1"/>
              <p:nvPr/>
            </p:nvSpPr>
            <p:spPr>
              <a:xfrm>
                <a:off x="2995370" y="1829344"/>
                <a:ext cx="643781" cy="274320"/>
              </a:xfrm>
              <a:prstGeom prst="rect">
                <a:avLst/>
              </a:prstGeom>
              <a:noFill/>
            </p:spPr>
            <p:txBody>
              <a:bodyPr wrap="square" lIns="0" tIns="0" rIns="0" bIns="0" rtlCol="0" anchor="t">
                <a:noAutofit/>
              </a:bodyPr>
              <a:lstStyle/>
              <a:p>
                <a:pPr algn="ctr"/>
                <a:r>
                  <a:rPr lang="en-US" sz="1000" b="1" dirty="0">
                    <a:latin typeface="Helvetica Neue"/>
                  </a:rPr>
                  <a:t>Amazon</a:t>
                </a:r>
                <a:br>
                  <a:rPr lang="en-US" sz="1000" b="1" dirty="0">
                    <a:latin typeface="Helvetica Neue"/>
                  </a:rPr>
                </a:br>
                <a:r>
                  <a:rPr lang="en-US" sz="1000" b="1" dirty="0">
                    <a:latin typeface="Helvetica Neue"/>
                  </a:rPr>
                  <a:t>Route 53</a:t>
                </a:r>
              </a:p>
            </p:txBody>
          </p:sp>
          <p:pic>
            <p:nvPicPr>
              <p:cNvPr id="211" name="Picture 210">
                <a:extLst>
                  <a:ext uri="{FF2B5EF4-FFF2-40B4-BE49-F238E27FC236}">
                    <a16:creationId xmlns:a16="http://schemas.microsoft.com/office/drawing/2014/main" id="{B49A7D02-CEB9-4614-B91B-9B3574CC52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601" y="1152378"/>
                <a:ext cx="537317" cy="638065"/>
              </a:xfrm>
              <a:prstGeom prst="rect">
                <a:avLst/>
              </a:prstGeom>
            </p:spPr>
          </p:pic>
        </p:grpSp>
        <p:cxnSp>
          <p:nvCxnSpPr>
            <p:cNvPr id="212" name="Straight Arrow Connector 211">
              <a:extLst>
                <a:ext uri="{FF2B5EF4-FFF2-40B4-BE49-F238E27FC236}">
                  <a16:creationId xmlns:a16="http://schemas.microsoft.com/office/drawing/2014/main" id="{0534FCBA-07BE-42C9-B91A-4BDA8E904F1B}"/>
                </a:ext>
              </a:extLst>
            </p:cNvPr>
            <p:cNvCxnSpPr>
              <a:cxnSpLocks/>
              <a:stCxn id="202" idx="2"/>
              <a:endCxn id="211" idx="0"/>
            </p:cNvCxnSpPr>
            <p:nvPr/>
          </p:nvCxnSpPr>
          <p:spPr>
            <a:xfrm>
              <a:off x="8801850" y="1664113"/>
              <a:ext cx="992" cy="67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3" name="Picture 212" descr="EC2-Instance.png">
              <a:extLst>
                <a:ext uri="{FF2B5EF4-FFF2-40B4-BE49-F238E27FC236}">
                  <a16:creationId xmlns:a16="http://schemas.microsoft.com/office/drawing/2014/main" id="{11D432D8-D077-4B1E-9B05-6DEA4311DF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82527" y="5077133"/>
              <a:ext cx="636315" cy="491916"/>
            </a:xfrm>
            <a:prstGeom prst="rect">
              <a:avLst/>
            </a:prstGeom>
          </p:spPr>
        </p:pic>
        <p:sp>
          <p:nvSpPr>
            <p:cNvPr id="214" name="TextBox 36">
              <a:extLst>
                <a:ext uri="{FF2B5EF4-FFF2-40B4-BE49-F238E27FC236}">
                  <a16:creationId xmlns:a16="http://schemas.microsoft.com/office/drawing/2014/main" id="{14DB689F-5C78-4E6F-AAE7-4B7EA7EED407}"/>
                </a:ext>
              </a:extLst>
            </p:cNvPr>
            <p:cNvSpPr txBox="1">
              <a:spLocks noChangeArrowheads="1"/>
            </p:cNvSpPr>
            <p:nvPr/>
          </p:nvSpPr>
          <p:spPr bwMode="auto">
            <a:xfrm>
              <a:off x="8225509" y="5515832"/>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sp>
          <p:nvSpPr>
            <p:cNvPr id="215" name="TextBox 35">
              <a:extLst>
                <a:ext uri="{FF2B5EF4-FFF2-40B4-BE49-F238E27FC236}">
                  <a16:creationId xmlns:a16="http://schemas.microsoft.com/office/drawing/2014/main" id="{9737CC65-B41F-4C43-86DC-C01020DDAE80}"/>
                </a:ext>
              </a:extLst>
            </p:cNvPr>
            <p:cNvSpPr txBox="1">
              <a:spLocks noChangeArrowheads="1"/>
            </p:cNvSpPr>
            <p:nvPr/>
          </p:nvSpPr>
          <p:spPr bwMode="auto">
            <a:xfrm>
              <a:off x="8105858" y="582674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cxnSp>
          <p:nvCxnSpPr>
            <p:cNvPr id="216" name="Straight Arrow Connector 215">
              <a:extLst>
                <a:ext uri="{FF2B5EF4-FFF2-40B4-BE49-F238E27FC236}">
                  <a16:creationId xmlns:a16="http://schemas.microsoft.com/office/drawing/2014/main" id="{3C5EDA9F-9507-4922-A1A4-179F79B259A1}"/>
                </a:ext>
              </a:extLst>
            </p:cNvPr>
            <p:cNvCxnSpPr>
              <a:cxnSpLocks/>
              <a:stCxn id="210" idx="2"/>
              <a:endCxn id="213" idx="0"/>
            </p:cNvCxnSpPr>
            <p:nvPr/>
          </p:nvCxnSpPr>
          <p:spPr>
            <a:xfrm flipH="1">
              <a:off x="8800685" y="3290628"/>
              <a:ext cx="2158" cy="1786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7" name="Rounded Rectangle 21">
              <a:extLst>
                <a:ext uri="{FF2B5EF4-FFF2-40B4-BE49-F238E27FC236}">
                  <a16:creationId xmlns:a16="http://schemas.microsoft.com/office/drawing/2014/main" id="{B6D81F51-1070-4F0C-9B22-3E27D91B9260}"/>
                </a:ext>
              </a:extLst>
            </p:cNvPr>
            <p:cNvSpPr/>
            <p:nvPr/>
          </p:nvSpPr>
          <p:spPr>
            <a:xfrm>
              <a:off x="9777885" y="4879254"/>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20" name="Picture 219">
              <a:extLst>
                <a:ext uri="{FF2B5EF4-FFF2-40B4-BE49-F238E27FC236}">
                  <a16:creationId xmlns:a16="http://schemas.microsoft.com/office/drawing/2014/main" id="{7AD21F3E-2774-4859-94E7-43C03A053A2C}"/>
                </a:ext>
              </a:extLst>
            </p:cNvPr>
            <p:cNvPicPr>
              <a:picLocks noChangeAspect="1"/>
            </p:cNvPicPr>
            <p:nvPr/>
          </p:nvPicPr>
          <p:blipFill>
            <a:blip r:embed="rId5"/>
            <a:stretch>
              <a:fillRect/>
            </a:stretch>
          </p:blipFill>
          <p:spPr>
            <a:xfrm>
              <a:off x="9852769" y="4769114"/>
              <a:ext cx="215900" cy="241300"/>
            </a:xfrm>
            <a:prstGeom prst="rect">
              <a:avLst/>
            </a:prstGeom>
          </p:spPr>
        </p:pic>
        <p:sp>
          <p:nvSpPr>
            <p:cNvPr id="222" name="TextBox 36">
              <a:extLst>
                <a:ext uri="{FF2B5EF4-FFF2-40B4-BE49-F238E27FC236}">
                  <a16:creationId xmlns:a16="http://schemas.microsoft.com/office/drawing/2014/main" id="{0F078B80-19BA-4A69-9B5D-45C22C628732}"/>
                </a:ext>
              </a:extLst>
            </p:cNvPr>
            <p:cNvSpPr txBox="1">
              <a:spLocks noChangeArrowheads="1"/>
            </p:cNvSpPr>
            <p:nvPr/>
          </p:nvSpPr>
          <p:spPr bwMode="auto">
            <a:xfrm>
              <a:off x="9811651" y="5515832"/>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sp>
          <p:nvSpPr>
            <p:cNvPr id="223" name="TextBox 35">
              <a:extLst>
                <a:ext uri="{FF2B5EF4-FFF2-40B4-BE49-F238E27FC236}">
                  <a16:creationId xmlns:a16="http://schemas.microsoft.com/office/drawing/2014/main" id="{AB0C1C19-5A5B-41EA-AC3C-0F2314576BED}"/>
                </a:ext>
              </a:extLst>
            </p:cNvPr>
            <p:cNvSpPr txBox="1">
              <a:spLocks noChangeArrowheads="1"/>
            </p:cNvSpPr>
            <p:nvPr/>
          </p:nvSpPr>
          <p:spPr bwMode="auto">
            <a:xfrm>
              <a:off x="9692000" y="582674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cxnSp>
          <p:nvCxnSpPr>
            <p:cNvPr id="225" name="Straight Arrow Connector 224">
              <a:extLst>
                <a:ext uri="{FF2B5EF4-FFF2-40B4-BE49-F238E27FC236}">
                  <a16:creationId xmlns:a16="http://schemas.microsoft.com/office/drawing/2014/main" id="{4032D67A-3EBB-4BE7-93E4-226BB4B227F3}"/>
                </a:ext>
              </a:extLst>
            </p:cNvPr>
            <p:cNvCxnSpPr>
              <a:cxnSpLocks/>
              <a:stCxn id="213" idx="3"/>
            </p:cNvCxnSpPr>
            <p:nvPr/>
          </p:nvCxnSpPr>
          <p:spPr>
            <a:xfrm>
              <a:off x="9118842" y="5323091"/>
              <a:ext cx="94982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5" name="Picture 254">
              <a:extLst>
                <a:ext uri="{FF2B5EF4-FFF2-40B4-BE49-F238E27FC236}">
                  <a16:creationId xmlns:a16="http://schemas.microsoft.com/office/drawing/2014/main" id="{31B56A84-B0C3-4F61-AC23-E15883C2BF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57154" y="5111477"/>
              <a:ext cx="398996" cy="421163"/>
            </a:xfrm>
            <a:prstGeom prst="rect">
              <a:avLst/>
            </a:prstGeom>
          </p:spPr>
        </p:pic>
      </p:grpSp>
    </p:spTree>
    <p:extLst>
      <p:ext uri="{BB962C8B-B14F-4D97-AF65-F5344CB8AC3E}">
        <p14:creationId xmlns:p14="http://schemas.microsoft.com/office/powerpoint/2010/main" val="408809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2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4" name="TextBox 63"/>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65" name="TextBox 64"/>
          <p:cNvSpPr txBox="1"/>
          <p:nvPr/>
        </p:nvSpPr>
        <p:spPr>
          <a:xfrm>
            <a:off x="-49428" y="165372"/>
            <a:ext cx="380588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Relational Database Service (RDS)</a:t>
            </a:r>
          </a:p>
        </p:txBody>
      </p:sp>
      <p:sp>
        <p:nvSpPr>
          <p:cNvPr id="23" name="TextBox 22">
            <a:extLst>
              <a:ext uri="{FF2B5EF4-FFF2-40B4-BE49-F238E27FC236}">
                <a16:creationId xmlns:a16="http://schemas.microsoft.com/office/drawing/2014/main" id="{12231F53-8A30-4117-A71D-8B2669DC3642}"/>
              </a:ext>
            </a:extLst>
          </p:cNvPr>
          <p:cNvSpPr txBox="1"/>
          <p:nvPr/>
        </p:nvSpPr>
        <p:spPr>
          <a:xfrm>
            <a:off x="4682" y="905951"/>
            <a:ext cx="3622112" cy="3293209"/>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Cost-efficient and scalable managed service</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Easy to set up, operate, and scale a relational database</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Automatically patches the database software, backs up your database, automatic failure detection and recovery</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Ability to scale the compute resources or storage capacity associated with your relational database instance via a single API call</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latin typeface="Segoe UI Light" panose="020B0502040204020203" pitchFamily="34" charset="0"/>
                <a:cs typeface="Segoe UI Light" panose="020B0502040204020203" pitchFamily="34" charset="0"/>
              </a:rPr>
              <a:t>MySQL, MariaDB, PostgreSQL, Oracle, Microsoft SQL Server, and Aurora DB engine</a:t>
            </a: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sp>
        <p:nvSpPr>
          <p:cNvPr id="25" name="TextBox 24">
            <a:extLst>
              <a:ext uri="{FF2B5EF4-FFF2-40B4-BE49-F238E27FC236}">
                <a16:creationId xmlns:a16="http://schemas.microsoft.com/office/drawing/2014/main" id="{D3613ED0-C9C2-4DFE-B17F-9BC4DE6DBFEE}"/>
              </a:ext>
            </a:extLst>
          </p:cNvPr>
          <p:cNvSpPr txBox="1"/>
          <p:nvPr/>
        </p:nvSpPr>
        <p:spPr>
          <a:xfrm>
            <a:off x="3647173" y="327792"/>
            <a:ext cx="1982965" cy="1292662"/>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Patching</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Backup and recovery</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Patching</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Software upgrades</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Storage upgrades</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Server upgrades</a:t>
            </a:r>
          </a:p>
        </p:txBody>
      </p:sp>
      <p:sp>
        <p:nvSpPr>
          <p:cNvPr id="26" name="TextBox 25">
            <a:extLst>
              <a:ext uri="{FF2B5EF4-FFF2-40B4-BE49-F238E27FC236}">
                <a16:creationId xmlns:a16="http://schemas.microsoft.com/office/drawing/2014/main" id="{5D1AB964-3DE5-4F1E-B5E4-90CF654F5201}"/>
              </a:ext>
            </a:extLst>
          </p:cNvPr>
          <p:cNvSpPr txBox="1"/>
          <p:nvPr/>
        </p:nvSpPr>
        <p:spPr>
          <a:xfrm>
            <a:off x="3685239" y="67687"/>
            <a:ext cx="1611823" cy="369332"/>
          </a:xfrm>
          <a:prstGeom prst="rect">
            <a:avLst/>
          </a:prstGeom>
          <a:noFill/>
        </p:spPr>
        <p:txBody>
          <a:bodyPr wrap="square" rtlCol="0">
            <a:spAutoFit/>
          </a:bodyPr>
          <a:lstStyle/>
          <a:p>
            <a:r>
              <a:rPr lang="en-US" b="1" dirty="0">
                <a:solidFill>
                  <a:schemeClr val="accent2"/>
                </a:solidFill>
              </a:rPr>
              <a:t>DB Operations</a:t>
            </a:r>
          </a:p>
        </p:txBody>
      </p:sp>
      <p:sp>
        <p:nvSpPr>
          <p:cNvPr id="27" name="TextBox 26">
            <a:extLst>
              <a:ext uri="{FF2B5EF4-FFF2-40B4-BE49-F238E27FC236}">
                <a16:creationId xmlns:a16="http://schemas.microsoft.com/office/drawing/2014/main" id="{2228B85D-F22D-4515-862F-6C277E251E02}"/>
              </a:ext>
            </a:extLst>
          </p:cNvPr>
          <p:cNvSpPr txBox="1"/>
          <p:nvPr/>
        </p:nvSpPr>
        <p:spPr>
          <a:xfrm>
            <a:off x="5849777" y="384361"/>
            <a:ext cx="2370775"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Configuration</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Migration</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Schema design</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Query construction</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Query optimization</a:t>
            </a:r>
          </a:p>
        </p:txBody>
      </p:sp>
      <p:sp>
        <p:nvSpPr>
          <p:cNvPr id="28" name="TextBox 27">
            <a:extLst>
              <a:ext uri="{FF2B5EF4-FFF2-40B4-BE49-F238E27FC236}">
                <a16:creationId xmlns:a16="http://schemas.microsoft.com/office/drawing/2014/main" id="{B8F2A7FF-BD06-463B-AA11-C6FE7A37D44A}"/>
              </a:ext>
            </a:extLst>
          </p:cNvPr>
          <p:cNvSpPr txBox="1"/>
          <p:nvPr/>
        </p:nvSpPr>
        <p:spPr>
          <a:xfrm>
            <a:off x="3685238" y="1642268"/>
            <a:ext cx="1944900" cy="369332"/>
          </a:xfrm>
          <a:prstGeom prst="rect">
            <a:avLst/>
          </a:prstGeom>
          <a:noFill/>
        </p:spPr>
        <p:txBody>
          <a:bodyPr wrap="square" rtlCol="0">
            <a:spAutoFit/>
          </a:bodyPr>
          <a:lstStyle/>
          <a:p>
            <a:r>
              <a:rPr lang="en-US" b="1" dirty="0">
                <a:solidFill>
                  <a:schemeClr val="accent2"/>
                </a:solidFill>
              </a:rPr>
              <a:t>Push-button scale</a:t>
            </a:r>
          </a:p>
        </p:txBody>
      </p:sp>
      <p:sp>
        <p:nvSpPr>
          <p:cNvPr id="29" name="TextBox 28">
            <a:extLst>
              <a:ext uri="{FF2B5EF4-FFF2-40B4-BE49-F238E27FC236}">
                <a16:creationId xmlns:a16="http://schemas.microsoft.com/office/drawing/2014/main" id="{996035BE-D2E9-40E7-A79E-2C2FA354039F}"/>
              </a:ext>
            </a:extLst>
          </p:cNvPr>
          <p:cNvSpPr txBox="1"/>
          <p:nvPr/>
        </p:nvSpPr>
        <p:spPr>
          <a:xfrm>
            <a:off x="7903239" y="3818290"/>
            <a:ext cx="1944900" cy="369332"/>
          </a:xfrm>
          <a:prstGeom prst="rect">
            <a:avLst/>
          </a:prstGeom>
          <a:noFill/>
        </p:spPr>
        <p:txBody>
          <a:bodyPr wrap="square" rtlCol="0">
            <a:spAutoFit/>
          </a:bodyPr>
          <a:lstStyle/>
          <a:p>
            <a:r>
              <a:rPr lang="en-US" b="1" dirty="0">
                <a:solidFill>
                  <a:schemeClr val="accent2"/>
                </a:solidFill>
              </a:rPr>
              <a:t>RDS Read Replicas</a:t>
            </a:r>
          </a:p>
        </p:txBody>
      </p:sp>
      <p:sp>
        <p:nvSpPr>
          <p:cNvPr id="30" name="TextBox 29">
            <a:extLst>
              <a:ext uri="{FF2B5EF4-FFF2-40B4-BE49-F238E27FC236}">
                <a16:creationId xmlns:a16="http://schemas.microsoft.com/office/drawing/2014/main" id="{0A1A4F4C-0340-4025-98F4-46E8013FCB60}"/>
              </a:ext>
            </a:extLst>
          </p:cNvPr>
          <p:cNvSpPr txBox="1"/>
          <p:nvPr/>
        </p:nvSpPr>
        <p:spPr>
          <a:xfrm>
            <a:off x="7929599" y="4139639"/>
            <a:ext cx="2586368" cy="2693045"/>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Provide enhanced performance and durability</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Scale out beyond single DB instance</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Ideal for read-heavy DB workloads</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Create up to 5 replicas per master</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Increase aggregate read throughput</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Read replicas can be promoted</a:t>
            </a:r>
          </a:p>
          <a:p>
            <a:endParaRPr lang="en-US" sz="1300" dirty="0">
              <a:solidFill>
                <a:sysClr val="windowText" lastClr="000000"/>
              </a:solidFill>
              <a:latin typeface="Segoe UI Light" panose="020B0502040204020203" pitchFamily="34" charset="0"/>
              <a:cs typeface="Segoe UI Light" panose="020B0502040204020203" pitchFamily="34" charset="0"/>
            </a:endParaRPr>
          </a:p>
        </p:txBody>
      </p:sp>
      <p:grpSp>
        <p:nvGrpSpPr>
          <p:cNvPr id="12" name="Group 11">
            <a:extLst>
              <a:ext uri="{FF2B5EF4-FFF2-40B4-BE49-F238E27FC236}">
                <a16:creationId xmlns:a16="http://schemas.microsoft.com/office/drawing/2014/main" id="{28D6F8F3-7FA3-476C-BAE5-51563DD46E13}"/>
              </a:ext>
            </a:extLst>
          </p:cNvPr>
          <p:cNvGrpSpPr/>
          <p:nvPr/>
        </p:nvGrpSpPr>
        <p:grpSpPr>
          <a:xfrm>
            <a:off x="10566755" y="3926375"/>
            <a:ext cx="1608663" cy="1219332"/>
            <a:chOff x="10566755" y="3926375"/>
            <a:chExt cx="1608663" cy="1219332"/>
          </a:xfrm>
        </p:grpSpPr>
        <p:pic>
          <p:nvPicPr>
            <p:cNvPr id="31" name="Picture 30" descr="EC2-Instance.png">
              <a:extLst>
                <a:ext uri="{FF2B5EF4-FFF2-40B4-BE49-F238E27FC236}">
                  <a16:creationId xmlns:a16="http://schemas.microsoft.com/office/drawing/2014/main" id="{1ACAB99C-820B-40A5-9F2A-16790B6581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755" y="3942027"/>
              <a:ext cx="636315" cy="491916"/>
            </a:xfrm>
            <a:prstGeom prst="rect">
              <a:avLst/>
            </a:prstGeom>
          </p:spPr>
        </p:pic>
        <p:sp>
          <p:nvSpPr>
            <p:cNvPr id="40" name="TextBox 39">
              <a:extLst>
                <a:ext uri="{FF2B5EF4-FFF2-40B4-BE49-F238E27FC236}">
                  <a16:creationId xmlns:a16="http://schemas.microsoft.com/office/drawing/2014/main" id="{13E69231-7062-41F9-B5A0-1E23C3BCF85E}"/>
                </a:ext>
              </a:extLst>
            </p:cNvPr>
            <p:cNvSpPr txBox="1"/>
            <p:nvPr/>
          </p:nvSpPr>
          <p:spPr>
            <a:xfrm>
              <a:off x="11267897" y="4699123"/>
              <a:ext cx="640080" cy="274320"/>
            </a:xfrm>
            <a:prstGeom prst="rect">
              <a:avLst/>
            </a:prstGeom>
            <a:noFill/>
          </p:spPr>
          <p:txBody>
            <a:bodyPr wrap="square" lIns="0" tIns="0" rIns="0" bIns="0" rtlCol="0" anchor="t">
              <a:noAutofit/>
            </a:bodyPr>
            <a:lstStyle/>
            <a:p>
              <a:pPr algn="ctr"/>
              <a:r>
                <a:rPr lang="en-US" sz="1400" dirty="0"/>
                <a:t>RDS DB instance</a:t>
              </a:r>
              <a:endParaRPr lang="en-US" sz="3200" dirty="0"/>
            </a:p>
          </p:txBody>
        </p:sp>
        <p:pic>
          <p:nvPicPr>
            <p:cNvPr id="41" name="Picture 40">
              <a:extLst>
                <a:ext uri="{FF2B5EF4-FFF2-40B4-BE49-F238E27FC236}">
                  <a16:creationId xmlns:a16="http://schemas.microsoft.com/office/drawing/2014/main" id="{7B82877A-23A8-46D4-9436-C523A7DD8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0439" y="4699123"/>
              <a:ext cx="368946" cy="446584"/>
            </a:xfrm>
            <a:prstGeom prst="rect">
              <a:avLst/>
            </a:prstGeom>
          </p:spPr>
        </p:pic>
        <p:sp>
          <p:nvSpPr>
            <p:cNvPr id="44" name="TextBox 36">
              <a:extLst>
                <a:ext uri="{FF2B5EF4-FFF2-40B4-BE49-F238E27FC236}">
                  <a16:creationId xmlns:a16="http://schemas.microsoft.com/office/drawing/2014/main" id="{6D735673-DBF1-4C90-980F-B395887F5DA6}"/>
                </a:ext>
              </a:extLst>
            </p:cNvPr>
            <p:cNvSpPr txBox="1">
              <a:spLocks noChangeArrowheads="1"/>
            </p:cNvSpPr>
            <p:nvPr/>
          </p:nvSpPr>
          <p:spPr bwMode="auto">
            <a:xfrm>
              <a:off x="11000456" y="3926375"/>
              <a:ext cx="1174962" cy="52322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a:t>
              </a:r>
            </a:p>
            <a:p>
              <a:pPr algn="ctr"/>
              <a:r>
                <a:rPr lang="en-US" sz="1400" b="0" dirty="0">
                  <a:latin typeface="Calibri" panose="020F0502020204030204" pitchFamily="34" charset="0"/>
                  <a:ea typeface="Verdana" pitchFamily="34" charset="0"/>
                  <a:cs typeface="Helvetica Neue"/>
                </a:rPr>
                <a:t>Instance</a:t>
              </a:r>
            </a:p>
          </p:txBody>
        </p:sp>
        <p:cxnSp>
          <p:nvCxnSpPr>
            <p:cNvPr id="8" name="Straight Arrow Connector 7">
              <a:extLst>
                <a:ext uri="{FF2B5EF4-FFF2-40B4-BE49-F238E27FC236}">
                  <a16:creationId xmlns:a16="http://schemas.microsoft.com/office/drawing/2014/main" id="{A6FE075F-B127-428E-A5A1-FE8ECF68C7BA}"/>
                </a:ext>
              </a:extLst>
            </p:cNvPr>
            <p:cNvCxnSpPr>
              <a:cxnSpLocks/>
              <a:stCxn id="31" idx="2"/>
              <a:endCxn id="41" idx="0"/>
            </p:cNvCxnSpPr>
            <p:nvPr/>
          </p:nvCxnSpPr>
          <p:spPr>
            <a:xfrm flipH="1">
              <a:off x="10884912" y="4433943"/>
              <a:ext cx="1" cy="265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4881890-0794-468E-82E9-315F413E2774}"/>
              </a:ext>
            </a:extLst>
          </p:cNvPr>
          <p:cNvGrpSpPr/>
          <p:nvPr/>
        </p:nvGrpSpPr>
        <p:grpSpPr>
          <a:xfrm>
            <a:off x="10700439" y="5145707"/>
            <a:ext cx="1343499" cy="784061"/>
            <a:chOff x="10700439" y="5145707"/>
            <a:chExt cx="1343499" cy="784061"/>
          </a:xfrm>
        </p:grpSpPr>
        <p:sp>
          <p:nvSpPr>
            <p:cNvPr id="42" name="TextBox 41">
              <a:extLst>
                <a:ext uri="{FF2B5EF4-FFF2-40B4-BE49-F238E27FC236}">
                  <a16:creationId xmlns:a16="http://schemas.microsoft.com/office/drawing/2014/main" id="{F1DE265F-2C2C-45F5-BBF0-C6620EB66FBA}"/>
                </a:ext>
              </a:extLst>
            </p:cNvPr>
            <p:cNvSpPr txBox="1"/>
            <p:nvPr/>
          </p:nvSpPr>
          <p:spPr>
            <a:xfrm>
              <a:off x="11136417" y="5393336"/>
              <a:ext cx="907521" cy="242259"/>
            </a:xfrm>
            <a:prstGeom prst="rect">
              <a:avLst/>
            </a:prstGeom>
            <a:noFill/>
          </p:spPr>
          <p:txBody>
            <a:bodyPr wrap="square" lIns="0" tIns="0" rIns="0" bIns="0" rtlCol="0" anchor="t">
              <a:noAutofit/>
            </a:bodyPr>
            <a:lstStyle/>
            <a:p>
              <a:pPr algn="ctr"/>
              <a:r>
                <a:rPr lang="en-US" sz="1400" dirty="0"/>
                <a:t>RDS DB </a:t>
              </a:r>
              <a:br>
                <a:rPr lang="en-US" sz="1400" dirty="0"/>
              </a:br>
              <a:r>
                <a:rPr lang="en-US" sz="1400" dirty="0"/>
                <a:t>instance read replica</a:t>
              </a:r>
              <a:endParaRPr lang="en-US" sz="3200" dirty="0"/>
            </a:p>
          </p:txBody>
        </p:sp>
        <p:pic>
          <p:nvPicPr>
            <p:cNvPr id="43" name="Picture 42">
              <a:extLst>
                <a:ext uri="{FF2B5EF4-FFF2-40B4-BE49-F238E27FC236}">
                  <a16:creationId xmlns:a16="http://schemas.microsoft.com/office/drawing/2014/main" id="{4E9399B4-0642-4770-A5CB-39FFCA7D9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0439" y="5483184"/>
              <a:ext cx="368946" cy="446584"/>
            </a:xfrm>
            <a:prstGeom prst="rect">
              <a:avLst/>
            </a:prstGeom>
          </p:spPr>
        </p:pic>
        <p:cxnSp>
          <p:nvCxnSpPr>
            <p:cNvPr id="13" name="Straight Arrow Connector 12">
              <a:extLst>
                <a:ext uri="{FF2B5EF4-FFF2-40B4-BE49-F238E27FC236}">
                  <a16:creationId xmlns:a16="http://schemas.microsoft.com/office/drawing/2014/main" id="{4706166D-7B0C-46C1-B81D-A9E528FA0492}"/>
                </a:ext>
              </a:extLst>
            </p:cNvPr>
            <p:cNvCxnSpPr>
              <a:cxnSpLocks/>
              <a:stCxn id="41" idx="2"/>
              <a:endCxn id="43" idx="0"/>
            </p:cNvCxnSpPr>
            <p:nvPr/>
          </p:nvCxnSpPr>
          <p:spPr>
            <a:xfrm>
              <a:off x="10884912" y="5145707"/>
              <a:ext cx="0" cy="337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34A4B33-17B8-492E-98C4-24B68CD1A2CE}"/>
              </a:ext>
            </a:extLst>
          </p:cNvPr>
          <p:cNvGrpSpPr/>
          <p:nvPr/>
        </p:nvGrpSpPr>
        <p:grpSpPr>
          <a:xfrm>
            <a:off x="10700439" y="5929768"/>
            <a:ext cx="1343499" cy="820028"/>
            <a:chOff x="10700439" y="5929768"/>
            <a:chExt cx="1343499" cy="820028"/>
          </a:xfrm>
        </p:grpSpPr>
        <p:pic>
          <p:nvPicPr>
            <p:cNvPr id="58" name="Picture 57">
              <a:extLst>
                <a:ext uri="{FF2B5EF4-FFF2-40B4-BE49-F238E27FC236}">
                  <a16:creationId xmlns:a16="http://schemas.microsoft.com/office/drawing/2014/main" id="{72FF13D4-66E8-4016-B130-ABC69BD268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0439" y="6303212"/>
              <a:ext cx="368946" cy="446584"/>
            </a:xfrm>
            <a:prstGeom prst="rect">
              <a:avLst/>
            </a:prstGeom>
          </p:spPr>
        </p:pic>
        <p:cxnSp>
          <p:nvCxnSpPr>
            <p:cNvPr id="59" name="Straight Arrow Connector 58">
              <a:extLst>
                <a:ext uri="{FF2B5EF4-FFF2-40B4-BE49-F238E27FC236}">
                  <a16:creationId xmlns:a16="http://schemas.microsoft.com/office/drawing/2014/main" id="{8C585B1B-3F41-4096-B17E-619DEEFFF410}"/>
                </a:ext>
              </a:extLst>
            </p:cNvPr>
            <p:cNvCxnSpPr>
              <a:cxnSpLocks/>
              <a:stCxn id="43" idx="2"/>
              <a:endCxn id="58" idx="0"/>
            </p:cNvCxnSpPr>
            <p:nvPr/>
          </p:nvCxnSpPr>
          <p:spPr>
            <a:xfrm>
              <a:off x="10884912" y="5929768"/>
              <a:ext cx="0" cy="373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ACDA2E6-65A3-48B3-8783-AC72DD852CF9}"/>
                </a:ext>
              </a:extLst>
            </p:cNvPr>
            <p:cNvSpPr txBox="1"/>
            <p:nvPr/>
          </p:nvSpPr>
          <p:spPr>
            <a:xfrm>
              <a:off x="11136417" y="6303212"/>
              <a:ext cx="907521" cy="315589"/>
            </a:xfrm>
            <a:prstGeom prst="rect">
              <a:avLst/>
            </a:prstGeom>
            <a:noFill/>
          </p:spPr>
          <p:txBody>
            <a:bodyPr wrap="square" lIns="0" tIns="0" rIns="0" bIns="0" rtlCol="0" anchor="t">
              <a:noAutofit/>
            </a:bodyPr>
            <a:lstStyle/>
            <a:p>
              <a:pPr algn="ctr"/>
              <a:r>
                <a:rPr lang="en-US" sz="1400" dirty="0"/>
                <a:t>Second-tier</a:t>
              </a:r>
            </a:p>
            <a:p>
              <a:pPr algn="ctr"/>
              <a:r>
                <a:rPr lang="en-US" sz="1400" dirty="0"/>
                <a:t>Read replica</a:t>
              </a:r>
              <a:endParaRPr lang="en-US" sz="3200" dirty="0"/>
            </a:p>
          </p:txBody>
        </p:sp>
      </p:grpSp>
      <p:sp>
        <p:nvSpPr>
          <p:cNvPr id="66" name="TextBox 65">
            <a:extLst>
              <a:ext uri="{FF2B5EF4-FFF2-40B4-BE49-F238E27FC236}">
                <a16:creationId xmlns:a16="http://schemas.microsoft.com/office/drawing/2014/main" id="{E873CCC1-6365-4937-A6A5-3873CA9A21B9}"/>
              </a:ext>
            </a:extLst>
          </p:cNvPr>
          <p:cNvSpPr txBox="1"/>
          <p:nvPr/>
        </p:nvSpPr>
        <p:spPr>
          <a:xfrm>
            <a:off x="7911249" y="15029"/>
            <a:ext cx="2375936" cy="369332"/>
          </a:xfrm>
          <a:prstGeom prst="rect">
            <a:avLst/>
          </a:prstGeom>
          <a:noFill/>
        </p:spPr>
        <p:txBody>
          <a:bodyPr wrap="square" rtlCol="0">
            <a:spAutoFit/>
          </a:bodyPr>
          <a:lstStyle/>
          <a:p>
            <a:r>
              <a:rPr lang="en-US" b="1" dirty="0">
                <a:solidFill>
                  <a:schemeClr val="accent2"/>
                </a:solidFill>
              </a:rPr>
              <a:t> Multi-AZ deployment</a:t>
            </a:r>
          </a:p>
        </p:txBody>
      </p:sp>
      <p:grpSp>
        <p:nvGrpSpPr>
          <p:cNvPr id="7" name="Group 6">
            <a:extLst>
              <a:ext uri="{FF2B5EF4-FFF2-40B4-BE49-F238E27FC236}">
                <a16:creationId xmlns:a16="http://schemas.microsoft.com/office/drawing/2014/main" id="{7F9009DD-B504-4CDF-9A67-FB2A56FDBABD}"/>
              </a:ext>
            </a:extLst>
          </p:cNvPr>
          <p:cNvGrpSpPr/>
          <p:nvPr/>
        </p:nvGrpSpPr>
        <p:grpSpPr>
          <a:xfrm>
            <a:off x="8363598" y="1538481"/>
            <a:ext cx="3650827" cy="1084797"/>
            <a:chOff x="8363598" y="1538481"/>
            <a:chExt cx="3650827" cy="1084797"/>
          </a:xfrm>
        </p:grpSpPr>
        <p:sp>
          <p:nvSpPr>
            <p:cNvPr id="105" name="Rounded Rectangle 58">
              <a:extLst>
                <a:ext uri="{FF2B5EF4-FFF2-40B4-BE49-F238E27FC236}">
                  <a16:creationId xmlns:a16="http://schemas.microsoft.com/office/drawing/2014/main" id="{A882E51D-63CA-44C3-AC53-11EAAEF2535B}"/>
                </a:ext>
              </a:extLst>
            </p:cNvPr>
            <p:cNvSpPr/>
            <p:nvPr/>
          </p:nvSpPr>
          <p:spPr>
            <a:xfrm>
              <a:off x="8363598" y="1538482"/>
              <a:ext cx="1394599" cy="1084796"/>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06" name="Rounded Rectangle 21">
              <a:extLst>
                <a:ext uri="{FF2B5EF4-FFF2-40B4-BE49-F238E27FC236}">
                  <a16:creationId xmlns:a16="http://schemas.microsoft.com/office/drawing/2014/main" id="{B7259BE7-4D83-487D-8213-8C4AD59702FD}"/>
                </a:ext>
              </a:extLst>
            </p:cNvPr>
            <p:cNvSpPr/>
            <p:nvPr/>
          </p:nvSpPr>
          <p:spPr>
            <a:xfrm>
              <a:off x="8437152" y="1673626"/>
              <a:ext cx="1246147" cy="766901"/>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p:txBody>
        </p:sp>
        <p:pic>
          <p:nvPicPr>
            <p:cNvPr id="107" name="Picture 106">
              <a:extLst>
                <a:ext uri="{FF2B5EF4-FFF2-40B4-BE49-F238E27FC236}">
                  <a16:creationId xmlns:a16="http://schemas.microsoft.com/office/drawing/2014/main" id="{CE99ED7A-3198-4542-BAAD-D7CDE1E95759}"/>
                </a:ext>
              </a:extLst>
            </p:cNvPr>
            <p:cNvPicPr>
              <a:picLocks noChangeAspect="1"/>
            </p:cNvPicPr>
            <p:nvPr/>
          </p:nvPicPr>
          <p:blipFill>
            <a:blip r:embed="rId6"/>
            <a:stretch>
              <a:fillRect/>
            </a:stretch>
          </p:blipFill>
          <p:spPr>
            <a:xfrm>
              <a:off x="8509930" y="1559805"/>
              <a:ext cx="215900" cy="241300"/>
            </a:xfrm>
            <a:prstGeom prst="rect">
              <a:avLst/>
            </a:prstGeom>
          </p:spPr>
        </p:pic>
        <p:sp>
          <p:nvSpPr>
            <p:cNvPr id="108" name="TextBox 35">
              <a:extLst>
                <a:ext uri="{FF2B5EF4-FFF2-40B4-BE49-F238E27FC236}">
                  <a16:creationId xmlns:a16="http://schemas.microsoft.com/office/drawing/2014/main" id="{FC1DEC9D-D41F-4B94-AB45-BE3C437AB16C}"/>
                </a:ext>
              </a:extLst>
            </p:cNvPr>
            <p:cNvSpPr txBox="1">
              <a:spLocks noChangeArrowheads="1"/>
            </p:cNvSpPr>
            <p:nvPr/>
          </p:nvSpPr>
          <p:spPr bwMode="auto">
            <a:xfrm>
              <a:off x="8371608" y="2162916"/>
              <a:ext cx="1414264"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Private Subnet</a:t>
              </a:r>
            </a:p>
          </p:txBody>
        </p:sp>
        <p:sp>
          <p:nvSpPr>
            <p:cNvPr id="109" name="Rounded Rectangle 58">
              <a:extLst>
                <a:ext uri="{FF2B5EF4-FFF2-40B4-BE49-F238E27FC236}">
                  <a16:creationId xmlns:a16="http://schemas.microsoft.com/office/drawing/2014/main" id="{7ED232EB-9ED6-4D14-A09B-C09CCBF0A8BF}"/>
                </a:ext>
              </a:extLst>
            </p:cNvPr>
            <p:cNvSpPr/>
            <p:nvPr/>
          </p:nvSpPr>
          <p:spPr>
            <a:xfrm>
              <a:off x="10572486" y="1538481"/>
              <a:ext cx="1394599" cy="1084796"/>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110" name="Rounded Rectangle 21">
              <a:extLst>
                <a:ext uri="{FF2B5EF4-FFF2-40B4-BE49-F238E27FC236}">
                  <a16:creationId xmlns:a16="http://schemas.microsoft.com/office/drawing/2014/main" id="{5760C517-8059-4BC0-9F37-27057A687877}"/>
                </a:ext>
              </a:extLst>
            </p:cNvPr>
            <p:cNvSpPr/>
            <p:nvPr/>
          </p:nvSpPr>
          <p:spPr>
            <a:xfrm>
              <a:off x="10646040" y="1674156"/>
              <a:ext cx="1246147" cy="747520"/>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11" name="Picture 110">
              <a:extLst>
                <a:ext uri="{FF2B5EF4-FFF2-40B4-BE49-F238E27FC236}">
                  <a16:creationId xmlns:a16="http://schemas.microsoft.com/office/drawing/2014/main" id="{5768A397-274B-426C-9A1B-F77F3DCA7D74}"/>
                </a:ext>
              </a:extLst>
            </p:cNvPr>
            <p:cNvPicPr>
              <a:picLocks noChangeAspect="1"/>
            </p:cNvPicPr>
            <p:nvPr/>
          </p:nvPicPr>
          <p:blipFill>
            <a:blip r:embed="rId6"/>
            <a:stretch>
              <a:fillRect/>
            </a:stretch>
          </p:blipFill>
          <p:spPr>
            <a:xfrm>
              <a:off x="10715696" y="1545679"/>
              <a:ext cx="215900" cy="241300"/>
            </a:xfrm>
            <a:prstGeom prst="rect">
              <a:avLst/>
            </a:prstGeom>
          </p:spPr>
        </p:pic>
        <p:sp>
          <p:nvSpPr>
            <p:cNvPr id="113" name="TextBox 35">
              <a:extLst>
                <a:ext uri="{FF2B5EF4-FFF2-40B4-BE49-F238E27FC236}">
                  <a16:creationId xmlns:a16="http://schemas.microsoft.com/office/drawing/2014/main" id="{877EC01D-B9C2-4BB9-9728-57D9F9EB0E0D}"/>
                </a:ext>
              </a:extLst>
            </p:cNvPr>
            <p:cNvSpPr txBox="1">
              <a:spLocks noChangeArrowheads="1"/>
            </p:cNvSpPr>
            <p:nvPr/>
          </p:nvSpPr>
          <p:spPr bwMode="auto">
            <a:xfrm>
              <a:off x="10600161" y="2173178"/>
              <a:ext cx="1414264"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Private Subnet</a:t>
              </a:r>
            </a:p>
          </p:txBody>
        </p:sp>
        <p:sp>
          <p:nvSpPr>
            <p:cNvPr id="114" name="TextBox 113">
              <a:extLst>
                <a:ext uri="{FF2B5EF4-FFF2-40B4-BE49-F238E27FC236}">
                  <a16:creationId xmlns:a16="http://schemas.microsoft.com/office/drawing/2014/main" id="{33E361F5-A129-42AC-88D5-162C6BDB8FAD}"/>
                </a:ext>
              </a:extLst>
            </p:cNvPr>
            <p:cNvSpPr txBox="1"/>
            <p:nvPr/>
          </p:nvSpPr>
          <p:spPr>
            <a:xfrm>
              <a:off x="8626573" y="1780438"/>
              <a:ext cx="640080" cy="274320"/>
            </a:xfrm>
            <a:prstGeom prst="rect">
              <a:avLst/>
            </a:prstGeom>
            <a:noFill/>
          </p:spPr>
          <p:txBody>
            <a:bodyPr wrap="square" lIns="0" tIns="0" rIns="0" bIns="0" rtlCol="0" anchor="t">
              <a:noAutofit/>
            </a:bodyPr>
            <a:lstStyle/>
            <a:p>
              <a:pPr algn="ctr"/>
              <a:r>
                <a:rPr lang="en-US" sz="1100" dirty="0"/>
                <a:t>RDS DB instance</a:t>
              </a:r>
              <a:endParaRPr lang="en-US" sz="2400" dirty="0"/>
            </a:p>
          </p:txBody>
        </p:sp>
        <p:pic>
          <p:nvPicPr>
            <p:cNvPr id="115" name="Picture 114">
              <a:extLst>
                <a:ext uri="{FF2B5EF4-FFF2-40B4-BE49-F238E27FC236}">
                  <a16:creationId xmlns:a16="http://schemas.microsoft.com/office/drawing/2014/main" id="{399E1842-6760-4823-9202-38C7DE53B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1738" y="1780065"/>
              <a:ext cx="302671" cy="398976"/>
            </a:xfrm>
            <a:prstGeom prst="rect">
              <a:avLst/>
            </a:prstGeom>
          </p:spPr>
        </p:pic>
        <p:sp>
          <p:nvSpPr>
            <p:cNvPr id="116" name="TextBox 115">
              <a:extLst>
                <a:ext uri="{FF2B5EF4-FFF2-40B4-BE49-F238E27FC236}">
                  <a16:creationId xmlns:a16="http://schemas.microsoft.com/office/drawing/2014/main" id="{23BAF5F2-521A-4296-A67D-436995C61A3F}"/>
                </a:ext>
              </a:extLst>
            </p:cNvPr>
            <p:cNvSpPr txBox="1"/>
            <p:nvPr/>
          </p:nvSpPr>
          <p:spPr>
            <a:xfrm>
              <a:off x="11226481" y="1697402"/>
              <a:ext cx="746446" cy="274320"/>
            </a:xfrm>
            <a:prstGeom prst="rect">
              <a:avLst/>
            </a:prstGeom>
            <a:noFill/>
          </p:spPr>
          <p:txBody>
            <a:bodyPr wrap="square" lIns="0" tIns="0" rIns="0" bIns="0" rtlCol="0" anchor="t">
              <a:noAutofit/>
            </a:bodyPr>
            <a:lstStyle/>
            <a:p>
              <a:pPr algn="ctr"/>
              <a:r>
                <a:rPr lang="en-US" sz="1100" spc="-50" dirty="0"/>
                <a:t>RDS DB </a:t>
              </a:r>
              <a:br>
                <a:rPr lang="en-US" sz="1100" spc="-50" dirty="0"/>
              </a:br>
              <a:r>
                <a:rPr lang="en-US" sz="1100" spc="-50" dirty="0"/>
                <a:t>instance</a:t>
              </a:r>
            </a:p>
            <a:p>
              <a:pPr algn="ctr"/>
              <a:r>
                <a:rPr lang="en-US" sz="1100" spc="-50" dirty="0"/>
                <a:t> standby</a:t>
              </a:r>
              <a:endParaRPr lang="en-US" sz="2400" spc="-50" dirty="0"/>
            </a:p>
          </p:txBody>
        </p:sp>
        <p:pic>
          <p:nvPicPr>
            <p:cNvPr id="133" name="Picture 132">
              <a:extLst>
                <a:ext uri="{FF2B5EF4-FFF2-40B4-BE49-F238E27FC236}">
                  <a16:creationId xmlns:a16="http://schemas.microsoft.com/office/drawing/2014/main" id="{A986602C-6BDD-4F4F-A96E-8E90A61EA4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48996" y="1769501"/>
              <a:ext cx="302672" cy="398976"/>
            </a:xfrm>
            <a:prstGeom prst="rect">
              <a:avLst/>
            </a:prstGeom>
          </p:spPr>
        </p:pic>
        <p:cxnSp>
          <p:nvCxnSpPr>
            <p:cNvPr id="135" name="Straight Arrow Connector 134">
              <a:extLst>
                <a:ext uri="{FF2B5EF4-FFF2-40B4-BE49-F238E27FC236}">
                  <a16:creationId xmlns:a16="http://schemas.microsoft.com/office/drawing/2014/main" id="{7CDA75FD-3906-43ED-A94B-9357C7FEBCBA}"/>
                </a:ext>
              </a:extLst>
            </p:cNvPr>
            <p:cNvCxnSpPr>
              <a:cxnSpLocks/>
              <a:endCxn id="115" idx="0"/>
            </p:cNvCxnSpPr>
            <p:nvPr/>
          </p:nvCxnSpPr>
          <p:spPr>
            <a:xfrm flipH="1">
              <a:off x="9383074" y="1583895"/>
              <a:ext cx="498192" cy="19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1375911-F662-4931-86EE-9B7E0309FE75}"/>
              </a:ext>
            </a:extLst>
          </p:cNvPr>
          <p:cNvGrpSpPr/>
          <p:nvPr/>
        </p:nvGrpSpPr>
        <p:grpSpPr>
          <a:xfrm>
            <a:off x="8355588" y="2690635"/>
            <a:ext cx="3650827" cy="1084797"/>
            <a:chOff x="8355588" y="2690635"/>
            <a:chExt cx="3650827" cy="1084797"/>
          </a:xfrm>
        </p:grpSpPr>
        <p:sp>
          <p:nvSpPr>
            <p:cNvPr id="149" name="Rounded Rectangle 58">
              <a:extLst>
                <a:ext uri="{FF2B5EF4-FFF2-40B4-BE49-F238E27FC236}">
                  <a16:creationId xmlns:a16="http://schemas.microsoft.com/office/drawing/2014/main" id="{6CB19C75-A6F3-44DD-B8E7-EB8DC8664E8F}"/>
                </a:ext>
              </a:extLst>
            </p:cNvPr>
            <p:cNvSpPr/>
            <p:nvPr/>
          </p:nvSpPr>
          <p:spPr>
            <a:xfrm>
              <a:off x="8355588" y="2690636"/>
              <a:ext cx="1394599" cy="1084796"/>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50" name="Rounded Rectangle 21">
              <a:extLst>
                <a:ext uri="{FF2B5EF4-FFF2-40B4-BE49-F238E27FC236}">
                  <a16:creationId xmlns:a16="http://schemas.microsoft.com/office/drawing/2014/main" id="{A0A39F3C-D2F3-4590-9536-91873D56B6CF}"/>
                </a:ext>
              </a:extLst>
            </p:cNvPr>
            <p:cNvSpPr/>
            <p:nvPr/>
          </p:nvSpPr>
          <p:spPr>
            <a:xfrm>
              <a:off x="8429142" y="2825780"/>
              <a:ext cx="1246147" cy="766901"/>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p:txBody>
        </p:sp>
        <p:pic>
          <p:nvPicPr>
            <p:cNvPr id="151" name="Picture 150">
              <a:extLst>
                <a:ext uri="{FF2B5EF4-FFF2-40B4-BE49-F238E27FC236}">
                  <a16:creationId xmlns:a16="http://schemas.microsoft.com/office/drawing/2014/main" id="{3BCC6293-6E21-4930-BE97-120C3F0C4C6B}"/>
                </a:ext>
              </a:extLst>
            </p:cNvPr>
            <p:cNvPicPr>
              <a:picLocks noChangeAspect="1"/>
            </p:cNvPicPr>
            <p:nvPr/>
          </p:nvPicPr>
          <p:blipFill>
            <a:blip r:embed="rId6"/>
            <a:stretch>
              <a:fillRect/>
            </a:stretch>
          </p:blipFill>
          <p:spPr>
            <a:xfrm>
              <a:off x="8501920" y="2711959"/>
              <a:ext cx="215900" cy="241300"/>
            </a:xfrm>
            <a:prstGeom prst="rect">
              <a:avLst/>
            </a:prstGeom>
          </p:spPr>
        </p:pic>
        <p:sp>
          <p:nvSpPr>
            <p:cNvPr id="152" name="TextBox 35">
              <a:extLst>
                <a:ext uri="{FF2B5EF4-FFF2-40B4-BE49-F238E27FC236}">
                  <a16:creationId xmlns:a16="http://schemas.microsoft.com/office/drawing/2014/main" id="{AC50B5A0-3AED-4F84-8E5D-C37A8F332394}"/>
                </a:ext>
              </a:extLst>
            </p:cNvPr>
            <p:cNvSpPr txBox="1">
              <a:spLocks noChangeArrowheads="1"/>
            </p:cNvSpPr>
            <p:nvPr/>
          </p:nvSpPr>
          <p:spPr bwMode="auto">
            <a:xfrm>
              <a:off x="8363598" y="3315070"/>
              <a:ext cx="1414264"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Private Subnet</a:t>
              </a:r>
            </a:p>
          </p:txBody>
        </p:sp>
        <p:sp>
          <p:nvSpPr>
            <p:cNvPr id="153" name="Rounded Rectangle 58">
              <a:extLst>
                <a:ext uri="{FF2B5EF4-FFF2-40B4-BE49-F238E27FC236}">
                  <a16:creationId xmlns:a16="http://schemas.microsoft.com/office/drawing/2014/main" id="{889842EF-5CE2-43CA-BCC8-63C1BE46B0EF}"/>
                </a:ext>
              </a:extLst>
            </p:cNvPr>
            <p:cNvSpPr/>
            <p:nvPr/>
          </p:nvSpPr>
          <p:spPr>
            <a:xfrm>
              <a:off x="10564476" y="2690635"/>
              <a:ext cx="1394599" cy="1084796"/>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154" name="Rounded Rectangle 21">
              <a:extLst>
                <a:ext uri="{FF2B5EF4-FFF2-40B4-BE49-F238E27FC236}">
                  <a16:creationId xmlns:a16="http://schemas.microsoft.com/office/drawing/2014/main" id="{DBD92AF0-5FB0-4E2C-BE73-94BC8A4BEFC8}"/>
                </a:ext>
              </a:extLst>
            </p:cNvPr>
            <p:cNvSpPr/>
            <p:nvPr/>
          </p:nvSpPr>
          <p:spPr>
            <a:xfrm>
              <a:off x="10638030" y="2826310"/>
              <a:ext cx="1246147" cy="747520"/>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5" name="Picture 154">
              <a:extLst>
                <a:ext uri="{FF2B5EF4-FFF2-40B4-BE49-F238E27FC236}">
                  <a16:creationId xmlns:a16="http://schemas.microsoft.com/office/drawing/2014/main" id="{124F2F6D-1459-49D8-8D9D-D1B032FA5DEA}"/>
                </a:ext>
              </a:extLst>
            </p:cNvPr>
            <p:cNvPicPr>
              <a:picLocks noChangeAspect="1"/>
            </p:cNvPicPr>
            <p:nvPr/>
          </p:nvPicPr>
          <p:blipFill>
            <a:blip r:embed="rId6"/>
            <a:stretch>
              <a:fillRect/>
            </a:stretch>
          </p:blipFill>
          <p:spPr>
            <a:xfrm>
              <a:off x="10707686" y="2697833"/>
              <a:ext cx="215900" cy="241300"/>
            </a:xfrm>
            <a:prstGeom prst="rect">
              <a:avLst/>
            </a:prstGeom>
          </p:spPr>
        </p:pic>
        <p:sp>
          <p:nvSpPr>
            <p:cNvPr id="156" name="TextBox 35">
              <a:extLst>
                <a:ext uri="{FF2B5EF4-FFF2-40B4-BE49-F238E27FC236}">
                  <a16:creationId xmlns:a16="http://schemas.microsoft.com/office/drawing/2014/main" id="{96EEEB2D-EBEB-4BF7-AAB3-25E92A5F5B57}"/>
                </a:ext>
              </a:extLst>
            </p:cNvPr>
            <p:cNvSpPr txBox="1">
              <a:spLocks noChangeArrowheads="1"/>
            </p:cNvSpPr>
            <p:nvPr/>
          </p:nvSpPr>
          <p:spPr bwMode="auto">
            <a:xfrm>
              <a:off x="10592151" y="3325332"/>
              <a:ext cx="1414264"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Private Subnet</a:t>
              </a:r>
            </a:p>
          </p:txBody>
        </p:sp>
        <p:sp>
          <p:nvSpPr>
            <p:cNvPr id="157" name="TextBox 156">
              <a:extLst>
                <a:ext uri="{FF2B5EF4-FFF2-40B4-BE49-F238E27FC236}">
                  <a16:creationId xmlns:a16="http://schemas.microsoft.com/office/drawing/2014/main" id="{8FF57491-DA7D-43CC-8926-CA5C525641F7}"/>
                </a:ext>
              </a:extLst>
            </p:cNvPr>
            <p:cNvSpPr txBox="1"/>
            <p:nvPr/>
          </p:nvSpPr>
          <p:spPr>
            <a:xfrm>
              <a:off x="11251668" y="2965505"/>
              <a:ext cx="640080" cy="274320"/>
            </a:xfrm>
            <a:prstGeom prst="rect">
              <a:avLst/>
            </a:prstGeom>
            <a:noFill/>
          </p:spPr>
          <p:txBody>
            <a:bodyPr wrap="square" lIns="0" tIns="0" rIns="0" bIns="0" rtlCol="0" anchor="t">
              <a:noAutofit/>
            </a:bodyPr>
            <a:lstStyle/>
            <a:p>
              <a:pPr algn="ctr"/>
              <a:r>
                <a:rPr lang="en-US" sz="1100" dirty="0"/>
                <a:t>RDS DB instance</a:t>
              </a:r>
              <a:endParaRPr lang="en-US" sz="2400" dirty="0"/>
            </a:p>
          </p:txBody>
        </p:sp>
        <p:pic>
          <p:nvPicPr>
            <p:cNvPr id="158" name="Picture 157">
              <a:extLst>
                <a:ext uri="{FF2B5EF4-FFF2-40B4-BE49-F238E27FC236}">
                  <a16:creationId xmlns:a16="http://schemas.microsoft.com/office/drawing/2014/main" id="{6AD6999D-84B6-4D6C-A66B-A718D4B9B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0986" y="2933429"/>
              <a:ext cx="302671" cy="398976"/>
            </a:xfrm>
            <a:prstGeom prst="rect">
              <a:avLst/>
            </a:prstGeom>
          </p:spPr>
        </p:pic>
      </p:grpSp>
      <p:sp>
        <p:nvSpPr>
          <p:cNvPr id="159" name="TextBox 158">
            <a:extLst>
              <a:ext uri="{FF2B5EF4-FFF2-40B4-BE49-F238E27FC236}">
                <a16:creationId xmlns:a16="http://schemas.microsoft.com/office/drawing/2014/main" id="{76FD2B12-9C66-4B8F-BB78-434505AA08F0}"/>
              </a:ext>
            </a:extLst>
          </p:cNvPr>
          <p:cNvSpPr txBox="1"/>
          <p:nvPr/>
        </p:nvSpPr>
        <p:spPr>
          <a:xfrm>
            <a:off x="8597720" y="2873213"/>
            <a:ext cx="746446" cy="274320"/>
          </a:xfrm>
          <a:prstGeom prst="rect">
            <a:avLst/>
          </a:prstGeom>
          <a:noFill/>
        </p:spPr>
        <p:txBody>
          <a:bodyPr wrap="square" lIns="0" tIns="0" rIns="0" bIns="0" rtlCol="0" anchor="t">
            <a:noAutofit/>
          </a:bodyPr>
          <a:lstStyle/>
          <a:p>
            <a:pPr algn="ctr"/>
            <a:r>
              <a:rPr lang="en-US" sz="1100" spc="-50" dirty="0"/>
              <a:t>RDS DB </a:t>
            </a:r>
            <a:br>
              <a:rPr lang="en-US" sz="1100" spc="-50" dirty="0"/>
            </a:br>
            <a:r>
              <a:rPr lang="en-US" sz="1100" spc="-50" dirty="0"/>
              <a:t>instance</a:t>
            </a:r>
          </a:p>
          <a:p>
            <a:pPr algn="ctr"/>
            <a:r>
              <a:rPr lang="en-US" sz="1100" spc="-50" dirty="0"/>
              <a:t> standby</a:t>
            </a:r>
            <a:endParaRPr lang="en-US" sz="2400" spc="-50" dirty="0"/>
          </a:p>
        </p:txBody>
      </p:sp>
      <p:pic>
        <p:nvPicPr>
          <p:cNvPr id="160" name="Picture 159">
            <a:extLst>
              <a:ext uri="{FF2B5EF4-FFF2-40B4-BE49-F238E27FC236}">
                <a16:creationId xmlns:a16="http://schemas.microsoft.com/office/drawing/2014/main" id="{F37843CC-3592-4607-AFF2-7AA5DB814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8240" y="2933429"/>
            <a:ext cx="302672" cy="398976"/>
          </a:xfrm>
          <a:prstGeom prst="rect">
            <a:avLst/>
          </a:prstGeom>
        </p:spPr>
      </p:pic>
      <p:cxnSp>
        <p:nvCxnSpPr>
          <p:cNvPr id="161" name="Straight Arrow Connector 160">
            <a:extLst>
              <a:ext uri="{FF2B5EF4-FFF2-40B4-BE49-F238E27FC236}">
                <a16:creationId xmlns:a16="http://schemas.microsoft.com/office/drawing/2014/main" id="{D22F51DA-1C17-459E-A888-E7C1890A9C4F}"/>
              </a:ext>
            </a:extLst>
          </p:cNvPr>
          <p:cNvCxnSpPr>
            <a:cxnSpLocks/>
            <a:endCxn id="158" idx="0"/>
          </p:cNvCxnSpPr>
          <p:nvPr/>
        </p:nvCxnSpPr>
        <p:spPr>
          <a:xfrm>
            <a:off x="10386985" y="2698423"/>
            <a:ext cx="705337" cy="235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F1673A2-F06B-433D-8620-A1DA199B8199}"/>
              </a:ext>
            </a:extLst>
          </p:cNvPr>
          <p:cNvGrpSpPr/>
          <p:nvPr/>
        </p:nvGrpSpPr>
        <p:grpSpPr>
          <a:xfrm>
            <a:off x="9540912" y="2993732"/>
            <a:ext cx="1400074" cy="488827"/>
            <a:chOff x="9540912" y="2993732"/>
            <a:chExt cx="1400074" cy="488827"/>
          </a:xfrm>
        </p:grpSpPr>
        <p:cxnSp>
          <p:nvCxnSpPr>
            <p:cNvPr id="46" name="Straight Arrow Connector 45">
              <a:extLst>
                <a:ext uri="{FF2B5EF4-FFF2-40B4-BE49-F238E27FC236}">
                  <a16:creationId xmlns:a16="http://schemas.microsoft.com/office/drawing/2014/main" id="{144686C6-D3E8-479A-8E8C-92AB2D5ED885}"/>
                </a:ext>
              </a:extLst>
            </p:cNvPr>
            <p:cNvCxnSpPr>
              <a:stCxn id="158" idx="1"/>
              <a:endCxn id="160" idx="3"/>
            </p:cNvCxnSpPr>
            <p:nvPr/>
          </p:nvCxnSpPr>
          <p:spPr>
            <a:xfrm flipH="1">
              <a:off x="9540912" y="3132917"/>
              <a:ext cx="14000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84922D33-961D-4BBE-B417-E43F4ABFE0EE}"/>
                </a:ext>
              </a:extLst>
            </p:cNvPr>
            <p:cNvSpPr txBox="1"/>
            <p:nvPr/>
          </p:nvSpPr>
          <p:spPr>
            <a:xfrm>
              <a:off x="9780942" y="2993732"/>
              <a:ext cx="797372" cy="488827"/>
            </a:xfrm>
            <a:prstGeom prst="rect">
              <a:avLst/>
            </a:prstGeom>
            <a:noFill/>
          </p:spPr>
          <p:txBody>
            <a:bodyPr wrap="square" lIns="0" tIns="0" rIns="0" bIns="0" rtlCol="0" anchor="t">
              <a:noAutofit/>
            </a:bodyPr>
            <a:lstStyle/>
            <a:p>
              <a:pPr algn="ctr"/>
              <a:r>
                <a:rPr lang="en-US" sz="1050" dirty="0"/>
                <a:t>Synchronous</a:t>
              </a:r>
            </a:p>
            <a:p>
              <a:pPr algn="ctr"/>
              <a:r>
                <a:rPr lang="en-US" sz="1050" dirty="0"/>
                <a:t>Replication</a:t>
              </a:r>
              <a:endParaRPr lang="en-US" sz="2000" dirty="0"/>
            </a:p>
          </p:txBody>
        </p:sp>
      </p:grpSp>
      <p:sp>
        <p:nvSpPr>
          <p:cNvPr id="163" name="Multiplication Sign 162">
            <a:extLst>
              <a:ext uri="{FF2B5EF4-FFF2-40B4-BE49-F238E27FC236}">
                <a16:creationId xmlns:a16="http://schemas.microsoft.com/office/drawing/2014/main" id="{70E4AE18-2921-47A9-A9B1-4E6D2AE09EBB}"/>
              </a:ext>
            </a:extLst>
          </p:cNvPr>
          <p:cNvSpPr/>
          <p:nvPr/>
        </p:nvSpPr>
        <p:spPr>
          <a:xfrm>
            <a:off x="9126018" y="1724331"/>
            <a:ext cx="533941" cy="49801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a:extLst>
              <a:ext uri="{FF2B5EF4-FFF2-40B4-BE49-F238E27FC236}">
                <a16:creationId xmlns:a16="http://schemas.microsoft.com/office/drawing/2014/main" id="{9A5AFF1A-C6AE-4590-934C-C081D9AA1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153" y="1775479"/>
            <a:ext cx="302671" cy="398976"/>
          </a:xfrm>
          <a:prstGeom prst="rect">
            <a:avLst/>
          </a:prstGeom>
        </p:spPr>
      </p:pic>
      <p:pic>
        <p:nvPicPr>
          <p:cNvPr id="2" name="Picture 1">
            <a:extLst>
              <a:ext uri="{FF2B5EF4-FFF2-40B4-BE49-F238E27FC236}">
                <a16:creationId xmlns:a16="http://schemas.microsoft.com/office/drawing/2014/main" id="{86080105-6C25-4F16-B47E-E7DC131D9F3E}"/>
              </a:ext>
            </a:extLst>
          </p:cNvPr>
          <p:cNvPicPr>
            <a:picLocks noChangeAspect="1"/>
          </p:cNvPicPr>
          <p:nvPr/>
        </p:nvPicPr>
        <p:blipFill>
          <a:blip r:embed="rId8"/>
          <a:stretch>
            <a:fillRect/>
          </a:stretch>
        </p:blipFill>
        <p:spPr>
          <a:xfrm>
            <a:off x="4095344" y="1979553"/>
            <a:ext cx="3330173" cy="1295276"/>
          </a:xfrm>
          <a:prstGeom prst="rect">
            <a:avLst/>
          </a:prstGeom>
        </p:spPr>
      </p:pic>
      <p:sp>
        <p:nvSpPr>
          <p:cNvPr id="88" name="TextBox 87">
            <a:extLst>
              <a:ext uri="{FF2B5EF4-FFF2-40B4-BE49-F238E27FC236}">
                <a16:creationId xmlns:a16="http://schemas.microsoft.com/office/drawing/2014/main" id="{B81BB3B4-0419-405E-A7DB-0FED34D45D56}"/>
              </a:ext>
            </a:extLst>
          </p:cNvPr>
          <p:cNvSpPr txBox="1"/>
          <p:nvPr/>
        </p:nvSpPr>
        <p:spPr>
          <a:xfrm>
            <a:off x="3672673" y="3279165"/>
            <a:ext cx="3820531" cy="369332"/>
          </a:xfrm>
          <a:prstGeom prst="rect">
            <a:avLst/>
          </a:prstGeom>
          <a:noFill/>
        </p:spPr>
        <p:txBody>
          <a:bodyPr wrap="square" rtlCol="0">
            <a:spAutoFit/>
          </a:bodyPr>
          <a:lstStyle/>
          <a:p>
            <a:r>
              <a:rPr lang="en-US" b="1" dirty="0">
                <a:solidFill>
                  <a:schemeClr val="accent2"/>
                </a:solidFill>
              </a:rPr>
              <a:t>Backups and point in time restoration</a:t>
            </a:r>
          </a:p>
        </p:txBody>
      </p:sp>
      <p:pic>
        <p:nvPicPr>
          <p:cNvPr id="4" name="Picture 3">
            <a:extLst>
              <a:ext uri="{FF2B5EF4-FFF2-40B4-BE49-F238E27FC236}">
                <a16:creationId xmlns:a16="http://schemas.microsoft.com/office/drawing/2014/main" id="{50343BE6-B8DE-46A4-8FFC-0B207C49579B}"/>
              </a:ext>
            </a:extLst>
          </p:cNvPr>
          <p:cNvPicPr>
            <a:picLocks noChangeAspect="1"/>
          </p:cNvPicPr>
          <p:nvPr/>
        </p:nvPicPr>
        <p:blipFill>
          <a:blip r:embed="rId9"/>
          <a:stretch>
            <a:fillRect/>
          </a:stretch>
        </p:blipFill>
        <p:spPr>
          <a:xfrm>
            <a:off x="3782953" y="3610901"/>
            <a:ext cx="3926671" cy="1763527"/>
          </a:xfrm>
          <a:prstGeom prst="rect">
            <a:avLst/>
          </a:prstGeom>
          <a:ln>
            <a:solidFill>
              <a:schemeClr val="tx1"/>
            </a:solidFill>
          </a:ln>
        </p:spPr>
      </p:pic>
      <p:pic>
        <p:nvPicPr>
          <p:cNvPr id="5" name="Picture 4">
            <a:extLst>
              <a:ext uri="{FF2B5EF4-FFF2-40B4-BE49-F238E27FC236}">
                <a16:creationId xmlns:a16="http://schemas.microsoft.com/office/drawing/2014/main" id="{3AA2D0EB-A4E3-44D9-AB63-52DF93E2ECF3}"/>
              </a:ext>
            </a:extLst>
          </p:cNvPr>
          <p:cNvPicPr>
            <a:picLocks noChangeAspect="1"/>
          </p:cNvPicPr>
          <p:nvPr/>
        </p:nvPicPr>
        <p:blipFill rotWithShape="1">
          <a:blip r:embed="rId10"/>
          <a:srcRect r="23553"/>
          <a:stretch/>
        </p:blipFill>
        <p:spPr>
          <a:xfrm>
            <a:off x="3705630" y="5790126"/>
            <a:ext cx="4223293" cy="828675"/>
          </a:xfrm>
          <a:prstGeom prst="rect">
            <a:avLst/>
          </a:prstGeom>
          <a:ln>
            <a:solidFill>
              <a:schemeClr val="tx1"/>
            </a:solidFill>
          </a:ln>
        </p:spPr>
      </p:pic>
      <p:sp>
        <p:nvSpPr>
          <p:cNvPr id="92" name="TextBox 91">
            <a:extLst>
              <a:ext uri="{FF2B5EF4-FFF2-40B4-BE49-F238E27FC236}">
                <a16:creationId xmlns:a16="http://schemas.microsoft.com/office/drawing/2014/main" id="{39E6EC89-DA14-4986-8101-0D8840D2DEA9}"/>
              </a:ext>
            </a:extLst>
          </p:cNvPr>
          <p:cNvSpPr txBox="1"/>
          <p:nvPr/>
        </p:nvSpPr>
        <p:spPr>
          <a:xfrm>
            <a:off x="3628249" y="5459422"/>
            <a:ext cx="1944900" cy="369332"/>
          </a:xfrm>
          <a:prstGeom prst="rect">
            <a:avLst/>
          </a:prstGeom>
          <a:noFill/>
        </p:spPr>
        <p:txBody>
          <a:bodyPr wrap="square" rtlCol="0">
            <a:spAutoFit/>
          </a:bodyPr>
          <a:lstStyle/>
          <a:p>
            <a:r>
              <a:rPr lang="en-US" b="1" dirty="0">
                <a:solidFill>
                  <a:schemeClr val="accent2"/>
                </a:solidFill>
              </a:rPr>
              <a:t>Maintenance</a:t>
            </a:r>
          </a:p>
        </p:txBody>
      </p:sp>
      <p:grpSp>
        <p:nvGrpSpPr>
          <p:cNvPr id="17" name="Group 16">
            <a:extLst>
              <a:ext uri="{FF2B5EF4-FFF2-40B4-BE49-F238E27FC236}">
                <a16:creationId xmlns:a16="http://schemas.microsoft.com/office/drawing/2014/main" id="{C5790CD1-69D5-4630-B406-4BEF30E356C5}"/>
              </a:ext>
            </a:extLst>
          </p:cNvPr>
          <p:cNvGrpSpPr/>
          <p:nvPr/>
        </p:nvGrpSpPr>
        <p:grpSpPr>
          <a:xfrm>
            <a:off x="8355588" y="319761"/>
            <a:ext cx="3650827" cy="1157208"/>
            <a:chOff x="8355588" y="319761"/>
            <a:chExt cx="3650827" cy="1157208"/>
          </a:xfrm>
        </p:grpSpPr>
        <p:sp>
          <p:nvSpPr>
            <p:cNvPr id="67" name="Rounded Rectangle 58">
              <a:extLst>
                <a:ext uri="{FF2B5EF4-FFF2-40B4-BE49-F238E27FC236}">
                  <a16:creationId xmlns:a16="http://schemas.microsoft.com/office/drawing/2014/main" id="{B3012029-C98B-4F36-8119-B0142504B2C5}"/>
                </a:ext>
              </a:extLst>
            </p:cNvPr>
            <p:cNvSpPr/>
            <p:nvPr/>
          </p:nvSpPr>
          <p:spPr>
            <a:xfrm>
              <a:off x="8355588" y="392173"/>
              <a:ext cx="1394599" cy="1084796"/>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68" name="Rounded Rectangle 21">
              <a:extLst>
                <a:ext uri="{FF2B5EF4-FFF2-40B4-BE49-F238E27FC236}">
                  <a16:creationId xmlns:a16="http://schemas.microsoft.com/office/drawing/2014/main" id="{F2B4410B-BB8D-4EBF-B1AE-A28410510AA7}"/>
                </a:ext>
              </a:extLst>
            </p:cNvPr>
            <p:cNvSpPr/>
            <p:nvPr/>
          </p:nvSpPr>
          <p:spPr>
            <a:xfrm>
              <a:off x="8429142" y="527317"/>
              <a:ext cx="1246147" cy="766901"/>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p:txBody>
        </p:sp>
        <p:pic>
          <p:nvPicPr>
            <p:cNvPr id="69" name="Picture 68">
              <a:extLst>
                <a:ext uri="{FF2B5EF4-FFF2-40B4-BE49-F238E27FC236}">
                  <a16:creationId xmlns:a16="http://schemas.microsoft.com/office/drawing/2014/main" id="{6C1FB50E-3B56-4880-9B91-F2B44D71AF95}"/>
                </a:ext>
              </a:extLst>
            </p:cNvPr>
            <p:cNvPicPr>
              <a:picLocks noChangeAspect="1"/>
            </p:cNvPicPr>
            <p:nvPr/>
          </p:nvPicPr>
          <p:blipFill>
            <a:blip r:embed="rId6"/>
            <a:stretch>
              <a:fillRect/>
            </a:stretch>
          </p:blipFill>
          <p:spPr>
            <a:xfrm>
              <a:off x="8501920" y="413496"/>
              <a:ext cx="215900" cy="241300"/>
            </a:xfrm>
            <a:prstGeom prst="rect">
              <a:avLst/>
            </a:prstGeom>
          </p:spPr>
        </p:pic>
        <p:sp>
          <p:nvSpPr>
            <p:cNvPr id="70" name="TextBox 35">
              <a:extLst>
                <a:ext uri="{FF2B5EF4-FFF2-40B4-BE49-F238E27FC236}">
                  <a16:creationId xmlns:a16="http://schemas.microsoft.com/office/drawing/2014/main" id="{3A913610-2DC6-482F-9052-95AFE28EE117}"/>
                </a:ext>
              </a:extLst>
            </p:cNvPr>
            <p:cNvSpPr txBox="1">
              <a:spLocks noChangeArrowheads="1"/>
            </p:cNvSpPr>
            <p:nvPr/>
          </p:nvSpPr>
          <p:spPr bwMode="auto">
            <a:xfrm>
              <a:off x="8363598" y="1016607"/>
              <a:ext cx="1414264"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Private Subnet</a:t>
              </a:r>
            </a:p>
          </p:txBody>
        </p:sp>
        <p:sp>
          <p:nvSpPr>
            <p:cNvPr id="71" name="Rounded Rectangle 58">
              <a:extLst>
                <a:ext uri="{FF2B5EF4-FFF2-40B4-BE49-F238E27FC236}">
                  <a16:creationId xmlns:a16="http://schemas.microsoft.com/office/drawing/2014/main" id="{67DEEF9D-03BF-4248-80E9-DF48F7BE672D}"/>
                </a:ext>
              </a:extLst>
            </p:cNvPr>
            <p:cNvSpPr/>
            <p:nvPr/>
          </p:nvSpPr>
          <p:spPr>
            <a:xfrm>
              <a:off x="10564476" y="392172"/>
              <a:ext cx="1394599" cy="1084796"/>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72" name="Rounded Rectangle 21">
              <a:extLst>
                <a:ext uri="{FF2B5EF4-FFF2-40B4-BE49-F238E27FC236}">
                  <a16:creationId xmlns:a16="http://schemas.microsoft.com/office/drawing/2014/main" id="{4362A0BC-CF6A-446F-826C-C9A89AD9AF09}"/>
                </a:ext>
              </a:extLst>
            </p:cNvPr>
            <p:cNvSpPr/>
            <p:nvPr/>
          </p:nvSpPr>
          <p:spPr>
            <a:xfrm>
              <a:off x="10638030" y="527847"/>
              <a:ext cx="1246147" cy="747520"/>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73" name="Picture 72">
              <a:extLst>
                <a:ext uri="{FF2B5EF4-FFF2-40B4-BE49-F238E27FC236}">
                  <a16:creationId xmlns:a16="http://schemas.microsoft.com/office/drawing/2014/main" id="{55ECE5D6-AC72-4286-A0B9-3B6F0094F960}"/>
                </a:ext>
              </a:extLst>
            </p:cNvPr>
            <p:cNvPicPr>
              <a:picLocks noChangeAspect="1"/>
            </p:cNvPicPr>
            <p:nvPr/>
          </p:nvPicPr>
          <p:blipFill>
            <a:blip r:embed="rId6"/>
            <a:stretch>
              <a:fillRect/>
            </a:stretch>
          </p:blipFill>
          <p:spPr>
            <a:xfrm>
              <a:off x="10707686" y="399370"/>
              <a:ext cx="215900" cy="241300"/>
            </a:xfrm>
            <a:prstGeom prst="rect">
              <a:avLst/>
            </a:prstGeom>
          </p:spPr>
        </p:pic>
        <p:sp>
          <p:nvSpPr>
            <p:cNvPr id="74" name="TextBox 35">
              <a:extLst>
                <a:ext uri="{FF2B5EF4-FFF2-40B4-BE49-F238E27FC236}">
                  <a16:creationId xmlns:a16="http://schemas.microsoft.com/office/drawing/2014/main" id="{B1F32337-38C1-4B00-B618-E17245410B29}"/>
                </a:ext>
              </a:extLst>
            </p:cNvPr>
            <p:cNvSpPr txBox="1">
              <a:spLocks noChangeArrowheads="1"/>
            </p:cNvSpPr>
            <p:nvPr/>
          </p:nvSpPr>
          <p:spPr bwMode="auto">
            <a:xfrm>
              <a:off x="10592151" y="1026869"/>
              <a:ext cx="1414264"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Private Subnet</a:t>
              </a:r>
            </a:p>
          </p:txBody>
        </p:sp>
        <p:sp>
          <p:nvSpPr>
            <p:cNvPr id="75" name="TextBox 74">
              <a:extLst>
                <a:ext uri="{FF2B5EF4-FFF2-40B4-BE49-F238E27FC236}">
                  <a16:creationId xmlns:a16="http://schemas.microsoft.com/office/drawing/2014/main" id="{026664D8-D319-42FE-854B-29BB45B09AD7}"/>
                </a:ext>
              </a:extLst>
            </p:cNvPr>
            <p:cNvSpPr txBox="1"/>
            <p:nvPr/>
          </p:nvSpPr>
          <p:spPr>
            <a:xfrm>
              <a:off x="8618563" y="634129"/>
              <a:ext cx="640080" cy="274320"/>
            </a:xfrm>
            <a:prstGeom prst="rect">
              <a:avLst/>
            </a:prstGeom>
            <a:noFill/>
          </p:spPr>
          <p:txBody>
            <a:bodyPr wrap="square" lIns="0" tIns="0" rIns="0" bIns="0" rtlCol="0" anchor="t">
              <a:noAutofit/>
            </a:bodyPr>
            <a:lstStyle/>
            <a:p>
              <a:pPr algn="ctr"/>
              <a:r>
                <a:rPr lang="en-US" sz="1100" dirty="0"/>
                <a:t>RDS DB instance</a:t>
              </a:r>
              <a:endParaRPr lang="en-US" sz="2400" dirty="0"/>
            </a:p>
          </p:txBody>
        </p:sp>
        <p:pic>
          <p:nvPicPr>
            <p:cNvPr id="76" name="Picture 75">
              <a:extLst>
                <a:ext uri="{FF2B5EF4-FFF2-40B4-BE49-F238E27FC236}">
                  <a16:creationId xmlns:a16="http://schemas.microsoft.com/office/drawing/2014/main" id="{34BA4242-E0DA-4032-AA58-CF13D75BE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4174" y="621849"/>
              <a:ext cx="302671" cy="398976"/>
            </a:xfrm>
            <a:prstGeom prst="rect">
              <a:avLst/>
            </a:prstGeom>
          </p:spPr>
        </p:pic>
        <p:sp>
          <p:nvSpPr>
            <p:cNvPr id="77" name="TextBox 76">
              <a:extLst>
                <a:ext uri="{FF2B5EF4-FFF2-40B4-BE49-F238E27FC236}">
                  <a16:creationId xmlns:a16="http://schemas.microsoft.com/office/drawing/2014/main" id="{9BAAA32E-AB68-4852-B910-8F955BFF808A}"/>
                </a:ext>
              </a:extLst>
            </p:cNvPr>
            <p:cNvSpPr txBox="1"/>
            <p:nvPr/>
          </p:nvSpPr>
          <p:spPr>
            <a:xfrm>
              <a:off x="11218471" y="551093"/>
              <a:ext cx="746446" cy="274320"/>
            </a:xfrm>
            <a:prstGeom prst="rect">
              <a:avLst/>
            </a:prstGeom>
            <a:noFill/>
          </p:spPr>
          <p:txBody>
            <a:bodyPr wrap="square" lIns="0" tIns="0" rIns="0" bIns="0" rtlCol="0" anchor="t">
              <a:noAutofit/>
            </a:bodyPr>
            <a:lstStyle/>
            <a:p>
              <a:pPr algn="ctr"/>
              <a:r>
                <a:rPr lang="en-US" sz="1100" spc="-50" dirty="0"/>
                <a:t>RDS DB </a:t>
              </a:r>
              <a:br>
                <a:rPr lang="en-US" sz="1100" spc="-50" dirty="0"/>
              </a:br>
              <a:r>
                <a:rPr lang="en-US" sz="1100" spc="-50" dirty="0"/>
                <a:t>instance</a:t>
              </a:r>
            </a:p>
            <a:p>
              <a:pPr algn="ctr"/>
              <a:r>
                <a:rPr lang="en-US" sz="1100" spc="-50" dirty="0"/>
                <a:t> standby</a:t>
              </a:r>
              <a:endParaRPr lang="en-US" sz="2400" spc="-50" dirty="0"/>
            </a:p>
          </p:txBody>
        </p:sp>
        <p:pic>
          <p:nvPicPr>
            <p:cNvPr id="78" name="Picture 77">
              <a:extLst>
                <a:ext uri="{FF2B5EF4-FFF2-40B4-BE49-F238E27FC236}">
                  <a16:creationId xmlns:a16="http://schemas.microsoft.com/office/drawing/2014/main" id="{689985E0-7C65-48BC-BC8E-052B6FE1D7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40986" y="611065"/>
              <a:ext cx="302672" cy="398976"/>
            </a:xfrm>
            <a:prstGeom prst="rect">
              <a:avLst/>
            </a:prstGeom>
          </p:spPr>
        </p:pic>
        <p:cxnSp>
          <p:nvCxnSpPr>
            <p:cNvPr id="21" name="Straight Arrow Connector 20">
              <a:extLst>
                <a:ext uri="{FF2B5EF4-FFF2-40B4-BE49-F238E27FC236}">
                  <a16:creationId xmlns:a16="http://schemas.microsoft.com/office/drawing/2014/main" id="{E58CAD16-CF5E-49AA-A04A-54C1ADE323A9}"/>
                </a:ext>
              </a:extLst>
            </p:cNvPr>
            <p:cNvCxnSpPr>
              <a:cxnSpLocks/>
              <a:endCxn id="76" idx="0"/>
            </p:cNvCxnSpPr>
            <p:nvPr/>
          </p:nvCxnSpPr>
          <p:spPr>
            <a:xfrm flipH="1">
              <a:off x="9385510" y="425679"/>
              <a:ext cx="498192" cy="19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65CD5704-D56F-438D-887F-EC3DFF6CF234}"/>
                </a:ext>
              </a:extLst>
            </p:cNvPr>
            <p:cNvSpPr txBox="1"/>
            <p:nvPr/>
          </p:nvSpPr>
          <p:spPr>
            <a:xfrm>
              <a:off x="9780942" y="659229"/>
              <a:ext cx="797372" cy="488827"/>
            </a:xfrm>
            <a:prstGeom prst="rect">
              <a:avLst/>
            </a:prstGeom>
            <a:noFill/>
          </p:spPr>
          <p:txBody>
            <a:bodyPr wrap="square" lIns="0" tIns="0" rIns="0" bIns="0" rtlCol="0" anchor="t">
              <a:noAutofit/>
            </a:bodyPr>
            <a:lstStyle/>
            <a:p>
              <a:pPr algn="ctr"/>
              <a:r>
                <a:rPr lang="en-US" sz="1050" dirty="0"/>
                <a:t>Synchronous</a:t>
              </a:r>
            </a:p>
            <a:p>
              <a:pPr algn="ctr"/>
              <a:r>
                <a:rPr lang="en-US" sz="1050" dirty="0"/>
                <a:t>Replication</a:t>
              </a:r>
              <a:endParaRPr lang="en-US" sz="2000" dirty="0"/>
            </a:p>
          </p:txBody>
        </p:sp>
        <p:cxnSp>
          <p:nvCxnSpPr>
            <p:cNvPr id="48" name="Straight Arrow Connector 47">
              <a:extLst>
                <a:ext uri="{FF2B5EF4-FFF2-40B4-BE49-F238E27FC236}">
                  <a16:creationId xmlns:a16="http://schemas.microsoft.com/office/drawing/2014/main" id="{13E89191-3002-4ED9-BD6B-8164DD097357}"/>
                </a:ext>
              </a:extLst>
            </p:cNvPr>
            <p:cNvCxnSpPr>
              <a:stCxn id="76" idx="3"/>
              <a:endCxn id="78" idx="1"/>
            </p:cNvCxnSpPr>
            <p:nvPr/>
          </p:nvCxnSpPr>
          <p:spPr>
            <a:xfrm flipV="1">
              <a:off x="9536845" y="810553"/>
              <a:ext cx="1404141" cy="10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36">
              <a:extLst>
                <a:ext uri="{FF2B5EF4-FFF2-40B4-BE49-F238E27FC236}">
                  <a16:creationId xmlns:a16="http://schemas.microsoft.com/office/drawing/2014/main" id="{BE34754F-7419-4DDA-9CCB-E57787DEEEE1}"/>
                </a:ext>
              </a:extLst>
            </p:cNvPr>
            <p:cNvSpPr txBox="1">
              <a:spLocks noChangeArrowheads="1"/>
            </p:cNvSpPr>
            <p:nvPr/>
          </p:nvSpPr>
          <p:spPr bwMode="auto">
            <a:xfrm>
              <a:off x="9628407" y="319761"/>
              <a:ext cx="1174962" cy="26161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latin typeface="Calibri" panose="020F0502020204030204" pitchFamily="34" charset="0"/>
                  <a:ea typeface="Verdana" pitchFamily="34" charset="0"/>
                  <a:cs typeface="Helvetica Neue"/>
                </a:rPr>
                <a:t>f</a:t>
              </a:r>
              <a:r>
                <a:rPr lang="en-US" sz="1100" b="0" dirty="0">
                  <a:latin typeface="Calibri" panose="020F0502020204030204" pitchFamily="34" charset="0"/>
                  <a:ea typeface="Verdana" pitchFamily="34" charset="0"/>
                  <a:cs typeface="Helvetica Neue"/>
                </a:rPr>
                <a:t>rom APP</a:t>
              </a:r>
            </a:p>
          </p:txBody>
        </p:sp>
      </p:grpSp>
      <p:sp>
        <p:nvSpPr>
          <p:cNvPr id="140" name="TextBox 36">
            <a:extLst>
              <a:ext uri="{FF2B5EF4-FFF2-40B4-BE49-F238E27FC236}">
                <a16:creationId xmlns:a16="http://schemas.microsoft.com/office/drawing/2014/main" id="{FBA00A3D-8EBF-456F-A4F0-0C8D3100F487}"/>
              </a:ext>
            </a:extLst>
          </p:cNvPr>
          <p:cNvSpPr txBox="1">
            <a:spLocks noChangeArrowheads="1"/>
          </p:cNvSpPr>
          <p:nvPr/>
        </p:nvSpPr>
        <p:spPr bwMode="auto">
          <a:xfrm>
            <a:off x="9552335" y="2567382"/>
            <a:ext cx="1174962" cy="26161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dirty="0">
                <a:latin typeface="Calibri" panose="020F0502020204030204" pitchFamily="34" charset="0"/>
                <a:ea typeface="Verdana" pitchFamily="34" charset="0"/>
                <a:cs typeface="Helvetica Neue"/>
              </a:rPr>
              <a:t>f</a:t>
            </a:r>
            <a:r>
              <a:rPr lang="en-US" sz="1100" b="0" dirty="0">
                <a:latin typeface="Calibri" panose="020F0502020204030204" pitchFamily="34" charset="0"/>
                <a:ea typeface="Verdana" pitchFamily="34" charset="0"/>
                <a:cs typeface="Helvetica Neue"/>
              </a:rPr>
              <a:t>rom APP</a:t>
            </a:r>
          </a:p>
        </p:txBody>
      </p:sp>
    </p:spTree>
    <p:extLst>
      <p:ext uri="{BB962C8B-B14F-4D97-AF65-F5344CB8AC3E}">
        <p14:creationId xmlns:p14="http://schemas.microsoft.com/office/powerpoint/2010/main" val="25479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7" grpId="0"/>
      <p:bldP spid="28" grpId="0"/>
      <p:bldP spid="29" grpId="0"/>
      <p:bldP spid="30" grpId="0"/>
      <p:bldP spid="66" grpId="0"/>
      <p:bldP spid="159" grpId="0"/>
      <p:bldP spid="163" grpId="0" animBg="1"/>
      <p:bldP spid="88" grpId="0"/>
      <p:bldP spid="92" grpId="0"/>
      <p:bldP spid="1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737028"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RDS Instance</a:t>
            </a:r>
            <a:endParaRPr lang="en-US" sz="1700" dirty="0">
              <a:solidFill>
                <a:schemeClr val="accent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ECA479-A68B-4694-B3B3-2AAF35D52FCA}"/>
              </a:ext>
            </a:extLst>
          </p:cNvPr>
          <p:cNvSpPr/>
          <p:nvPr/>
        </p:nvSpPr>
        <p:spPr>
          <a:xfrm>
            <a:off x="103359" y="1034801"/>
            <a:ext cx="4878451"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Arial" panose="020B0604020202020204" pitchFamily="34" charset="0"/>
              </a:rPr>
              <a:t>Click ‘Services’ and </a:t>
            </a:r>
            <a:r>
              <a:rPr lang="en-US" sz="1200">
                <a:solidFill>
                  <a:srgbClr val="010203"/>
                </a:solidFill>
                <a:ea typeface="Times New Roman" panose="02020603050405020304" pitchFamily="18" charset="0"/>
                <a:cs typeface="Arial" panose="020B0604020202020204" pitchFamily="34" charset="0"/>
              </a:rPr>
              <a:t>choose ‘Relational Database Service’ under Database</a:t>
            </a:r>
            <a:endParaRPr lang="en-US" sz="1200" dirty="0">
              <a:solidFill>
                <a:srgbClr val="010203"/>
              </a:solidFill>
              <a:latin typeface="Arial" charset="0"/>
            </a:endParaRPr>
          </a:p>
        </p:txBody>
      </p:sp>
      <p:sp>
        <p:nvSpPr>
          <p:cNvPr id="16" name="Rectangle 15">
            <a:extLst>
              <a:ext uri="{FF2B5EF4-FFF2-40B4-BE49-F238E27FC236}">
                <a16:creationId xmlns:a16="http://schemas.microsoft.com/office/drawing/2014/main" id="{629426DB-5B3D-450D-8964-12B6AF737389}"/>
              </a:ext>
            </a:extLst>
          </p:cNvPr>
          <p:cNvSpPr/>
          <p:nvPr/>
        </p:nvSpPr>
        <p:spPr>
          <a:xfrm>
            <a:off x="103359" y="3907626"/>
            <a:ext cx="1800558"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Click ‘Get Started Now’</a:t>
            </a:r>
            <a:endParaRPr lang="en-US" sz="1200" dirty="0">
              <a:solidFill>
                <a:srgbClr val="010203"/>
              </a:solidFill>
              <a:latin typeface="Arial" charset="0"/>
            </a:endParaRPr>
          </a:p>
        </p:txBody>
      </p:sp>
      <p:grpSp>
        <p:nvGrpSpPr>
          <p:cNvPr id="11" name="Group 10">
            <a:extLst>
              <a:ext uri="{FF2B5EF4-FFF2-40B4-BE49-F238E27FC236}">
                <a16:creationId xmlns:a16="http://schemas.microsoft.com/office/drawing/2014/main" id="{1DC9DE7C-406B-4EA6-8B8E-4B558DC61224}"/>
              </a:ext>
            </a:extLst>
          </p:cNvPr>
          <p:cNvGrpSpPr/>
          <p:nvPr/>
        </p:nvGrpSpPr>
        <p:grpSpPr>
          <a:xfrm>
            <a:off x="103359" y="4120769"/>
            <a:ext cx="5936833" cy="2269467"/>
            <a:chOff x="103359" y="4120769"/>
            <a:chExt cx="5936833" cy="2269467"/>
          </a:xfrm>
        </p:grpSpPr>
        <p:pic>
          <p:nvPicPr>
            <p:cNvPr id="4" name="Picture 3">
              <a:extLst>
                <a:ext uri="{FF2B5EF4-FFF2-40B4-BE49-F238E27FC236}">
                  <a16:creationId xmlns:a16="http://schemas.microsoft.com/office/drawing/2014/main" id="{97B66AD7-6BE1-4453-85A6-6B2082073F8B}"/>
                </a:ext>
              </a:extLst>
            </p:cNvPr>
            <p:cNvPicPr>
              <a:picLocks noChangeAspect="1"/>
            </p:cNvPicPr>
            <p:nvPr/>
          </p:nvPicPr>
          <p:blipFill>
            <a:blip r:embed="rId3"/>
            <a:stretch>
              <a:fillRect/>
            </a:stretch>
          </p:blipFill>
          <p:spPr>
            <a:xfrm>
              <a:off x="103359" y="4120769"/>
              <a:ext cx="5936833" cy="2269467"/>
            </a:xfrm>
            <a:prstGeom prst="rect">
              <a:avLst/>
            </a:prstGeom>
            <a:ln>
              <a:solidFill>
                <a:schemeClr val="tx1"/>
              </a:solidFill>
            </a:ln>
          </p:spPr>
        </p:pic>
        <p:sp>
          <p:nvSpPr>
            <p:cNvPr id="20" name="Left Arrow 30">
              <a:extLst>
                <a:ext uri="{FF2B5EF4-FFF2-40B4-BE49-F238E27FC236}">
                  <a16:creationId xmlns:a16="http://schemas.microsoft.com/office/drawing/2014/main" id="{476406FD-C5F3-4C58-AF13-2C043EF7C6BF}"/>
                </a:ext>
              </a:extLst>
            </p:cNvPr>
            <p:cNvSpPr/>
            <p:nvPr/>
          </p:nvSpPr>
          <p:spPr>
            <a:xfrm rot="10800000">
              <a:off x="1984732" y="5759084"/>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grpSp>
        <p:nvGrpSpPr>
          <p:cNvPr id="10" name="Group 9">
            <a:extLst>
              <a:ext uri="{FF2B5EF4-FFF2-40B4-BE49-F238E27FC236}">
                <a16:creationId xmlns:a16="http://schemas.microsoft.com/office/drawing/2014/main" id="{5F63E4A6-A36B-4D04-8C9D-C3C50018DF51}"/>
              </a:ext>
            </a:extLst>
          </p:cNvPr>
          <p:cNvGrpSpPr/>
          <p:nvPr/>
        </p:nvGrpSpPr>
        <p:grpSpPr>
          <a:xfrm>
            <a:off x="103358" y="1237599"/>
            <a:ext cx="5936833" cy="2444096"/>
            <a:chOff x="103358" y="1237599"/>
            <a:chExt cx="5936833" cy="2444096"/>
          </a:xfrm>
        </p:grpSpPr>
        <p:pic>
          <p:nvPicPr>
            <p:cNvPr id="3" name="Picture 2">
              <a:extLst>
                <a:ext uri="{FF2B5EF4-FFF2-40B4-BE49-F238E27FC236}">
                  <a16:creationId xmlns:a16="http://schemas.microsoft.com/office/drawing/2014/main" id="{E783F152-AB6C-45B2-9328-5CF3C847B858}"/>
                </a:ext>
              </a:extLst>
            </p:cNvPr>
            <p:cNvPicPr>
              <a:picLocks noChangeAspect="1"/>
            </p:cNvPicPr>
            <p:nvPr/>
          </p:nvPicPr>
          <p:blipFill>
            <a:blip r:embed="rId4"/>
            <a:stretch>
              <a:fillRect/>
            </a:stretch>
          </p:blipFill>
          <p:spPr>
            <a:xfrm>
              <a:off x="103358" y="1260732"/>
              <a:ext cx="5936833" cy="2420963"/>
            </a:xfrm>
            <a:prstGeom prst="rect">
              <a:avLst/>
            </a:prstGeom>
            <a:ln>
              <a:solidFill>
                <a:schemeClr val="tx1"/>
              </a:solidFill>
            </a:ln>
          </p:spPr>
        </p:pic>
        <p:sp>
          <p:nvSpPr>
            <p:cNvPr id="17" name="Left Arrow 30">
              <a:extLst>
                <a:ext uri="{FF2B5EF4-FFF2-40B4-BE49-F238E27FC236}">
                  <a16:creationId xmlns:a16="http://schemas.microsoft.com/office/drawing/2014/main" id="{9F34CBC6-E8A8-4D07-B4D9-9A9B058742D5}"/>
                </a:ext>
              </a:extLst>
            </p:cNvPr>
            <p:cNvSpPr/>
            <p:nvPr/>
          </p:nvSpPr>
          <p:spPr>
            <a:xfrm rot="10800000">
              <a:off x="812314" y="1237599"/>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18" name="Left Arrow 30">
              <a:extLst>
                <a:ext uri="{FF2B5EF4-FFF2-40B4-BE49-F238E27FC236}">
                  <a16:creationId xmlns:a16="http://schemas.microsoft.com/office/drawing/2014/main" id="{9BCC66C2-5264-4DCB-93B8-75FB4337EDCC}"/>
                </a:ext>
              </a:extLst>
            </p:cNvPr>
            <p:cNvSpPr/>
            <p:nvPr/>
          </p:nvSpPr>
          <p:spPr>
            <a:xfrm rot="10800000">
              <a:off x="2338952" y="2578719"/>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pic>
        <p:nvPicPr>
          <p:cNvPr id="7" name="Picture 6">
            <a:extLst>
              <a:ext uri="{FF2B5EF4-FFF2-40B4-BE49-F238E27FC236}">
                <a16:creationId xmlns:a16="http://schemas.microsoft.com/office/drawing/2014/main" id="{B3E38F3B-61C1-43C1-AB5F-B59C328F59D2}"/>
              </a:ext>
            </a:extLst>
          </p:cNvPr>
          <p:cNvPicPr>
            <a:picLocks noChangeAspect="1"/>
          </p:cNvPicPr>
          <p:nvPr/>
        </p:nvPicPr>
        <p:blipFill>
          <a:blip r:embed="rId5"/>
          <a:stretch>
            <a:fillRect/>
          </a:stretch>
        </p:blipFill>
        <p:spPr>
          <a:xfrm>
            <a:off x="6144768" y="989941"/>
            <a:ext cx="5914536" cy="5753100"/>
          </a:xfrm>
          <a:prstGeom prst="rect">
            <a:avLst/>
          </a:prstGeom>
          <a:ln>
            <a:solidFill>
              <a:schemeClr val="tx1"/>
            </a:solidFill>
          </a:ln>
        </p:spPr>
      </p:pic>
      <p:sp>
        <p:nvSpPr>
          <p:cNvPr id="23" name="Rectangle 22">
            <a:extLst>
              <a:ext uri="{FF2B5EF4-FFF2-40B4-BE49-F238E27FC236}">
                <a16:creationId xmlns:a16="http://schemas.microsoft.com/office/drawing/2014/main" id="{896A86B8-6080-4B97-909E-96718A8F107C}"/>
              </a:ext>
            </a:extLst>
          </p:cNvPr>
          <p:cNvSpPr/>
          <p:nvPr/>
        </p:nvSpPr>
        <p:spPr>
          <a:xfrm>
            <a:off x="6144768" y="719209"/>
            <a:ext cx="257769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Choose a DB engine and click ‘Next’</a:t>
            </a:r>
            <a:endParaRPr lang="en-US" sz="1200" dirty="0">
              <a:solidFill>
                <a:srgbClr val="010203"/>
              </a:solidFill>
              <a:latin typeface="Arial" charset="0"/>
            </a:endParaRPr>
          </a:p>
        </p:txBody>
      </p:sp>
      <p:sp>
        <p:nvSpPr>
          <p:cNvPr id="19" name="TextBox 18">
            <a:extLst>
              <a:ext uri="{FF2B5EF4-FFF2-40B4-BE49-F238E27FC236}">
                <a16:creationId xmlns:a16="http://schemas.microsoft.com/office/drawing/2014/main" id="{E7DA8E3E-2E56-40CB-AC63-703B909887EF}"/>
              </a:ext>
            </a:extLst>
          </p:cNvPr>
          <p:cNvSpPr txBox="1"/>
          <p:nvPr/>
        </p:nvSpPr>
        <p:spPr>
          <a:xfrm>
            <a:off x="-49428" y="165372"/>
            <a:ext cx="380588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Relational Database Service (RDS)</a:t>
            </a:r>
          </a:p>
        </p:txBody>
      </p:sp>
    </p:spTree>
    <p:extLst>
      <p:ext uri="{BB962C8B-B14F-4D97-AF65-F5344CB8AC3E}">
        <p14:creationId xmlns:p14="http://schemas.microsoft.com/office/powerpoint/2010/main" val="345389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737028"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RDS Instance</a:t>
            </a:r>
            <a:endParaRPr lang="en-US" sz="1700" dirty="0">
              <a:solidFill>
                <a:schemeClr val="accent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ECA479-A68B-4694-B3B3-2AAF35D52FCA}"/>
              </a:ext>
            </a:extLst>
          </p:cNvPr>
          <p:cNvSpPr/>
          <p:nvPr/>
        </p:nvSpPr>
        <p:spPr>
          <a:xfrm>
            <a:off x="103359" y="1058865"/>
            <a:ext cx="2482346"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Choose a use case and click ‘Next’</a:t>
            </a:r>
            <a:endParaRPr lang="en-US" sz="1200" dirty="0">
              <a:solidFill>
                <a:srgbClr val="010203"/>
              </a:solidFill>
              <a:latin typeface="Arial" charset="0"/>
            </a:endParaRPr>
          </a:p>
        </p:txBody>
      </p:sp>
      <p:sp>
        <p:nvSpPr>
          <p:cNvPr id="16" name="Rectangle 15">
            <a:extLst>
              <a:ext uri="{FF2B5EF4-FFF2-40B4-BE49-F238E27FC236}">
                <a16:creationId xmlns:a16="http://schemas.microsoft.com/office/drawing/2014/main" id="{629426DB-5B3D-450D-8964-12B6AF737389}"/>
              </a:ext>
            </a:extLst>
          </p:cNvPr>
          <p:cNvSpPr/>
          <p:nvPr/>
        </p:nvSpPr>
        <p:spPr>
          <a:xfrm>
            <a:off x="103359" y="4060618"/>
            <a:ext cx="1960665"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Specify DB engine version</a:t>
            </a:r>
            <a:endParaRPr lang="en-US" sz="1200" dirty="0">
              <a:solidFill>
                <a:srgbClr val="010203"/>
              </a:solidFill>
              <a:latin typeface="Arial" charset="0"/>
            </a:endParaRPr>
          </a:p>
        </p:txBody>
      </p:sp>
      <p:sp>
        <p:nvSpPr>
          <p:cNvPr id="23" name="Rectangle 22">
            <a:extLst>
              <a:ext uri="{FF2B5EF4-FFF2-40B4-BE49-F238E27FC236}">
                <a16:creationId xmlns:a16="http://schemas.microsoft.com/office/drawing/2014/main" id="{896A86B8-6080-4B97-909E-96718A8F107C}"/>
              </a:ext>
            </a:extLst>
          </p:cNvPr>
          <p:cNvSpPr/>
          <p:nvPr/>
        </p:nvSpPr>
        <p:spPr>
          <a:xfrm>
            <a:off x="6144768" y="1088497"/>
            <a:ext cx="1897955"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Specify DB specifications</a:t>
            </a:r>
            <a:endParaRPr lang="en-US" sz="1200" dirty="0">
              <a:solidFill>
                <a:srgbClr val="010203"/>
              </a:solidFill>
              <a:latin typeface="Arial" charset="0"/>
            </a:endParaRPr>
          </a:p>
        </p:txBody>
      </p:sp>
      <p:pic>
        <p:nvPicPr>
          <p:cNvPr id="2" name="Picture 1">
            <a:extLst>
              <a:ext uri="{FF2B5EF4-FFF2-40B4-BE49-F238E27FC236}">
                <a16:creationId xmlns:a16="http://schemas.microsoft.com/office/drawing/2014/main" id="{8265D6AE-BD27-4E52-BC8E-EEE1B69476C6}"/>
              </a:ext>
            </a:extLst>
          </p:cNvPr>
          <p:cNvPicPr>
            <a:picLocks noChangeAspect="1"/>
          </p:cNvPicPr>
          <p:nvPr/>
        </p:nvPicPr>
        <p:blipFill>
          <a:blip r:embed="rId3"/>
          <a:stretch>
            <a:fillRect/>
          </a:stretch>
        </p:blipFill>
        <p:spPr>
          <a:xfrm>
            <a:off x="103359" y="1305533"/>
            <a:ext cx="5806374" cy="2724419"/>
          </a:xfrm>
          <a:prstGeom prst="rect">
            <a:avLst/>
          </a:prstGeom>
          <a:ln>
            <a:solidFill>
              <a:schemeClr val="tx1"/>
            </a:solidFill>
          </a:ln>
        </p:spPr>
      </p:pic>
      <p:pic>
        <p:nvPicPr>
          <p:cNvPr id="5" name="Picture 4">
            <a:extLst>
              <a:ext uri="{FF2B5EF4-FFF2-40B4-BE49-F238E27FC236}">
                <a16:creationId xmlns:a16="http://schemas.microsoft.com/office/drawing/2014/main" id="{E89F9A42-2F23-4474-95A2-7C6264A41D4F}"/>
              </a:ext>
            </a:extLst>
          </p:cNvPr>
          <p:cNvPicPr>
            <a:picLocks noChangeAspect="1"/>
          </p:cNvPicPr>
          <p:nvPr/>
        </p:nvPicPr>
        <p:blipFill>
          <a:blip r:embed="rId4"/>
          <a:stretch>
            <a:fillRect/>
          </a:stretch>
        </p:blipFill>
        <p:spPr>
          <a:xfrm>
            <a:off x="132268" y="4300684"/>
            <a:ext cx="5777465" cy="2328020"/>
          </a:xfrm>
          <a:prstGeom prst="rect">
            <a:avLst/>
          </a:prstGeom>
          <a:ln>
            <a:solidFill>
              <a:schemeClr val="tx1"/>
            </a:solidFill>
          </a:ln>
        </p:spPr>
      </p:pic>
      <p:pic>
        <p:nvPicPr>
          <p:cNvPr id="6" name="Picture 5">
            <a:extLst>
              <a:ext uri="{FF2B5EF4-FFF2-40B4-BE49-F238E27FC236}">
                <a16:creationId xmlns:a16="http://schemas.microsoft.com/office/drawing/2014/main" id="{364156B3-4FDA-4D8C-9D7F-311706AA1C47}"/>
              </a:ext>
            </a:extLst>
          </p:cNvPr>
          <p:cNvPicPr>
            <a:picLocks noChangeAspect="1"/>
          </p:cNvPicPr>
          <p:nvPr/>
        </p:nvPicPr>
        <p:blipFill>
          <a:blip r:embed="rId5"/>
          <a:stretch>
            <a:fillRect/>
          </a:stretch>
        </p:blipFill>
        <p:spPr>
          <a:xfrm>
            <a:off x="6241022" y="1298931"/>
            <a:ext cx="5457018" cy="2609878"/>
          </a:xfrm>
          <a:prstGeom prst="rect">
            <a:avLst/>
          </a:prstGeom>
          <a:ln>
            <a:solidFill>
              <a:schemeClr val="tx1"/>
            </a:solidFill>
          </a:ln>
        </p:spPr>
      </p:pic>
      <p:pic>
        <p:nvPicPr>
          <p:cNvPr id="8" name="Picture 7">
            <a:extLst>
              <a:ext uri="{FF2B5EF4-FFF2-40B4-BE49-F238E27FC236}">
                <a16:creationId xmlns:a16="http://schemas.microsoft.com/office/drawing/2014/main" id="{AC3044BA-10BE-4019-A739-A8AAA4308D2E}"/>
              </a:ext>
            </a:extLst>
          </p:cNvPr>
          <p:cNvPicPr>
            <a:picLocks noChangeAspect="1"/>
          </p:cNvPicPr>
          <p:nvPr/>
        </p:nvPicPr>
        <p:blipFill>
          <a:blip r:embed="rId6"/>
          <a:stretch>
            <a:fillRect/>
          </a:stretch>
        </p:blipFill>
        <p:spPr>
          <a:xfrm>
            <a:off x="6241022" y="4233911"/>
            <a:ext cx="5457018" cy="2461565"/>
          </a:xfrm>
          <a:prstGeom prst="rect">
            <a:avLst/>
          </a:prstGeom>
          <a:ln>
            <a:solidFill>
              <a:schemeClr val="tx1"/>
            </a:solidFill>
          </a:ln>
        </p:spPr>
      </p:pic>
      <p:sp>
        <p:nvSpPr>
          <p:cNvPr id="21" name="Rectangle 20">
            <a:extLst>
              <a:ext uri="{FF2B5EF4-FFF2-40B4-BE49-F238E27FC236}">
                <a16:creationId xmlns:a16="http://schemas.microsoft.com/office/drawing/2014/main" id="{5035EA60-CBF2-4654-8515-782E33884BF8}"/>
              </a:ext>
            </a:extLst>
          </p:cNvPr>
          <p:cNvSpPr/>
          <p:nvPr/>
        </p:nvSpPr>
        <p:spPr>
          <a:xfrm>
            <a:off x="6241022" y="3999210"/>
            <a:ext cx="1736886"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Specify DB credentials</a:t>
            </a:r>
            <a:endParaRPr lang="en-US" sz="1200" dirty="0">
              <a:solidFill>
                <a:srgbClr val="010203"/>
              </a:solidFill>
              <a:latin typeface="Arial" charset="0"/>
            </a:endParaRPr>
          </a:p>
        </p:txBody>
      </p:sp>
      <p:sp>
        <p:nvSpPr>
          <p:cNvPr id="13" name="TextBox 12">
            <a:extLst>
              <a:ext uri="{FF2B5EF4-FFF2-40B4-BE49-F238E27FC236}">
                <a16:creationId xmlns:a16="http://schemas.microsoft.com/office/drawing/2014/main" id="{3BCE42EE-64CD-46A4-B078-DE333F5023E7}"/>
              </a:ext>
            </a:extLst>
          </p:cNvPr>
          <p:cNvSpPr txBox="1"/>
          <p:nvPr/>
        </p:nvSpPr>
        <p:spPr>
          <a:xfrm>
            <a:off x="-49428" y="165372"/>
            <a:ext cx="380588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Relational Database Service (RDS)</a:t>
            </a:r>
          </a:p>
        </p:txBody>
      </p:sp>
    </p:spTree>
    <p:extLst>
      <p:ext uri="{BB962C8B-B14F-4D97-AF65-F5344CB8AC3E}">
        <p14:creationId xmlns:p14="http://schemas.microsoft.com/office/powerpoint/2010/main" val="29827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737028"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RDS Instance</a:t>
            </a:r>
            <a:endParaRPr lang="en-US" sz="1700" dirty="0">
              <a:solidFill>
                <a:schemeClr val="accent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ECA479-A68B-4694-B3B3-2AAF35D52FCA}"/>
              </a:ext>
            </a:extLst>
          </p:cNvPr>
          <p:cNvSpPr/>
          <p:nvPr/>
        </p:nvSpPr>
        <p:spPr>
          <a:xfrm>
            <a:off x="103359" y="1058865"/>
            <a:ext cx="3217547"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Arial" panose="020B0604020202020204" pitchFamily="34" charset="0"/>
              </a:rPr>
              <a:t>Specify DB Network and Security Settings</a:t>
            </a:r>
            <a:endParaRPr lang="en-US" sz="1200" dirty="0">
              <a:solidFill>
                <a:srgbClr val="010203"/>
              </a:solidFill>
              <a:latin typeface="Arial" charset="0"/>
            </a:endParaRPr>
          </a:p>
        </p:txBody>
      </p:sp>
      <p:sp>
        <p:nvSpPr>
          <p:cNvPr id="23" name="Rectangle 22">
            <a:extLst>
              <a:ext uri="{FF2B5EF4-FFF2-40B4-BE49-F238E27FC236}">
                <a16:creationId xmlns:a16="http://schemas.microsoft.com/office/drawing/2014/main" id="{896A86B8-6080-4B97-909E-96718A8F107C}"/>
              </a:ext>
            </a:extLst>
          </p:cNvPr>
          <p:cNvSpPr/>
          <p:nvPr/>
        </p:nvSpPr>
        <p:spPr>
          <a:xfrm>
            <a:off x="6135243" y="891061"/>
            <a:ext cx="1975990"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Specify DB name and port</a:t>
            </a:r>
            <a:endParaRPr lang="en-US" sz="1200" dirty="0">
              <a:solidFill>
                <a:srgbClr val="010203"/>
              </a:solidFill>
              <a:latin typeface="Arial" charset="0"/>
            </a:endParaRPr>
          </a:p>
        </p:txBody>
      </p:sp>
      <p:sp>
        <p:nvSpPr>
          <p:cNvPr id="21" name="Rectangle 20">
            <a:extLst>
              <a:ext uri="{FF2B5EF4-FFF2-40B4-BE49-F238E27FC236}">
                <a16:creationId xmlns:a16="http://schemas.microsoft.com/office/drawing/2014/main" id="{5035EA60-CBF2-4654-8515-782E33884BF8}"/>
              </a:ext>
            </a:extLst>
          </p:cNvPr>
          <p:cNvSpPr/>
          <p:nvPr/>
        </p:nvSpPr>
        <p:spPr>
          <a:xfrm>
            <a:off x="6116764" y="4917144"/>
            <a:ext cx="1699568"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Enable DB Encryption</a:t>
            </a:r>
            <a:endParaRPr lang="en-US" sz="1200" dirty="0">
              <a:solidFill>
                <a:srgbClr val="010203"/>
              </a:solidFill>
              <a:latin typeface="Arial" charset="0"/>
            </a:endParaRPr>
          </a:p>
        </p:txBody>
      </p:sp>
      <p:pic>
        <p:nvPicPr>
          <p:cNvPr id="3" name="Picture 2">
            <a:extLst>
              <a:ext uri="{FF2B5EF4-FFF2-40B4-BE49-F238E27FC236}">
                <a16:creationId xmlns:a16="http://schemas.microsoft.com/office/drawing/2014/main" id="{4622ACFF-F3D7-40E0-A1DD-074F72E24350}"/>
              </a:ext>
            </a:extLst>
          </p:cNvPr>
          <p:cNvPicPr>
            <a:picLocks noChangeAspect="1"/>
          </p:cNvPicPr>
          <p:nvPr/>
        </p:nvPicPr>
        <p:blipFill>
          <a:blip r:embed="rId3"/>
          <a:stretch>
            <a:fillRect/>
          </a:stretch>
        </p:blipFill>
        <p:spPr>
          <a:xfrm>
            <a:off x="103359" y="1347210"/>
            <a:ext cx="5888367" cy="5448300"/>
          </a:xfrm>
          <a:prstGeom prst="rect">
            <a:avLst/>
          </a:prstGeom>
          <a:ln>
            <a:solidFill>
              <a:schemeClr val="tx1"/>
            </a:solidFill>
          </a:ln>
        </p:spPr>
      </p:pic>
      <p:pic>
        <p:nvPicPr>
          <p:cNvPr id="4" name="Picture 3">
            <a:extLst>
              <a:ext uri="{FF2B5EF4-FFF2-40B4-BE49-F238E27FC236}">
                <a16:creationId xmlns:a16="http://schemas.microsoft.com/office/drawing/2014/main" id="{097E427D-7AB1-4D3A-B6C2-4AFFF3D6AA6B}"/>
              </a:ext>
            </a:extLst>
          </p:cNvPr>
          <p:cNvPicPr>
            <a:picLocks noChangeAspect="1"/>
          </p:cNvPicPr>
          <p:nvPr/>
        </p:nvPicPr>
        <p:blipFill>
          <a:blip r:embed="rId4"/>
          <a:stretch>
            <a:fillRect/>
          </a:stretch>
        </p:blipFill>
        <p:spPr>
          <a:xfrm>
            <a:off x="6586858" y="1143073"/>
            <a:ext cx="5021319" cy="3719495"/>
          </a:xfrm>
          <a:prstGeom prst="rect">
            <a:avLst/>
          </a:prstGeom>
          <a:ln>
            <a:solidFill>
              <a:schemeClr val="tx1"/>
            </a:solidFill>
          </a:ln>
        </p:spPr>
      </p:pic>
      <p:pic>
        <p:nvPicPr>
          <p:cNvPr id="7" name="Picture 6">
            <a:extLst>
              <a:ext uri="{FF2B5EF4-FFF2-40B4-BE49-F238E27FC236}">
                <a16:creationId xmlns:a16="http://schemas.microsoft.com/office/drawing/2014/main" id="{AFC99860-4F83-4227-8B23-4CFA4ECEEB6D}"/>
              </a:ext>
            </a:extLst>
          </p:cNvPr>
          <p:cNvPicPr>
            <a:picLocks noChangeAspect="1"/>
          </p:cNvPicPr>
          <p:nvPr/>
        </p:nvPicPr>
        <p:blipFill>
          <a:blip r:embed="rId5"/>
          <a:stretch>
            <a:fillRect/>
          </a:stretch>
        </p:blipFill>
        <p:spPr>
          <a:xfrm>
            <a:off x="6135243" y="5157210"/>
            <a:ext cx="5924550" cy="1638300"/>
          </a:xfrm>
          <a:prstGeom prst="rect">
            <a:avLst/>
          </a:prstGeom>
          <a:ln>
            <a:solidFill>
              <a:schemeClr val="tx1"/>
            </a:solidFill>
          </a:ln>
        </p:spPr>
      </p:pic>
      <p:sp>
        <p:nvSpPr>
          <p:cNvPr id="11" name="TextBox 10">
            <a:extLst>
              <a:ext uri="{FF2B5EF4-FFF2-40B4-BE49-F238E27FC236}">
                <a16:creationId xmlns:a16="http://schemas.microsoft.com/office/drawing/2014/main" id="{B8155CA0-C8D2-4B33-A293-FF7B65910018}"/>
              </a:ext>
            </a:extLst>
          </p:cNvPr>
          <p:cNvSpPr txBox="1"/>
          <p:nvPr/>
        </p:nvSpPr>
        <p:spPr>
          <a:xfrm>
            <a:off x="-49428" y="165372"/>
            <a:ext cx="380588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Relational Database Service (RDS)</a:t>
            </a:r>
          </a:p>
        </p:txBody>
      </p:sp>
    </p:spTree>
    <p:extLst>
      <p:ext uri="{BB962C8B-B14F-4D97-AF65-F5344CB8AC3E}">
        <p14:creationId xmlns:p14="http://schemas.microsoft.com/office/powerpoint/2010/main" val="352646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p:bldP spid="21"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737028"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RDS Instance</a:t>
            </a:r>
            <a:endParaRPr lang="en-US" sz="1700" dirty="0">
              <a:solidFill>
                <a:schemeClr val="accent4"/>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ECA479-A68B-4694-B3B3-2AAF35D52FCA}"/>
              </a:ext>
            </a:extLst>
          </p:cNvPr>
          <p:cNvSpPr/>
          <p:nvPr/>
        </p:nvSpPr>
        <p:spPr>
          <a:xfrm>
            <a:off x="103359" y="1179185"/>
            <a:ext cx="215796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Arial" panose="020B0604020202020204" pitchFamily="34" charset="0"/>
              </a:rPr>
              <a:t>Specify DB Backup details</a:t>
            </a:r>
            <a:endParaRPr lang="en-US" sz="1200" dirty="0">
              <a:solidFill>
                <a:srgbClr val="010203"/>
              </a:solidFill>
              <a:latin typeface="Arial" charset="0"/>
            </a:endParaRPr>
          </a:p>
        </p:txBody>
      </p:sp>
      <p:sp>
        <p:nvSpPr>
          <p:cNvPr id="23" name="Rectangle 22">
            <a:extLst>
              <a:ext uri="{FF2B5EF4-FFF2-40B4-BE49-F238E27FC236}">
                <a16:creationId xmlns:a16="http://schemas.microsoft.com/office/drawing/2014/main" id="{896A86B8-6080-4B97-909E-96718A8F107C}"/>
              </a:ext>
            </a:extLst>
          </p:cNvPr>
          <p:cNvSpPr/>
          <p:nvPr/>
        </p:nvSpPr>
        <p:spPr>
          <a:xfrm>
            <a:off x="6135243" y="109008"/>
            <a:ext cx="1994264"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Enable/Disable DB logging</a:t>
            </a:r>
            <a:endParaRPr lang="en-US" sz="1200" dirty="0">
              <a:solidFill>
                <a:srgbClr val="010203"/>
              </a:solidFill>
              <a:latin typeface="Arial" charset="0"/>
            </a:endParaRPr>
          </a:p>
        </p:txBody>
      </p:sp>
      <p:sp>
        <p:nvSpPr>
          <p:cNvPr id="21" name="Rectangle 20">
            <a:extLst>
              <a:ext uri="{FF2B5EF4-FFF2-40B4-BE49-F238E27FC236}">
                <a16:creationId xmlns:a16="http://schemas.microsoft.com/office/drawing/2014/main" id="{5035EA60-CBF2-4654-8515-782E33884BF8}"/>
              </a:ext>
            </a:extLst>
          </p:cNvPr>
          <p:cNvSpPr/>
          <p:nvPr/>
        </p:nvSpPr>
        <p:spPr>
          <a:xfrm>
            <a:off x="6135243" y="3750947"/>
            <a:ext cx="2366482"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Enable/Disable DB Maintenance</a:t>
            </a:r>
            <a:endParaRPr lang="en-US" sz="1200" dirty="0">
              <a:solidFill>
                <a:srgbClr val="010203"/>
              </a:solidFill>
              <a:latin typeface="Arial" charset="0"/>
            </a:endParaRPr>
          </a:p>
        </p:txBody>
      </p:sp>
      <p:pic>
        <p:nvPicPr>
          <p:cNvPr id="2" name="Picture 1">
            <a:extLst>
              <a:ext uri="{FF2B5EF4-FFF2-40B4-BE49-F238E27FC236}">
                <a16:creationId xmlns:a16="http://schemas.microsoft.com/office/drawing/2014/main" id="{EC44D450-EE30-43AB-84A5-41C0CD72E2CC}"/>
              </a:ext>
            </a:extLst>
          </p:cNvPr>
          <p:cNvPicPr>
            <a:picLocks noChangeAspect="1"/>
          </p:cNvPicPr>
          <p:nvPr/>
        </p:nvPicPr>
        <p:blipFill rotWithShape="1">
          <a:blip r:embed="rId3"/>
          <a:srcRect b="35787"/>
          <a:stretch/>
        </p:blipFill>
        <p:spPr>
          <a:xfrm>
            <a:off x="103359" y="1419252"/>
            <a:ext cx="5905500" cy="2819618"/>
          </a:xfrm>
          <a:prstGeom prst="rect">
            <a:avLst/>
          </a:prstGeom>
          <a:ln>
            <a:solidFill>
              <a:schemeClr val="tx1"/>
            </a:solidFill>
          </a:ln>
        </p:spPr>
      </p:pic>
      <p:pic>
        <p:nvPicPr>
          <p:cNvPr id="12" name="Picture 11">
            <a:extLst>
              <a:ext uri="{FF2B5EF4-FFF2-40B4-BE49-F238E27FC236}">
                <a16:creationId xmlns:a16="http://schemas.microsoft.com/office/drawing/2014/main" id="{3D08D47E-0FD4-4414-94E4-00D663C78FB4}"/>
              </a:ext>
            </a:extLst>
          </p:cNvPr>
          <p:cNvPicPr>
            <a:picLocks noChangeAspect="1"/>
          </p:cNvPicPr>
          <p:nvPr/>
        </p:nvPicPr>
        <p:blipFill rotWithShape="1">
          <a:blip r:embed="rId3"/>
          <a:srcRect t="65186"/>
          <a:stretch/>
        </p:blipFill>
        <p:spPr>
          <a:xfrm>
            <a:off x="103359" y="4796606"/>
            <a:ext cx="5905500" cy="1528677"/>
          </a:xfrm>
          <a:prstGeom prst="rect">
            <a:avLst/>
          </a:prstGeom>
          <a:ln>
            <a:solidFill>
              <a:schemeClr val="tx1"/>
            </a:solidFill>
          </a:ln>
        </p:spPr>
      </p:pic>
      <p:sp>
        <p:nvSpPr>
          <p:cNvPr id="13" name="Rectangle 12">
            <a:extLst>
              <a:ext uri="{FF2B5EF4-FFF2-40B4-BE49-F238E27FC236}">
                <a16:creationId xmlns:a16="http://schemas.microsoft.com/office/drawing/2014/main" id="{6DDD0E87-8095-4B9A-9352-E5C83F6FC460}"/>
              </a:ext>
            </a:extLst>
          </p:cNvPr>
          <p:cNvSpPr/>
          <p:nvPr/>
        </p:nvSpPr>
        <p:spPr>
          <a:xfrm>
            <a:off x="103358" y="4512006"/>
            <a:ext cx="3116559"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Arial" panose="020B0604020202020204" pitchFamily="34" charset="0"/>
              </a:rPr>
              <a:t>Enable/Disable DB enhanced monitoring</a:t>
            </a:r>
            <a:endParaRPr lang="en-US" sz="1200" dirty="0">
              <a:solidFill>
                <a:srgbClr val="010203"/>
              </a:solidFill>
              <a:latin typeface="Arial" charset="0"/>
            </a:endParaRPr>
          </a:p>
        </p:txBody>
      </p:sp>
      <p:pic>
        <p:nvPicPr>
          <p:cNvPr id="5" name="Picture 4">
            <a:extLst>
              <a:ext uri="{FF2B5EF4-FFF2-40B4-BE49-F238E27FC236}">
                <a16:creationId xmlns:a16="http://schemas.microsoft.com/office/drawing/2014/main" id="{C9DF118B-8DF2-47FD-8401-4FA31B16BFB0}"/>
              </a:ext>
            </a:extLst>
          </p:cNvPr>
          <p:cNvPicPr>
            <a:picLocks noChangeAspect="1"/>
          </p:cNvPicPr>
          <p:nvPr/>
        </p:nvPicPr>
        <p:blipFill>
          <a:blip r:embed="rId4"/>
          <a:stretch>
            <a:fillRect/>
          </a:stretch>
        </p:blipFill>
        <p:spPr>
          <a:xfrm>
            <a:off x="6135243" y="349074"/>
            <a:ext cx="5876925" cy="3409950"/>
          </a:xfrm>
          <a:prstGeom prst="rect">
            <a:avLst/>
          </a:prstGeom>
          <a:ln>
            <a:solidFill>
              <a:schemeClr val="tx1"/>
            </a:solidFill>
          </a:ln>
        </p:spPr>
      </p:pic>
      <p:grpSp>
        <p:nvGrpSpPr>
          <p:cNvPr id="8" name="Group 7">
            <a:extLst>
              <a:ext uri="{FF2B5EF4-FFF2-40B4-BE49-F238E27FC236}">
                <a16:creationId xmlns:a16="http://schemas.microsoft.com/office/drawing/2014/main" id="{1C3B8FC6-C803-42FF-9F5B-0515E0D1F5FA}"/>
              </a:ext>
            </a:extLst>
          </p:cNvPr>
          <p:cNvGrpSpPr/>
          <p:nvPr/>
        </p:nvGrpSpPr>
        <p:grpSpPr>
          <a:xfrm>
            <a:off x="6165020" y="3978036"/>
            <a:ext cx="5906660" cy="2770031"/>
            <a:chOff x="3054949" y="2104425"/>
            <a:chExt cx="5906660" cy="2770031"/>
          </a:xfrm>
        </p:grpSpPr>
        <p:pic>
          <p:nvPicPr>
            <p:cNvPr id="6" name="Picture 5">
              <a:extLst>
                <a:ext uri="{FF2B5EF4-FFF2-40B4-BE49-F238E27FC236}">
                  <a16:creationId xmlns:a16="http://schemas.microsoft.com/office/drawing/2014/main" id="{8046DF4A-498F-426A-8D60-A028FB32FAE5}"/>
                </a:ext>
              </a:extLst>
            </p:cNvPr>
            <p:cNvPicPr>
              <a:picLocks noChangeAspect="1"/>
            </p:cNvPicPr>
            <p:nvPr/>
          </p:nvPicPr>
          <p:blipFill rotWithShape="1">
            <a:blip r:embed="rId5"/>
            <a:srcRect t="90911"/>
            <a:stretch/>
          </p:blipFill>
          <p:spPr>
            <a:xfrm>
              <a:off x="3054949" y="4536832"/>
              <a:ext cx="5905500" cy="337624"/>
            </a:xfrm>
            <a:prstGeom prst="rect">
              <a:avLst/>
            </a:prstGeom>
            <a:ln>
              <a:solidFill>
                <a:schemeClr val="tx1"/>
              </a:solidFill>
            </a:ln>
          </p:spPr>
        </p:pic>
        <p:pic>
          <p:nvPicPr>
            <p:cNvPr id="16" name="Picture 15">
              <a:extLst>
                <a:ext uri="{FF2B5EF4-FFF2-40B4-BE49-F238E27FC236}">
                  <a16:creationId xmlns:a16="http://schemas.microsoft.com/office/drawing/2014/main" id="{BDDDE5F7-27C0-4407-8E28-4D5A1CEF25D8}"/>
                </a:ext>
              </a:extLst>
            </p:cNvPr>
            <p:cNvPicPr>
              <a:picLocks noChangeAspect="1"/>
            </p:cNvPicPr>
            <p:nvPr/>
          </p:nvPicPr>
          <p:blipFill rotWithShape="1">
            <a:blip r:embed="rId5"/>
            <a:srcRect b="34406"/>
            <a:stretch/>
          </p:blipFill>
          <p:spPr>
            <a:xfrm>
              <a:off x="3056109" y="2104425"/>
              <a:ext cx="5905500" cy="2436652"/>
            </a:xfrm>
            <a:prstGeom prst="rect">
              <a:avLst/>
            </a:prstGeom>
            <a:ln>
              <a:solidFill>
                <a:schemeClr val="tx1"/>
              </a:solidFill>
            </a:ln>
          </p:spPr>
        </p:pic>
      </p:grpSp>
      <p:sp>
        <p:nvSpPr>
          <p:cNvPr id="15" name="TextBox 14">
            <a:extLst>
              <a:ext uri="{FF2B5EF4-FFF2-40B4-BE49-F238E27FC236}">
                <a16:creationId xmlns:a16="http://schemas.microsoft.com/office/drawing/2014/main" id="{36D2B2D0-37DF-485D-A32C-E6EE78864AEB}"/>
              </a:ext>
            </a:extLst>
          </p:cNvPr>
          <p:cNvSpPr txBox="1"/>
          <p:nvPr/>
        </p:nvSpPr>
        <p:spPr>
          <a:xfrm>
            <a:off x="-49428" y="165372"/>
            <a:ext cx="380588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Relational Database Service (RDS)</a:t>
            </a:r>
          </a:p>
        </p:txBody>
      </p:sp>
    </p:spTree>
    <p:extLst>
      <p:ext uri="{BB962C8B-B14F-4D97-AF65-F5344CB8AC3E}">
        <p14:creationId xmlns:p14="http://schemas.microsoft.com/office/powerpoint/2010/main" val="128596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737028"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 RDS Instance</a:t>
            </a:r>
            <a:endParaRPr lang="en-US" sz="1700" dirty="0">
              <a:solidFill>
                <a:schemeClr val="accent4"/>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F23E805-5054-4C35-A468-95D397E4284D}"/>
              </a:ext>
            </a:extLst>
          </p:cNvPr>
          <p:cNvSpPr/>
          <p:nvPr/>
        </p:nvSpPr>
        <p:spPr>
          <a:xfrm>
            <a:off x="154688" y="1056761"/>
            <a:ext cx="4219425"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Arial" panose="020B0604020202020204" pitchFamily="34" charset="0"/>
              </a:rPr>
              <a:t>The database endpoint is located on the RDS dashboard</a:t>
            </a:r>
            <a:endParaRPr lang="en-US" sz="1200" dirty="0">
              <a:solidFill>
                <a:srgbClr val="010203"/>
              </a:solidFill>
              <a:latin typeface="Arial" charset="0"/>
            </a:endParaRPr>
          </a:p>
        </p:txBody>
      </p:sp>
      <p:grpSp>
        <p:nvGrpSpPr>
          <p:cNvPr id="4" name="Group 3">
            <a:extLst>
              <a:ext uri="{FF2B5EF4-FFF2-40B4-BE49-F238E27FC236}">
                <a16:creationId xmlns:a16="http://schemas.microsoft.com/office/drawing/2014/main" id="{F86FB3AF-0157-47FC-B07F-8918F0FE0152}"/>
              </a:ext>
            </a:extLst>
          </p:cNvPr>
          <p:cNvGrpSpPr/>
          <p:nvPr/>
        </p:nvGrpSpPr>
        <p:grpSpPr>
          <a:xfrm>
            <a:off x="142658" y="1320890"/>
            <a:ext cx="11974761" cy="5462806"/>
            <a:chOff x="142658" y="1320890"/>
            <a:chExt cx="11974761" cy="5462806"/>
          </a:xfrm>
        </p:grpSpPr>
        <p:pic>
          <p:nvPicPr>
            <p:cNvPr id="3" name="Picture 2">
              <a:extLst>
                <a:ext uri="{FF2B5EF4-FFF2-40B4-BE49-F238E27FC236}">
                  <a16:creationId xmlns:a16="http://schemas.microsoft.com/office/drawing/2014/main" id="{00546B5C-3CAD-48C3-ADD5-273E1CCD643B}"/>
                </a:ext>
              </a:extLst>
            </p:cNvPr>
            <p:cNvPicPr>
              <a:picLocks noChangeAspect="1"/>
            </p:cNvPicPr>
            <p:nvPr/>
          </p:nvPicPr>
          <p:blipFill>
            <a:blip r:embed="rId3"/>
            <a:stretch>
              <a:fillRect/>
            </a:stretch>
          </p:blipFill>
          <p:spPr>
            <a:xfrm>
              <a:off x="142658" y="1320890"/>
              <a:ext cx="11974761" cy="5462806"/>
            </a:xfrm>
            <a:prstGeom prst="rect">
              <a:avLst/>
            </a:prstGeom>
            <a:ln>
              <a:solidFill>
                <a:schemeClr val="tx1"/>
              </a:solidFill>
            </a:ln>
          </p:spPr>
        </p:pic>
        <p:sp>
          <p:nvSpPr>
            <p:cNvPr id="18" name="Left Arrow 30">
              <a:extLst>
                <a:ext uri="{FF2B5EF4-FFF2-40B4-BE49-F238E27FC236}">
                  <a16:creationId xmlns:a16="http://schemas.microsoft.com/office/drawing/2014/main" id="{50D12007-035D-4941-81F9-D9DFF39C4B05}"/>
                </a:ext>
              </a:extLst>
            </p:cNvPr>
            <p:cNvSpPr/>
            <p:nvPr/>
          </p:nvSpPr>
          <p:spPr>
            <a:xfrm rot="10800000">
              <a:off x="1720037" y="6257299"/>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grpSp>
      <p:sp>
        <p:nvSpPr>
          <p:cNvPr id="9" name="TextBox 8">
            <a:extLst>
              <a:ext uri="{FF2B5EF4-FFF2-40B4-BE49-F238E27FC236}">
                <a16:creationId xmlns:a16="http://schemas.microsoft.com/office/drawing/2014/main" id="{A67B7A64-9448-4C7B-A5C3-8EB5E984EFD1}"/>
              </a:ext>
            </a:extLst>
          </p:cNvPr>
          <p:cNvSpPr txBox="1"/>
          <p:nvPr/>
        </p:nvSpPr>
        <p:spPr>
          <a:xfrm>
            <a:off x="-49428" y="165372"/>
            <a:ext cx="380588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Relational Database Service (RDS)</a:t>
            </a:r>
          </a:p>
        </p:txBody>
      </p:sp>
    </p:spTree>
    <p:extLst>
      <p:ext uri="{BB962C8B-B14F-4D97-AF65-F5344CB8AC3E}">
        <p14:creationId xmlns:p14="http://schemas.microsoft.com/office/powerpoint/2010/main" val="355559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61555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Scaling to &gt;1000 Users</a:t>
            </a:r>
          </a:p>
          <a:p>
            <a:endParaRPr lang="en-US" sz="1700" dirty="0">
              <a:solidFill>
                <a:schemeClr val="accent4"/>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High Availability Architecture</a:t>
            </a:r>
          </a:p>
        </p:txBody>
      </p:sp>
      <p:grpSp>
        <p:nvGrpSpPr>
          <p:cNvPr id="235" name="Group 234">
            <a:extLst>
              <a:ext uri="{FF2B5EF4-FFF2-40B4-BE49-F238E27FC236}">
                <a16:creationId xmlns:a16="http://schemas.microsoft.com/office/drawing/2014/main" id="{820DD5DF-A34A-45E6-996F-46777FE646CA}"/>
              </a:ext>
            </a:extLst>
          </p:cNvPr>
          <p:cNvGrpSpPr/>
          <p:nvPr/>
        </p:nvGrpSpPr>
        <p:grpSpPr>
          <a:xfrm>
            <a:off x="5682586" y="123819"/>
            <a:ext cx="3834336" cy="6654933"/>
            <a:chOff x="5682586" y="123819"/>
            <a:chExt cx="3834336" cy="6654933"/>
          </a:xfrm>
        </p:grpSpPr>
        <p:sp>
          <p:nvSpPr>
            <p:cNvPr id="7" name="Rounded Rectangle 42">
              <a:extLst>
                <a:ext uri="{FF2B5EF4-FFF2-40B4-BE49-F238E27FC236}">
                  <a16:creationId xmlns:a16="http://schemas.microsoft.com/office/drawing/2014/main" id="{121EFD8F-788C-409A-B624-DF73C6F0C6C2}"/>
                </a:ext>
              </a:extLst>
            </p:cNvPr>
            <p:cNvSpPr/>
            <p:nvPr/>
          </p:nvSpPr>
          <p:spPr>
            <a:xfrm>
              <a:off x="5682586" y="2633109"/>
              <a:ext cx="3796887" cy="4145643"/>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8" name="Picture 7" descr="AWS-Cloud.png">
              <a:extLst>
                <a:ext uri="{FF2B5EF4-FFF2-40B4-BE49-F238E27FC236}">
                  <a16:creationId xmlns:a16="http://schemas.microsoft.com/office/drawing/2014/main" id="{633C2721-C185-4445-A873-9BCE5EA55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909" y="2338019"/>
              <a:ext cx="601800" cy="558321"/>
            </a:xfrm>
            <a:prstGeom prst="rect">
              <a:avLst/>
            </a:prstGeom>
          </p:spPr>
        </p:pic>
        <p:sp>
          <p:nvSpPr>
            <p:cNvPr id="9" name="Rounded Rectangle 45">
              <a:extLst>
                <a:ext uri="{FF2B5EF4-FFF2-40B4-BE49-F238E27FC236}">
                  <a16:creationId xmlns:a16="http://schemas.microsoft.com/office/drawing/2014/main" id="{F4AA19E4-3D52-4406-9A96-94C662345FC0}"/>
                </a:ext>
              </a:extLst>
            </p:cNvPr>
            <p:cNvSpPr/>
            <p:nvPr/>
          </p:nvSpPr>
          <p:spPr>
            <a:xfrm>
              <a:off x="5751500" y="3288399"/>
              <a:ext cx="3566281" cy="3392818"/>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0" name="Picture 9" descr="VPC-Cloud.png">
              <a:extLst>
                <a:ext uri="{FF2B5EF4-FFF2-40B4-BE49-F238E27FC236}">
                  <a16:creationId xmlns:a16="http://schemas.microsoft.com/office/drawing/2014/main" id="{8B9CBDFA-5355-4D7D-8433-31690EE7FE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7917" y="3049551"/>
              <a:ext cx="608242" cy="547153"/>
            </a:xfrm>
            <a:prstGeom prst="rect">
              <a:avLst/>
            </a:prstGeom>
          </p:spPr>
        </p:pic>
        <p:sp>
          <p:nvSpPr>
            <p:cNvPr id="11" name="Rounded Rectangle 58">
              <a:extLst>
                <a:ext uri="{FF2B5EF4-FFF2-40B4-BE49-F238E27FC236}">
                  <a16:creationId xmlns:a16="http://schemas.microsoft.com/office/drawing/2014/main" id="{13D09454-ACC0-485F-869C-31C338DB5313}"/>
                </a:ext>
              </a:extLst>
            </p:cNvPr>
            <p:cNvSpPr/>
            <p:nvPr/>
          </p:nvSpPr>
          <p:spPr>
            <a:xfrm>
              <a:off x="5832997" y="3577890"/>
              <a:ext cx="1394599" cy="3005790"/>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3" name="Rounded Rectangle 21">
              <a:extLst>
                <a:ext uri="{FF2B5EF4-FFF2-40B4-BE49-F238E27FC236}">
                  <a16:creationId xmlns:a16="http://schemas.microsoft.com/office/drawing/2014/main" id="{2A8F724A-0F91-4BD8-981C-677F3DCD4C48}"/>
                </a:ext>
              </a:extLst>
            </p:cNvPr>
            <p:cNvSpPr/>
            <p:nvPr/>
          </p:nvSpPr>
          <p:spPr>
            <a:xfrm>
              <a:off x="5894676" y="3663423"/>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4" name="Picture 13">
              <a:extLst>
                <a:ext uri="{FF2B5EF4-FFF2-40B4-BE49-F238E27FC236}">
                  <a16:creationId xmlns:a16="http://schemas.microsoft.com/office/drawing/2014/main" id="{ADE6305F-84E1-470B-8453-FF2C0036CF53}"/>
                </a:ext>
              </a:extLst>
            </p:cNvPr>
            <p:cNvPicPr>
              <a:picLocks noChangeAspect="1"/>
            </p:cNvPicPr>
            <p:nvPr/>
          </p:nvPicPr>
          <p:blipFill>
            <a:blip r:embed="rId5"/>
            <a:stretch>
              <a:fillRect/>
            </a:stretch>
          </p:blipFill>
          <p:spPr>
            <a:xfrm>
              <a:off x="5969560" y="3553283"/>
              <a:ext cx="215900" cy="241300"/>
            </a:xfrm>
            <a:prstGeom prst="rect">
              <a:avLst/>
            </a:prstGeom>
          </p:spPr>
        </p:pic>
        <p:sp>
          <p:nvSpPr>
            <p:cNvPr id="16" name="TextBox 35">
              <a:extLst>
                <a:ext uri="{FF2B5EF4-FFF2-40B4-BE49-F238E27FC236}">
                  <a16:creationId xmlns:a16="http://schemas.microsoft.com/office/drawing/2014/main" id="{E8606CA6-FAD4-4AD5-BCDB-DF6261F9B8CD}"/>
                </a:ext>
              </a:extLst>
            </p:cNvPr>
            <p:cNvSpPr txBox="1">
              <a:spLocks noChangeArrowheads="1"/>
            </p:cNvSpPr>
            <p:nvPr/>
          </p:nvSpPr>
          <p:spPr bwMode="auto">
            <a:xfrm>
              <a:off x="5822854" y="460550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17" name="Rounded Rectangle 21">
              <a:extLst>
                <a:ext uri="{FF2B5EF4-FFF2-40B4-BE49-F238E27FC236}">
                  <a16:creationId xmlns:a16="http://schemas.microsoft.com/office/drawing/2014/main" id="{F678EA85-4860-4F33-B514-ADAA322F35CB}"/>
                </a:ext>
              </a:extLst>
            </p:cNvPr>
            <p:cNvSpPr/>
            <p:nvPr/>
          </p:nvSpPr>
          <p:spPr>
            <a:xfrm>
              <a:off x="5906551" y="5037537"/>
              <a:ext cx="1246147" cy="1278460"/>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p:txBody>
        </p:sp>
        <p:pic>
          <p:nvPicPr>
            <p:cNvPr id="18" name="Picture 17">
              <a:extLst>
                <a:ext uri="{FF2B5EF4-FFF2-40B4-BE49-F238E27FC236}">
                  <a16:creationId xmlns:a16="http://schemas.microsoft.com/office/drawing/2014/main" id="{FC7DB508-E728-4425-8064-58FAF707232C}"/>
                </a:ext>
              </a:extLst>
            </p:cNvPr>
            <p:cNvPicPr>
              <a:picLocks noChangeAspect="1"/>
            </p:cNvPicPr>
            <p:nvPr/>
          </p:nvPicPr>
          <p:blipFill>
            <a:blip r:embed="rId5"/>
            <a:stretch>
              <a:fillRect/>
            </a:stretch>
          </p:blipFill>
          <p:spPr>
            <a:xfrm>
              <a:off x="5981435" y="4906628"/>
              <a:ext cx="215900" cy="241300"/>
            </a:xfrm>
            <a:prstGeom prst="rect">
              <a:avLst/>
            </a:prstGeom>
          </p:spPr>
        </p:pic>
        <p:sp>
          <p:nvSpPr>
            <p:cNvPr id="19" name="TextBox 35">
              <a:extLst>
                <a:ext uri="{FF2B5EF4-FFF2-40B4-BE49-F238E27FC236}">
                  <a16:creationId xmlns:a16="http://schemas.microsoft.com/office/drawing/2014/main" id="{1CEDC951-9CA8-432E-9B5F-A152CD071C06}"/>
                </a:ext>
              </a:extLst>
            </p:cNvPr>
            <p:cNvSpPr txBox="1">
              <a:spLocks noChangeArrowheads="1"/>
            </p:cNvSpPr>
            <p:nvPr/>
          </p:nvSpPr>
          <p:spPr bwMode="auto">
            <a:xfrm>
              <a:off x="5831843" y="6008219"/>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sp>
          <p:nvSpPr>
            <p:cNvPr id="22" name="Rounded Rectangle 58">
              <a:extLst>
                <a:ext uri="{FF2B5EF4-FFF2-40B4-BE49-F238E27FC236}">
                  <a16:creationId xmlns:a16="http://schemas.microsoft.com/office/drawing/2014/main" id="{6BBE00F8-CC58-49BC-BFA4-5EADA49F1452}"/>
                </a:ext>
              </a:extLst>
            </p:cNvPr>
            <p:cNvSpPr/>
            <p:nvPr/>
          </p:nvSpPr>
          <p:spPr>
            <a:xfrm>
              <a:off x="7831816" y="3577890"/>
              <a:ext cx="1394599" cy="3005790"/>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23" name="Rounded Rectangle 21">
              <a:extLst>
                <a:ext uri="{FF2B5EF4-FFF2-40B4-BE49-F238E27FC236}">
                  <a16:creationId xmlns:a16="http://schemas.microsoft.com/office/drawing/2014/main" id="{5BE1F50D-C9B4-4568-87C6-82CD0E0F9270}"/>
                </a:ext>
              </a:extLst>
            </p:cNvPr>
            <p:cNvSpPr/>
            <p:nvPr/>
          </p:nvSpPr>
          <p:spPr>
            <a:xfrm>
              <a:off x="7893495" y="3663423"/>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4" name="Picture 23">
              <a:extLst>
                <a:ext uri="{FF2B5EF4-FFF2-40B4-BE49-F238E27FC236}">
                  <a16:creationId xmlns:a16="http://schemas.microsoft.com/office/drawing/2014/main" id="{F6E98FC1-6DCF-4B62-91E9-5F036FCC55FB}"/>
                </a:ext>
              </a:extLst>
            </p:cNvPr>
            <p:cNvPicPr>
              <a:picLocks noChangeAspect="1"/>
            </p:cNvPicPr>
            <p:nvPr/>
          </p:nvPicPr>
          <p:blipFill>
            <a:blip r:embed="rId5"/>
            <a:stretch>
              <a:fillRect/>
            </a:stretch>
          </p:blipFill>
          <p:spPr>
            <a:xfrm>
              <a:off x="7968379" y="3540220"/>
              <a:ext cx="215900" cy="241300"/>
            </a:xfrm>
            <a:prstGeom prst="rect">
              <a:avLst/>
            </a:prstGeom>
          </p:spPr>
        </p:pic>
        <p:sp>
          <p:nvSpPr>
            <p:cNvPr id="26" name="TextBox 35">
              <a:extLst>
                <a:ext uri="{FF2B5EF4-FFF2-40B4-BE49-F238E27FC236}">
                  <a16:creationId xmlns:a16="http://schemas.microsoft.com/office/drawing/2014/main" id="{16F5001C-0BC5-4DBA-AD46-679E40B86F8C}"/>
                </a:ext>
              </a:extLst>
            </p:cNvPr>
            <p:cNvSpPr txBox="1">
              <a:spLocks noChangeArrowheads="1"/>
            </p:cNvSpPr>
            <p:nvPr/>
          </p:nvSpPr>
          <p:spPr bwMode="auto">
            <a:xfrm>
              <a:off x="7821311" y="460550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27" name="Rounded Rectangle 21">
              <a:extLst>
                <a:ext uri="{FF2B5EF4-FFF2-40B4-BE49-F238E27FC236}">
                  <a16:creationId xmlns:a16="http://schemas.microsoft.com/office/drawing/2014/main" id="{E2676C65-24CE-443D-AEB2-56EF34F1BE43}"/>
                </a:ext>
              </a:extLst>
            </p:cNvPr>
            <p:cNvSpPr/>
            <p:nvPr/>
          </p:nvSpPr>
          <p:spPr>
            <a:xfrm>
              <a:off x="7905370" y="5039161"/>
              <a:ext cx="1246147" cy="127683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8" name="Picture 27">
              <a:extLst>
                <a:ext uri="{FF2B5EF4-FFF2-40B4-BE49-F238E27FC236}">
                  <a16:creationId xmlns:a16="http://schemas.microsoft.com/office/drawing/2014/main" id="{1BF4D832-6339-457C-AB71-C532120F7E0E}"/>
                </a:ext>
              </a:extLst>
            </p:cNvPr>
            <p:cNvPicPr>
              <a:picLocks noChangeAspect="1"/>
            </p:cNvPicPr>
            <p:nvPr/>
          </p:nvPicPr>
          <p:blipFill>
            <a:blip r:embed="rId5"/>
            <a:stretch>
              <a:fillRect/>
            </a:stretch>
          </p:blipFill>
          <p:spPr>
            <a:xfrm>
              <a:off x="7993317" y="4916902"/>
              <a:ext cx="215900" cy="241300"/>
            </a:xfrm>
            <a:prstGeom prst="rect">
              <a:avLst/>
            </a:prstGeom>
          </p:spPr>
        </p:pic>
        <p:sp>
          <p:nvSpPr>
            <p:cNvPr id="29" name="TextBox 35">
              <a:extLst>
                <a:ext uri="{FF2B5EF4-FFF2-40B4-BE49-F238E27FC236}">
                  <a16:creationId xmlns:a16="http://schemas.microsoft.com/office/drawing/2014/main" id="{91E42848-1CCB-41E5-8E04-57E0A5D64A95}"/>
                </a:ext>
              </a:extLst>
            </p:cNvPr>
            <p:cNvSpPr txBox="1">
              <a:spLocks noChangeArrowheads="1"/>
            </p:cNvSpPr>
            <p:nvPr/>
          </p:nvSpPr>
          <p:spPr bwMode="auto">
            <a:xfrm>
              <a:off x="7833418" y="600872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38" name="Group 37">
              <a:extLst>
                <a:ext uri="{FF2B5EF4-FFF2-40B4-BE49-F238E27FC236}">
                  <a16:creationId xmlns:a16="http://schemas.microsoft.com/office/drawing/2014/main" id="{91E9E71E-E21F-4ADB-B310-7E5E9928C1AE}"/>
                </a:ext>
              </a:extLst>
            </p:cNvPr>
            <p:cNvGrpSpPr/>
            <p:nvPr/>
          </p:nvGrpSpPr>
          <p:grpSpPr>
            <a:xfrm>
              <a:off x="7021721" y="123819"/>
              <a:ext cx="1078992" cy="873844"/>
              <a:chOff x="5564012" y="88862"/>
              <a:chExt cx="1078992" cy="873844"/>
            </a:xfrm>
          </p:grpSpPr>
          <p:pic>
            <p:nvPicPr>
              <p:cNvPr id="39" name="Picture 38">
                <a:extLst>
                  <a:ext uri="{FF2B5EF4-FFF2-40B4-BE49-F238E27FC236}">
                    <a16:creationId xmlns:a16="http://schemas.microsoft.com/office/drawing/2014/main" id="{085C7A8C-621B-497F-AA53-122E16037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0049" y="88862"/>
                <a:ext cx="731520" cy="707136"/>
              </a:xfrm>
              <a:prstGeom prst="rect">
                <a:avLst/>
              </a:prstGeom>
            </p:spPr>
          </p:pic>
          <p:sp>
            <p:nvSpPr>
              <p:cNvPr id="40" name="TextBox 39">
                <a:extLst>
                  <a:ext uri="{FF2B5EF4-FFF2-40B4-BE49-F238E27FC236}">
                    <a16:creationId xmlns:a16="http://schemas.microsoft.com/office/drawing/2014/main" id="{D86EA03D-D3EC-4D09-806D-7490EF3B5D6C}"/>
                  </a:ext>
                </a:extLst>
              </p:cNvPr>
              <p:cNvSpPr txBox="1"/>
              <p:nvPr/>
            </p:nvSpPr>
            <p:spPr>
              <a:xfrm>
                <a:off x="5564012" y="80725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Users</a:t>
                </a:r>
              </a:p>
            </p:txBody>
          </p:sp>
        </p:grpSp>
        <p:pic>
          <p:nvPicPr>
            <p:cNvPr id="41" name="Picture 40">
              <a:extLst>
                <a:ext uri="{FF2B5EF4-FFF2-40B4-BE49-F238E27FC236}">
                  <a16:creationId xmlns:a16="http://schemas.microsoft.com/office/drawing/2014/main" id="{420DEFD1-7C5C-4354-A2A2-5203E3456A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8767" y="2476082"/>
              <a:ext cx="543639" cy="564958"/>
            </a:xfrm>
            <a:prstGeom prst="rect">
              <a:avLst/>
            </a:prstGeom>
          </p:spPr>
        </p:pic>
        <p:cxnSp>
          <p:nvCxnSpPr>
            <p:cNvPr id="43" name="Connector: Elbow 42">
              <a:extLst>
                <a:ext uri="{FF2B5EF4-FFF2-40B4-BE49-F238E27FC236}">
                  <a16:creationId xmlns:a16="http://schemas.microsoft.com/office/drawing/2014/main" id="{B86FFA80-6ED2-4B72-BA13-1F9FCC6450C5}"/>
                </a:ext>
              </a:extLst>
            </p:cNvPr>
            <p:cNvCxnSpPr>
              <a:cxnSpLocks/>
              <a:stCxn id="41" idx="3"/>
              <a:endCxn id="139" idx="0"/>
            </p:cNvCxnSpPr>
            <p:nvPr/>
          </p:nvCxnSpPr>
          <p:spPr>
            <a:xfrm>
              <a:off x="7822406" y="2758561"/>
              <a:ext cx="709423" cy="10851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1BE6F4C-6F73-4E4A-B427-5AB45418F2B7}"/>
                </a:ext>
              </a:extLst>
            </p:cNvPr>
            <p:cNvCxnSpPr>
              <a:cxnSpLocks/>
              <a:stCxn id="41" idx="1"/>
              <a:endCxn id="135" idx="0"/>
            </p:cNvCxnSpPr>
            <p:nvPr/>
          </p:nvCxnSpPr>
          <p:spPr>
            <a:xfrm rot="10800000" flipV="1">
              <a:off x="6542353" y="2758561"/>
              <a:ext cx="736414" cy="10851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36">
              <a:extLst>
                <a:ext uri="{FF2B5EF4-FFF2-40B4-BE49-F238E27FC236}">
                  <a16:creationId xmlns:a16="http://schemas.microsoft.com/office/drawing/2014/main" id="{09F70BC9-B0CD-4361-B23E-5715F7585D27}"/>
                </a:ext>
              </a:extLst>
            </p:cNvPr>
            <p:cNvSpPr txBox="1">
              <a:spLocks noChangeArrowheads="1"/>
            </p:cNvSpPr>
            <p:nvPr/>
          </p:nvSpPr>
          <p:spPr bwMode="auto">
            <a:xfrm>
              <a:off x="6776254" y="2993158"/>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sp>
          <p:nvSpPr>
            <p:cNvPr id="125" name="TextBox 124">
              <a:extLst>
                <a:ext uri="{FF2B5EF4-FFF2-40B4-BE49-F238E27FC236}">
                  <a16:creationId xmlns:a16="http://schemas.microsoft.com/office/drawing/2014/main" id="{4FED5E86-6B06-42E4-9B72-7CFD47965CB6}"/>
                </a:ext>
              </a:extLst>
            </p:cNvPr>
            <p:cNvSpPr txBox="1"/>
            <p:nvPr/>
          </p:nvSpPr>
          <p:spPr>
            <a:xfrm>
              <a:off x="6037492" y="5725193"/>
              <a:ext cx="1033784" cy="293977"/>
            </a:xfrm>
            <a:prstGeom prst="rect">
              <a:avLst/>
            </a:prstGeom>
            <a:noFill/>
          </p:spPr>
          <p:txBody>
            <a:bodyPr wrap="square" lIns="0" tIns="0" rIns="0" bIns="0" rtlCol="0" anchor="t">
              <a:noAutofit/>
            </a:bodyPr>
            <a:lstStyle/>
            <a:p>
              <a:pPr algn="ctr"/>
              <a:r>
                <a:rPr lang="en-US" sz="1100" dirty="0"/>
                <a:t>RDS DB instance</a:t>
              </a:r>
            </a:p>
            <a:p>
              <a:pPr algn="ctr"/>
              <a:r>
                <a:rPr lang="en-US" sz="1100" dirty="0"/>
                <a:t>master (Multi-AZ)</a:t>
              </a:r>
              <a:endParaRPr lang="en-US" sz="2400" dirty="0"/>
            </a:p>
          </p:txBody>
        </p:sp>
        <p:pic>
          <p:nvPicPr>
            <p:cNvPr id="126" name="Picture 125">
              <a:extLst>
                <a:ext uri="{FF2B5EF4-FFF2-40B4-BE49-F238E27FC236}">
                  <a16:creationId xmlns:a16="http://schemas.microsoft.com/office/drawing/2014/main" id="{A7DDE3E6-CC9A-4BD4-AA29-8DDB294D93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533" y="5138372"/>
              <a:ext cx="457319" cy="602829"/>
            </a:xfrm>
            <a:prstGeom prst="rect">
              <a:avLst/>
            </a:prstGeom>
          </p:spPr>
        </p:pic>
        <p:sp>
          <p:nvSpPr>
            <p:cNvPr id="127" name="TextBox 126">
              <a:extLst>
                <a:ext uri="{FF2B5EF4-FFF2-40B4-BE49-F238E27FC236}">
                  <a16:creationId xmlns:a16="http://schemas.microsoft.com/office/drawing/2014/main" id="{4E421B6D-F939-4DEE-9024-A830AB1A99EA}"/>
                </a:ext>
              </a:extLst>
            </p:cNvPr>
            <p:cNvSpPr txBox="1"/>
            <p:nvPr/>
          </p:nvSpPr>
          <p:spPr>
            <a:xfrm>
              <a:off x="7635956" y="5726735"/>
              <a:ext cx="1880966" cy="293977"/>
            </a:xfrm>
            <a:prstGeom prst="rect">
              <a:avLst/>
            </a:prstGeom>
            <a:noFill/>
          </p:spPr>
          <p:txBody>
            <a:bodyPr wrap="square" lIns="0" tIns="0" rIns="0" bIns="0" rtlCol="0" anchor="t">
              <a:noAutofit/>
            </a:bodyPr>
            <a:lstStyle/>
            <a:p>
              <a:pPr algn="ctr"/>
              <a:r>
                <a:rPr lang="en-US" sz="1100" spc="-50" dirty="0"/>
                <a:t>RDS DB instance</a:t>
              </a:r>
            </a:p>
            <a:p>
              <a:pPr algn="ctr"/>
              <a:r>
                <a:rPr lang="en-US" sz="1100" spc="-50" dirty="0"/>
                <a:t> standby (Multi-AZ)</a:t>
              </a:r>
              <a:endParaRPr lang="en-US" sz="2400" spc="-50" dirty="0"/>
            </a:p>
          </p:txBody>
        </p:sp>
        <p:pic>
          <p:nvPicPr>
            <p:cNvPr id="128" name="Picture 127">
              <a:extLst>
                <a:ext uri="{FF2B5EF4-FFF2-40B4-BE49-F238E27FC236}">
                  <a16:creationId xmlns:a16="http://schemas.microsoft.com/office/drawing/2014/main" id="{BF4CEDDE-B5B5-498E-869D-B336A39F75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2973" y="5128967"/>
              <a:ext cx="457319" cy="602829"/>
            </a:xfrm>
            <a:prstGeom prst="rect">
              <a:avLst/>
            </a:prstGeom>
          </p:spPr>
        </p:pic>
        <p:grpSp>
          <p:nvGrpSpPr>
            <p:cNvPr id="204" name="Group 203">
              <a:extLst>
                <a:ext uri="{FF2B5EF4-FFF2-40B4-BE49-F238E27FC236}">
                  <a16:creationId xmlns:a16="http://schemas.microsoft.com/office/drawing/2014/main" id="{343F23F4-6300-49EE-8C04-268843100F99}"/>
                </a:ext>
              </a:extLst>
            </p:cNvPr>
            <p:cNvGrpSpPr/>
            <p:nvPr/>
          </p:nvGrpSpPr>
          <p:grpSpPr>
            <a:xfrm>
              <a:off x="7236494" y="1232759"/>
              <a:ext cx="643781" cy="951286"/>
              <a:chOff x="2995370" y="1152378"/>
              <a:chExt cx="643781" cy="951286"/>
            </a:xfrm>
          </p:grpSpPr>
          <p:sp>
            <p:nvSpPr>
              <p:cNvPr id="205" name="TextBox 204">
                <a:extLst>
                  <a:ext uri="{FF2B5EF4-FFF2-40B4-BE49-F238E27FC236}">
                    <a16:creationId xmlns:a16="http://schemas.microsoft.com/office/drawing/2014/main" id="{1AA75D0A-0C0A-4714-9533-74D875A0FE5A}"/>
                  </a:ext>
                </a:extLst>
              </p:cNvPr>
              <p:cNvSpPr txBox="1"/>
              <p:nvPr/>
            </p:nvSpPr>
            <p:spPr>
              <a:xfrm>
                <a:off x="2995370" y="1829344"/>
                <a:ext cx="643781" cy="274320"/>
              </a:xfrm>
              <a:prstGeom prst="rect">
                <a:avLst/>
              </a:prstGeom>
              <a:noFill/>
            </p:spPr>
            <p:txBody>
              <a:bodyPr wrap="square" lIns="0" tIns="0" rIns="0" bIns="0" rtlCol="0" anchor="t">
                <a:noAutofit/>
              </a:bodyPr>
              <a:lstStyle/>
              <a:p>
                <a:pPr algn="ctr"/>
                <a:r>
                  <a:rPr lang="en-US" sz="1000" b="1" dirty="0">
                    <a:latin typeface="Helvetica Neue"/>
                  </a:rPr>
                  <a:t>Amazon</a:t>
                </a:r>
                <a:br>
                  <a:rPr lang="en-US" sz="1000" b="1" dirty="0">
                    <a:latin typeface="Helvetica Neue"/>
                  </a:rPr>
                </a:br>
                <a:r>
                  <a:rPr lang="en-US" sz="1000" b="1" dirty="0">
                    <a:latin typeface="Helvetica Neue"/>
                  </a:rPr>
                  <a:t>Route 53</a:t>
                </a:r>
              </a:p>
            </p:txBody>
          </p:sp>
          <p:pic>
            <p:nvPicPr>
              <p:cNvPr id="206" name="Picture 205">
                <a:extLst>
                  <a:ext uri="{FF2B5EF4-FFF2-40B4-BE49-F238E27FC236}">
                    <a16:creationId xmlns:a16="http://schemas.microsoft.com/office/drawing/2014/main" id="{27FE4980-F854-4FD0-B6B2-029FD5FA9A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8601" y="1152378"/>
                <a:ext cx="537317" cy="638065"/>
              </a:xfrm>
              <a:prstGeom prst="rect">
                <a:avLst/>
              </a:prstGeom>
            </p:spPr>
          </p:pic>
        </p:grpSp>
        <p:cxnSp>
          <p:nvCxnSpPr>
            <p:cNvPr id="2075" name="Straight Arrow Connector 2074">
              <a:extLst>
                <a:ext uri="{FF2B5EF4-FFF2-40B4-BE49-F238E27FC236}">
                  <a16:creationId xmlns:a16="http://schemas.microsoft.com/office/drawing/2014/main" id="{0D93015D-D003-4B4E-81CA-72303850CF97}"/>
                </a:ext>
              </a:extLst>
            </p:cNvPr>
            <p:cNvCxnSpPr>
              <a:cxnSpLocks/>
              <a:stCxn id="205" idx="0"/>
              <a:endCxn id="41" idx="0"/>
            </p:cNvCxnSpPr>
            <p:nvPr/>
          </p:nvCxnSpPr>
          <p:spPr>
            <a:xfrm flipH="1">
              <a:off x="7550587" y="1909725"/>
              <a:ext cx="7798" cy="566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5" name="Picture 134" descr="EC2-Instance.png">
              <a:extLst>
                <a:ext uri="{FF2B5EF4-FFF2-40B4-BE49-F238E27FC236}">
                  <a16:creationId xmlns:a16="http://schemas.microsoft.com/office/drawing/2014/main" id="{5D9F7CB9-B088-4D95-812C-DCDAD66BB71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24195" y="3843739"/>
              <a:ext cx="636315" cy="491916"/>
            </a:xfrm>
            <a:prstGeom prst="rect">
              <a:avLst/>
            </a:prstGeom>
          </p:spPr>
        </p:pic>
        <p:sp>
          <p:nvSpPr>
            <p:cNvPr id="137" name="TextBox 36">
              <a:extLst>
                <a:ext uri="{FF2B5EF4-FFF2-40B4-BE49-F238E27FC236}">
                  <a16:creationId xmlns:a16="http://schemas.microsoft.com/office/drawing/2014/main" id="{14B1F8A5-CB5E-4D3A-8BDF-9D2B2DC39A92}"/>
                </a:ext>
              </a:extLst>
            </p:cNvPr>
            <p:cNvSpPr txBox="1">
              <a:spLocks noChangeArrowheads="1"/>
            </p:cNvSpPr>
            <p:nvPr/>
          </p:nvSpPr>
          <p:spPr bwMode="auto">
            <a:xfrm>
              <a:off x="5967177" y="4282438"/>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pic>
          <p:nvPicPr>
            <p:cNvPr id="139" name="Picture 138" descr="EC2-Instance.png">
              <a:extLst>
                <a:ext uri="{FF2B5EF4-FFF2-40B4-BE49-F238E27FC236}">
                  <a16:creationId xmlns:a16="http://schemas.microsoft.com/office/drawing/2014/main" id="{F9C78009-D101-4A0C-924C-2358681A4ED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13671" y="3843739"/>
              <a:ext cx="636315" cy="491916"/>
            </a:xfrm>
            <a:prstGeom prst="rect">
              <a:avLst/>
            </a:prstGeom>
          </p:spPr>
        </p:pic>
        <p:sp>
          <p:nvSpPr>
            <p:cNvPr id="142" name="TextBox 36">
              <a:extLst>
                <a:ext uri="{FF2B5EF4-FFF2-40B4-BE49-F238E27FC236}">
                  <a16:creationId xmlns:a16="http://schemas.microsoft.com/office/drawing/2014/main" id="{B6A79B45-DD99-41B0-A77D-BB9A3064BECC}"/>
                </a:ext>
              </a:extLst>
            </p:cNvPr>
            <p:cNvSpPr txBox="1">
              <a:spLocks noChangeArrowheads="1"/>
            </p:cNvSpPr>
            <p:nvPr/>
          </p:nvSpPr>
          <p:spPr bwMode="auto">
            <a:xfrm>
              <a:off x="7956653" y="4282438"/>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cxnSp>
          <p:nvCxnSpPr>
            <p:cNvPr id="224" name="Straight Arrow Connector 223">
              <a:extLst>
                <a:ext uri="{FF2B5EF4-FFF2-40B4-BE49-F238E27FC236}">
                  <a16:creationId xmlns:a16="http://schemas.microsoft.com/office/drawing/2014/main" id="{66122140-5D08-4A44-B2F5-11957043CC49}"/>
                </a:ext>
              </a:extLst>
            </p:cNvPr>
            <p:cNvCxnSpPr>
              <a:stCxn id="40" idx="2"/>
              <a:endCxn id="206" idx="0"/>
            </p:cNvCxnSpPr>
            <p:nvPr/>
          </p:nvCxnSpPr>
          <p:spPr>
            <a:xfrm flipH="1">
              <a:off x="7558384" y="997663"/>
              <a:ext cx="2833" cy="235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5B63CF10-F616-4D86-9BAB-EBCEEB2B626F}"/>
                </a:ext>
              </a:extLst>
            </p:cNvPr>
            <p:cNvCxnSpPr>
              <a:cxnSpLocks/>
              <a:stCxn id="135" idx="2"/>
              <a:endCxn id="126" idx="0"/>
            </p:cNvCxnSpPr>
            <p:nvPr/>
          </p:nvCxnSpPr>
          <p:spPr>
            <a:xfrm flipH="1">
              <a:off x="6542193" y="4335655"/>
              <a:ext cx="160" cy="80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17A44699-E944-4C3D-A974-67FEB75D3A4D}"/>
                </a:ext>
              </a:extLst>
            </p:cNvPr>
            <p:cNvCxnSpPr>
              <a:cxnSpLocks/>
              <a:stCxn id="142" idx="0"/>
            </p:cNvCxnSpPr>
            <p:nvPr/>
          </p:nvCxnSpPr>
          <p:spPr>
            <a:xfrm flipH="1">
              <a:off x="6758662" y="4282438"/>
              <a:ext cx="1785472" cy="1157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9" name="TextBox 148">
            <a:extLst>
              <a:ext uri="{FF2B5EF4-FFF2-40B4-BE49-F238E27FC236}">
                <a16:creationId xmlns:a16="http://schemas.microsoft.com/office/drawing/2014/main" id="{E4C21572-8CE5-4EA2-9A65-892E4AA7CB22}"/>
              </a:ext>
            </a:extLst>
          </p:cNvPr>
          <p:cNvSpPr txBox="1"/>
          <p:nvPr/>
        </p:nvSpPr>
        <p:spPr>
          <a:xfrm>
            <a:off x="17204" y="930914"/>
            <a:ext cx="3621947" cy="6494085"/>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Multiple Availability Zones</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Distributing the webservers between availability zones</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Added a slave/standby database instance for high availability</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Distributing the traffic evenly between two webservers on different availability zone using an elastic load balancer</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Elastic load balancer performs health checks on the registered instances</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If the load balancer determines that the instance is unhealthy, it will not send traffic to it</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Elastic load balancer has the ability to offload and terminate the SSL</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Application load balancer enables content-based routing and container-based apps</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Elastic load balancer gives us the ability to scale horizontally</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algn="just"/>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011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EEF89C-2EB6-44BA-BFD4-BEFB49E403E6}"/>
              </a:ext>
            </a:extLst>
          </p:cNvPr>
          <p:cNvGrpSpPr/>
          <p:nvPr/>
        </p:nvGrpSpPr>
        <p:grpSpPr>
          <a:xfrm>
            <a:off x="3865759" y="1118105"/>
            <a:ext cx="4464620" cy="5555825"/>
            <a:chOff x="3865759" y="1118105"/>
            <a:chExt cx="4464620" cy="5555825"/>
          </a:xfrm>
        </p:grpSpPr>
        <p:sp>
          <p:nvSpPr>
            <p:cNvPr id="101" name="Rounded Rectangle 42">
              <a:extLst>
                <a:ext uri="{FF2B5EF4-FFF2-40B4-BE49-F238E27FC236}">
                  <a16:creationId xmlns:a16="http://schemas.microsoft.com/office/drawing/2014/main" id="{A6DDB761-967A-49DC-8D9E-7E41689024C1}"/>
                </a:ext>
              </a:extLst>
            </p:cNvPr>
            <p:cNvSpPr/>
            <p:nvPr/>
          </p:nvSpPr>
          <p:spPr>
            <a:xfrm>
              <a:off x="3865759" y="1425387"/>
              <a:ext cx="4464620" cy="5248543"/>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03" name="Picture 102" descr="AWS-Cloud.png">
              <a:extLst>
                <a:ext uri="{FF2B5EF4-FFF2-40B4-BE49-F238E27FC236}">
                  <a16:creationId xmlns:a16="http://schemas.microsoft.com/office/drawing/2014/main" id="{BA04A128-E1E5-48CA-A869-FB9D9DCBDA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6214" y="1118105"/>
              <a:ext cx="601800" cy="558321"/>
            </a:xfrm>
            <a:prstGeom prst="rect">
              <a:avLst/>
            </a:prstGeom>
          </p:spPr>
        </p:pic>
        <p:sp>
          <p:nvSpPr>
            <p:cNvPr id="104" name="Rounded Rectangle 45">
              <a:extLst>
                <a:ext uri="{FF2B5EF4-FFF2-40B4-BE49-F238E27FC236}">
                  <a16:creationId xmlns:a16="http://schemas.microsoft.com/office/drawing/2014/main" id="{4BC4FD61-E702-4A41-ABAE-85AACA0AE06F}"/>
                </a:ext>
              </a:extLst>
            </p:cNvPr>
            <p:cNvSpPr/>
            <p:nvPr/>
          </p:nvSpPr>
          <p:spPr>
            <a:xfrm>
              <a:off x="3975227" y="2728983"/>
              <a:ext cx="4193459" cy="3847655"/>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10" name="Picture 109" descr="VPC-Cloud.png">
              <a:extLst>
                <a:ext uri="{FF2B5EF4-FFF2-40B4-BE49-F238E27FC236}">
                  <a16:creationId xmlns:a16="http://schemas.microsoft.com/office/drawing/2014/main" id="{847C8F5A-D24B-4459-ADD4-5AB7352A6F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2510" y="2467312"/>
              <a:ext cx="608242" cy="547153"/>
            </a:xfrm>
            <a:prstGeom prst="rect">
              <a:avLst/>
            </a:prstGeom>
          </p:spPr>
        </p:pic>
        <p:sp>
          <p:nvSpPr>
            <p:cNvPr id="138" name="Rounded Rectangle 58">
              <a:extLst>
                <a:ext uri="{FF2B5EF4-FFF2-40B4-BE49-F238E27FC236}">
                  <a16:creationId xmlns:a16="http://schemas.microsoft.com/office/drawing/2014/main" id="{6BFBF0CE-1C3B-490B-A1CE-BE3AC9556986}"/>
                </a:ext>
              </a:extLst>
            </p:cNvPr>
            <p:cNvSpPr/>
            <p:nvPr/>
          </p:nvSpPr>
          <p:spPr>
            <a:xfrm>
              <a:off x="4403486" y="2958890"/>
              <a:ext cx="1394599" cy="3461189"/>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grpSp>
          <p:nvGrpSpPr>
            <p:cNvPr id="7" name="Group 6">
              <a:extLst>
                <a:ext uri="{FF2B5EF4-FFF2-40B4-BE49-F238E27FC236}">
                  <a16:creationId xmlns:a16="http://schemas.microsoft.com/office/drawing/2014/main" id="{CB2416AA-0F45-4646-845E-B3FEAA191747}"/>
                </a:ext>
              </a:extLst>
            </p:cNvPr>
            <p:cNvGrpSpPr/>
            <p:nvPr/>
          </p:nvGrpSpPr>
          <p:grpSpPr>
            <a:xfrm>
              <a:off x="5088238" y="1150602"/>
              <a:ext cx="1304588" cy="694165"/>
              <a:chOff x="5088238" y="1150602"/>
              <a:chExt cx="1304588" cy="694165"/>
            </a:xfrm>
          </p:grpSpPr>
          <p:pic>
            <p:nvPicPr>
              <p:cNvPr id="150" name="Picture 149" descr="VPC-Internet-Gateway.png">
                <a:extLst>
                  <a:ext uri="{FF2B5EF4-FFF2-40B4-BE49-F238E27FC236}">
                    <a16:creationId xmlns:a16="http://schemas.microsoft.com/office/drawing/2014/main" id="{20614954-D2F3-48F4-84B1-B509D0072F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1317" y="1150602"/>
                <a:ext cx="581509" cy="590242"/>
              </a:xfrm>
              <a:prstGeom prst="rect">
                <a:avLst/>
              </a:prstGeom>
            </p:spPr>
          </p:pic>
          <p:sp>
            <p:nvSpPr>
              <p:cNvPr id="151" name="TextBox 36">
                <a:extLst>
                  <a:ext uri="{FF2B5EF4-FFF2-40B4-BE49-F238E27FC236}">
                    <a16:creationId xmlns:a16="http://schemas.microsoft.com/office/drawing/2014/main" id="{0364B6B5-E4A6-45E6-8D16-9F4E8D03C592}"/>
                  </a:ext>
                </a:extLst>
              </p:cNvPr>
              <p:cNvSpPr txBox="1">
                <a:spLocks noChangeArrowheads="1"/>
              </p:cNvSpPr>
              <p:nvPr/>
            </p:nvSpPr>
            <p:spPr bwMode="auto">
              <a:xfrm>
                <a:off x="5088238" y="1383102"/>
                <a:ext cx="983719" cy="461665"/>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Internet</a:t>
                </a:r>
                <a:br>
                  <a:rPr lang="en-US" sz="1200" b="0" dirty="0">
                    <a:latin typeface="Calibri" panose="020F0502020204030204" pitchFamily="34" charset="0"/>
                    <a:ea typeface="Verdana" pitchFamily="34" charset="0"/>
                    <a:cs typeface="Helvetica Neue"/>
                  </a:rPr>
                </a:br>
                <a:r>
                  <a:rPr lang="en-US" sz="1200" b="0" dirty="0">
                    <a:latin typeface="Calibri" panose="020F0502020204030204" pitchFamily="34" charset="0"/>
                    <a:ea typeface="Verdana" pitchFamily="34" charset="0"/>
                    <a:cs typeface="Helvetica Neue"/>
                  </a:rPr>
                  <a:t>Gateway</a:t>
                </a:r>
              </a:p>
            </p:txBody>
          </p:sp>
        </p:grpSp>
        <p:sp>
          <p:nvSpPr>
            <p:cNvPr id="210" name="Rounded Rectangle 21">
              <a:extLst>
                <a:ext uri="{FF2B5EF4-FFF2-40B4-BE49-F238E27FC236}">
                  <a16:creationId xmlns:a16="http://schemas.microsoft.com/office/drawing/2014/main" id="{559C3974-ED36-464C-A86A-9DB88814D6F0}"/>
                </a:ext>
              </a:extLst>
            </p:cNvPr>
            <p:cNvSpPr/>
            <p:nvPr/>
          </p:nvSpPr>
          <p:spPr>
            <a:xfrm>
              <a:off x="4465165" y="3144631"/>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11" name="Picture 210">
              <a:extLst>
                <a:ext uri="{FF2B5EF4-FFF2-40B4-BE49-F238E27FC236}">
                  <a16:creationId xmlns:a16="http://schemas.microsoft.com/office/drawing/2014/main" id="{A10B0209-4C86-4D08-8B63-AC50870CA9B0}"/>
                </a:ext>
              </a:extLst>
            </p:cNvPr>
            <p:cNvPicPr>
              <a:picLocks noChangeAspect="1"/>
            </p:cNvPicPr>
            <p:nvPr/>
          </p:nvPicPr>
          <p:blipFill>
            <a:blip r:embed="rId6"/>
            <a:stretch>
              <a:fillRect/>
            </a:stretch>
          </p:blipFill>
          <p:spPr>
            <a:xfrm>
              <a:off x="4540049" y="3034491"/>
              <a:ext cx="215900" cy="241300"/>
            </a:xfrm>
            <a:prstGeom prst="rect">
              <a:avLst/>
            </a:prstGeom>
          </p:spPr>
        </p:pic>
        <p:grpSp>
          <p:nvGrpSpPr>
            <p:cNvPr id="214" name="Group 213">
              <a:extLst>
                <a:ext uri="{FF2B5EF4-FFF2-40B4-BE49-F238E27FC236}">
                  <a16:creationId xmlns:a16="http://schemas.microsoft.com/office/drawing/2014/main" id="{0313CBE8-10EA-414A-B2D1-EA9477A32548}"/>
                </a:ext>
              </a:extLst>
            </p:cNvPr>
            <p:cNvGrpSpPr/>
            <p:nvPr/>
          </p:nvGrpSpPr>
          <p:grpSpPr>
            <a:xfrm>
              <a:off x="4500757" y="3333695"/>
              <a:ext cx="1174962" cy="683777"/>
              <a:chOff x="4258275" y="1721685"/>
              <a:chExt cx="1174962" cy="683777"/>
            </a:xfrm>
          </p:grpSpPr>
          <p:pic>
            <p:nvPicPr>
              <p:cNvPr id="215" name="Picture 214" descr="EC2-Instance.png">
                <a:extLst>
                  <a:ext uri="{FF2B5EF4-FFF2-40B4-BE49-F238E27FC236}">
                    <a16:creationId xmlns:a16="http://schemas.microsoft.com/office/drawing/2014/main" id="{A60884F7-B7D5-47D2-AE14-B2D9487D69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7599" y="1721685"/>
                <a:ext cx="636315" cy="491916"/>
              </a:xfrm>
              <a:prstGeom prst="rect">
                <a:avLst/>
              </a:prstGeom>
            </p:spPr>
          </p:pic>
          <p:sp>
            <p:nvSpPr>
              <p:cNvPr id="216" name="TextBox 36">
                <a:extLst>
                  <a:ext uri="{FF2B5EF4-FFF2-40B4-BE49-F238E27FC236}">
                    <a16:creationId xmlns:a16="http://schemas.microsoft.com/office/drawing/2014/main" id="{CDEC1203-7D47-4DA8-B96E-F8A8DF35B08D}"/>
                  </a:ext>
                </a:extLst>
              </p:cNvPr>
              <p:cNvSpPr txBox="1">
                <a:spLocks noChangeArrowheads="1"/>
              </p:cNvSpPr>
              <p:nvPr/>
            </p:nvSpPr>
            <p:spPr bwMode="auto">
              <a:xfrm>
                <a:off x="4258275" y="2097685"/>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grpSp>
        <p:sp>
          <p:nvSpPr>
            <p:cNvPr id="217" name="TextBox 35">
              <a:extLst>
                <a:ext uri="{FF2B5EF4-FFF2-40B4-BE49-F238E27FC236}">
                  <a16:creationId xmlns:a16="http://schemas.microsoft.com/office/drawing/2014/main" id="{BFA5BE4B-CC02-4365-B775-7071146DB5B2}"/>
                </a:ext>
              </a:extLst>
            </p:cNvPr>
            <p:cNvSpPr txBox="1">
              <a:spLocks noChangeArrowheads="1"/>
            </p:cNvSpPr>
            <p:nvPr/>
          </p:nvSpPr>
          <p:spPr bwMode="auto">
            <a:xfrm>
              <a:off x="4393343" y="4086715"/>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219" name="Rounded Rectangle 21">
              <a:extLst>
                <a:ext uri="{FF2B5EF4-FFF2-40B4-BE49-F238E27FC236}">
                  <a16:creationId xmlns:a16="http://schemas.microsoft.com/office/drawing/2014/main" id="{CD8BC47F-DDF3-4589-9928-964DC4B0604F}"/>
                </a:ext>
              </a:extLst>
            </p:cNvPr>
            <p:cNvSpPr/>
            <p:nvPr/>
          </p:nvSpPr>
          <p:spPr>
            <a:xfrm>
              <a:off x="4477040" y="4730869"/>
              <a:ext cx="1246147" cy="1384927"/>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20" name="Picture 219">
              <a:extLst>
                <a:ext uri="{FF2B5EF4-FFF2-40B4-BE49-F238E27FC236}">
                  <a16:creationId xmlns:a16="http://schemas.microsoft.com/office/drawing/2014/main" id="{37CEC1B4-E910-40A4-A9F9-7E17B79D2339}"/>
                </a:ext>
              </a:extLst>
            </p:cNvPr>
            <p:cNvPicPr>
              <a:picLocks noChangeAspect="1"/>
            </p:cNvPicPr>
            <p:nvPr/>
          </p:nvPicPr>
          <p:blipFill>
            <a:blip r:embed="rId6"/>
            <a:stretch>
              <a:fillRect/>
            </a:stretch>
          </p:blipFill>
          <p:spPr>
            <a:xfrm>
              <a:off x="4551924" y="4575726"/>
              <a:ext cx="215900" cy="241300"/>
            </a:xfrm>
            <a:prstGeom prst="rect">
              <a:avLst/>
            </a:prstGeom>
          </p:spPr>
        </p:pic>
        <p:sp>
          <p:nvSpPr>
            <p:cNvPr id="224" name="TextBox 35">
              <a:extLst>
                <a:ext uri="{FF2B5EF4-FFF2-40B4-BE49-F238E27FC236}">
                  <a16:creationId xmlns:a16="http://schemas.microsoft.com/office/drawing/2014/main" id="{6DDACA0E-AE6E-430E-B157-9FB36DAA3056}"/>
                </a:ext>
              </a:extLst>
            </p:cNvPr>
            <p:cNvSpPr txBox="1">
              <a:spLocks noChangeArrowheads="1"/>
            </p:cNvSpPr>
            <p:nvPr/>
          </p:nvSpPr>
          <p:spPr bwMode="auto">
            <a:xfrm>
              <a:off x="4403486" y="5849571"/>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sp>
          <p:nvSpPr>
            <p:cNvPr id="141" name="TextBox 36">
              <a:extLst>
                <a:ext uri="{FF2B5EF4-FFF2-40B4-BE49-F238E27FC236}">
                  <a16:creationId xmlns:a16="http://schemas.microsoft.com/office/drawing/2014/main" id="{38D841B5-612B-4BB2-996F-19A117B5606F}"/>
                </a:ext>
              </a:extLst>
            </p:cNvPr>
            <p:cNvSpPr txBox="1">
              <a:spLocks noChangeArrowheads="1"/>
            </p:cNvSpPr>
            <p:nvPr/>
          </p:nvSpPr>
          <p:spPr bwMode="auto">
            <a:xfrm>
              <a:off x="4548225" y="5480179"/>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Instances</a:t>
              </a:r>
            </a:p>
          </p:txBody>
        </p:sp>
        <p:pic>
          <p:nvPicPr>
            <p:cNvPr id="207" name="Picture 206">
              <a:extLst>
                <a:ext uri="{FF2B5EF4-FFF2-40B4-BE49-F238E27FC236}">
                  <a16:creationId xmlns:a16="http://schemas.microsoft.com/office/drawing/2014/main" id="{5A35DA09-3BCA-493A-BB7E-8DDDD30D04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9937" y="4819060"/>
              <a:ext cx="651539" cy="687736"/>
            </a:xfrm>
            <a:prstGeom prst="rect">
              <a:avLst/>
            </a:prstGeom>
          </p:spPr>
        </p:pic>
        <p:sp>
          <p:nvSpPr>
            <p:cNvPr id="225" name="Rounded Rectangle 58">
              <a:extLst>
                <a:ext uri="{FF2B5EF4-FFF2-40B4-BE49-F238E27FC236}">
                  <a16:creationId xmlns:a16="http://schemas.microsoft.com/office/drawing/2014/main" id="{D6D746BB-0038-4FA8-9336-5B96A1C82ADF}"/>
                </a:ext>
              </a:extLst>
            </p:cNvPr>
            <p:cNvSpPr/>
            <p:nvPr/>
          </p:nvSpPr>
          <p:spPr>
            <a:xfrm>
              <a:off x="6402305" y="2958890"/>
              <a:ext cx="1394599" cy="3461189"/>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226" name="Rounded Rectangle 21">
              <a:extLst>
                <a:ext uri="{FF2B5EF4-FFF2-40B4-BE49-F238E27FC236}">
                  <a16:creationId xmlns:a16="http://schemas.microsoft.com/office/drawing/2014/main" id="{28866E8B-63B8-4424-BA34-38B0609FE0F0}"/>
                </a:ext>
              </a:extLst>
            </p:cNvPr>
            <p:cNvSpPr/>
            <p:nvPr/>
          </p:nvSpPr>
          <p:spPr>
            <a:xfrm>
              <a:off x="6463984" y="3144631"/>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27" name="Picture 226">
              <a:extLst>
                <a:ext uri="{FF2B5EF4-FFF2-40B4-BE49-F238E27FC236}">
                  <a16:creationId xmlns:a16="http://schemas.microsoft.com/office/drawing/2014/main" id="{58FE734C-04E9-48DA-88E6-8C4E83282FFA}"/>
                </a:ext>
              </a:extLst>
            </p:cNvPr>
            <p:cNvPicPr>
              <a:picLocks noChangeAspect="1"/>
            </p:cNvPicPr>
            <p:nvPr/>
          </p:nvPicPr>
          <p:blipFill>
            <a:blip r:embed="rId6"/>
            <a:stretch>
              <a:fillRect/>
            </a:stretch>
          </p:blipFill>
          <p:spPr>
            <a:xfrm>
              <a:off x="6538868" y="3021428"/>
              <a:ext cx="215900" cy="241300"/>
            </a:xfrm>
            <a:prstGeom prst="rect">
              <a:avLst/>
            </a:prstGeom>
          </p:spPr>
        </p:pic>
        <p:grpSp>
          <p:nvGrpSpPr>
            <p:cNvPr id="228" name="Group 227">
              <a:extLst>
                <a:ext uri="{FF2B5EF4-FFF2-40B4-BE49-F238E27FC236}">
                  <a16:creationId xmlns:a16="http://schemas.microsoft.com/office/drawing/2014/main" id="{333BA01B-CD0C-4ACB-BD79-A15B95299B5C}"/>
                </a:ext>
              </a:extLst>
            </p:cNvPr>
            <p:cNvGrpSpPr/>
            <p:nvPr/>
          </p:nvGrpSpPr>
          <p:grpSpPr>
            <a:xfrm>
              <a:off x="6511451" y="3333695"/>
              <a:ext cx="1174962" cy="683777"/>
              <a:chOff x="4258275" y="1721685"/>
              <a:chExt cx="1174962" cy="683777"/>
            </a:xfrm>
          </p:grpSpPr>
          <p:pic>
            <p:nvPicPr>
              <p:cNvPr id="229" name="Picture 228" descr="EC2-Instance.png">
                <a:extLst>
                  <a:ext uri="{FF2B5EF4-FFF2-40B4-BE49-F238E27FC236}">
                    <a16:creationId xmlns:a16="http://schemas.microsoft.com/office/drawing/2014/main" id="{92A08E9C-7482-4AB8-A5D4-88EC01CF9C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7599" y="1721685"/>
                <a:ext cx="636315" cy="491916"/>
              </a:xfrm>
              <a:prstGeom prst="rect">
                <a:avLst/>
              </a:prstGeom>
            </p:spPr>
          </p:pic>
          <p:sp>
            <p:nvSpPr>
              <p:cNvPr id="230" name="TextBox 36">
                <a:extLst>
                  <a:ext uri="{FF2B5EF4-FFF2-40B4-BE49-F238E27FC236}">
                    <a16:creationId xmlns:a16="http://schemas.microsoft.com/office/drawing/2014/main" id="{3DDF0E6F-AB60-43DE-AF82-EABFA34371D1}"/>
                  </a:ext>
                </a:extLst>
              </p:cNvPr>
              <p:cNvSpPr txBox="1">
                <a:spLocks noChangeArrowheads="1"/>
              </p:cNvSpPr>
              <p:nvPr/>
            </p:nvSpPr>
            <p:spPr bwMode="auto">
              <a:xfrm>
                <a:off x="4258275" y="2097685"/>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a:t>
                </a:r>
              </a:p>
            </p:txBody>
          </p:sp>
        </p:grpSp>
        <p:sp>
          <p:nvSpPr>
            <p:cNvPr id="231" name="TextBox 35">
              <a:extLst>
                <a:ext uri="{FF2B5EF4-FFF2-40B4-BE49-F238E27FC236}">
                  <a16:creationId xmlns:a16="http://schemas.microsoft.com/office/drawing/2014/main" id="{09AA805A-1FD0-4B1C-807E-C346A9052C02}"/>
                </a:ext>
              </a:extLst>
            </p:cNvPr>
            <p:cNvSpPr txBox="1">
              <a:spLocks noChangeArrowheads="1"/>
            </p:cNvSpPr>
            <p:nvPr/>
          </p:nvSpPr>
          <p:spPr bwMode="auto">
            <a:xfrm>
              <a:off x="6391800" y="4086715"/>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232" name="Rounded Rectangle 21">
              <a:extLst>
                <a:ext uri="{FF2B5EF4-FFF2-40B4-BE49-F238E27FC236}">
                  <a16:creationId xmlns:a16="http://schemas.microsoft.com/office/drawing/2014/main" id="{5F8D1AE0-62ED-4245-9A2E-0BD351122CD0}"/>
                </a:ext>
              </a:extLst>
            </p:cNvPr>
            <p:cNvSpPr/>
            <p:nvPr/>
          </p:nvSpPr>
          <p:spPr>
            <a:xfrm>
              <a:off x="6475859" y="4732195"/>
              <a:ext cx="1246147" cy="1383601"/>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33" name="Picture 232">
              <a:extLst>
                <a:ext uri="{FF2B5EF4-FFF2-40B4-BE49-F238E27FC236}">
                  <a16:creationId xmlns:a16="http://schemas.microsoft.com/office/drawing/2014/main" id="{A3428228-DCBC-4449-A3DF-9ADE7785EE80}"/>
                </a:ext>
              </a:extLst>
            </p:cNvPr>
            <p:cNvPicPr>
              <a:picLocks noChangeAspect="1"/>
            </p:cNvPicPr>
            <p:nvPr/>
          </p:nvPicPr>
          <p:blipFill>
            <a:blip r:embed="rId6"/>
            <a:stretch>
              <a:fillRect/>
            </a:stretch>
          </p:blipFill>
          <p:spPr>
            <a:xfrm>
              <a:off x="6563806" y="4586000"/>
              <a:ext cx="215900" cy="241300"/>
            </a:xfrm>
            <a:prstGeom prst="rect">
              <a:avLst/>
            </a:prstGeom>
          </p:spPr>
        </p:pic>
        <p:sp>
          <p:nvSpPr>
            <p:cNvPr id="234" name="TextBox 35">
              <a:extLst>
                <a:ext uri="{FF2B5EF4-FFF2-40B4-BE49-F238E27FC236}">
                  <a16:creationId xmlns:a16="http://schemas.microsoft.com/office/drawing/2014/main" id="{315398B3-A551-4394-A89E-C16E64E597BC}"/>
                </a:ext>
              </a:extLst>
            </p:cNvPr>
            <p:cNvSpPr txBox="1">
              <a:spLocks noChangeArrowheads="1"/>
            </p:cNvSpPr>
            <p:nvPr/>
          </p:nvSpPr>
          <p:spPr bwMode="auto">
            <a:xfrm>
              <a:off x="6391800" y="5849571"/>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sp>
          <p:nvSpPr>
            <p:cNvPr id="235" name="TextBox 36">
              <a:extLst>
                <a:ext uri="{FF2B5EF4-FFF2-40B4-BE49-F238E27FC236}">
                  <a16:creationId xmlns:a16="http://schemas.microsoft.com/office/drawing/2014/main" id="{2F8BF1C6-2C72-4C5D-BE4E-99073AA24BA9}"/>
                </a:ext>
              </a:extLst>
            </p:cNvPr>
            <p:cNvSpPr txBox="1">
              <a:spLocks noChangeArrowheads="1"/>
            </p:cNvSpPr>
            <p:nvPr/>
          </p:nvSpPr>
          <p:spPr bwMode="auto">
            <a:xfrm>
              <a:off x="6547044" y="5480179"/>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Instances</a:t>
              </a:r>
            </a:p>
          </p:txBody>
        </p:sp>
        <p:pic>
          <p:nvPicPr>
            <p:cNvPr id="236" name="Picture 235">
              <a:extLst>
                <a:ext uri="{FF2B5EF4-FFF2-40B4-BE49-F238E27FC236}">
                  <a16:creationId xmlns:a16="http://schemas.microsoft.com/office/drawing/2014/main" id="{F81DE561-4C05-41E6-8F75-7A7F72D8A7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8756" y="4819060"/>
              <a:ext cx="651539" cy="687736"/>
            </a:xfrm>
            <a:prstGeom prst="rect">
              <a:avLst/>
            </a:prstGeom>
          </p:spPr>
        </p:pic>
      </p:grpSp>
      <p:sp>
        <p:nvSpPr>
          <p:cNvPr id="8" name="TextBox 7"/>
          <p:cNvSpPr txBox="1"/>
          <p:nvPr/>
        </p:nvSpPr>
        <p:spPr>
          <a:xfrm>
            <a:off x="-4740" y="956504"/>
            <a:ext cx="3639151" cy="3093154"/>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Distributes incoming application traffic across multiple EC2 instances, in multiple Availability Zones.</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You can add and remove instances from your load balancer as your needs change, without disrupting the overall flow of requests.</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You can configure health checks, which are used to monitor the health of the registered instances so  that the load balancer can send requests only to the healthy instances.</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Classic Load Balancers, Network Load Balancers, and Application Load Balancers.</a:t>
            </a:r>
          </a:p>
        </p:txBody>
      </p:sp>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97" name="Rectangle 96">
            <a:extLst>
              <a:ext uri="{FF2B5EF4-FFF2-40B4-BE49-F238E27FC236}">
                <a16:creationId xmlns:a16="http://schemas.microsoft.com/office/drawing/2014/main" id="{4C07015A-C4AE-4EC0-A9FC-A4E9D1108155}"/>
              </a:ext>
            </a:extLst>
          </p:cNvPr>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1E98C0E4-E1B1-4429-8B5E-11C47F097320}"/>
              </a:ext>
            </a:extLst>
          </p:cNvPr>
          <p:cNvSpPr txBox="1"/>
          <p:nvPr/>
        </p:nvSpPr>
        <p:spPr>
          <a:xfrm>
            <a:off x="528686" y="507796"/>
            <a:ext cx="3110465"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99" name="TextBox 98">
            <a:extLst>
              <a:ext uri="{FF2B5EF4-FFF2-40B4-BE49-F238E27FC236}">
                <a16:creationId xmlns:a16="http://schemas.microsoft.com/office/drawing/2014/main" id="{BF00D136-461B-47B8-A9A6-782A118612A1}"/>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Load Balancer (ELB)</a:t>
            </a:r>
          </a:p>
        </p:txBody>
      </p:sp>
      <p:grpSp>
        <p:nvGrpSpPr>
          <p:cNvPr id="6" name="Group 5">
            <a:extLst>
              <a:ext uri="{FF2B5EF4-FFF2-40B4-BE49-F238E27FC236}">
                <a16:creationId xmlns:a16="http://schemas.microsoft.com/office/drawing/2014/main" id="{D9592796-8651-44BB-8662-F78C13DC7A43}"/>
              </a:ext>
            </a:extLst>
          </p:cNvPr>
          <p:cNvGrpSpPr/>
          <p:nvPr/>
        </p:nvGrpSpPr>
        <p:grpSpPr>
          <a:xfrm>
            <a:off x="5564012" y="88862"/>
            <a:ext cx="1078992" cy="873844"/>
            <a:chOff x="5564012" y="88862"/>
            <a:chExt cx="1078992" cy="873844"/>
          </a:xfrm>
        </p:grpSpPr>
        <p:pic>
          <p:nvPicPr>
            <p:cNvPr id="200" name="Picture 199">
              <a:extLst>
                <a:ext uri="{FF2B5EF4-FFF2-40B4-BE49-F238E27FC236}">
                  <a16:creationId xmlns:a16="http://schemas.microsoft.com/office/drawing/2014/main" id="{F0E7DB04-73E4-4856-9287-EEA6016FA9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0049" y="88862"/>
              <a:ext cx="731520" cy="707136"/>
            </a:xfrm>
            <a:prstGeom prst="rect">
              <a:avLst/>
            </a:prstGeom>
          </p:spPr>
        </p:pic>
        <p:sp>
          <p:nvSpPr>
            <p:cNvPr id="201" name="TextBox 200">
              <a:extLst>
                <a:ext uri="{FF2B5EF4-FFF2-40B4-BE49-F238E27FC236}">
                  <a16:creationId xmlns:a16="http://schemas.microsoft.com/office/drawing/2014/main" id="{D0DEC10C-CF00-423A-A301-F0B2A07A9818}"/>
                </a:ext>
              </a:extLst>
            </p:cNvPr>
            <p:cNvSpPr txBox="1"/>
            <p:nvPr/>
          </p:nvSpPr>
          <p:spPr>
            <a:xfrm>
              <a:off x="5564012" y="80725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Users</a:t>
              </a:r>
            </a:p>
          </p:txBody>
        </p:sp>
      </p:grpSp>
      <p:pic>
        <p:nvPicPr>
          <p:cNvPr id="208" name="Picture 207">
            <a:extLst>
              <a:ext uri="{FF2B5EF4-FFF2-40B4-BE49-F238E27FC236}">
                <a16:creationId xmlns:a16="http://schemas.microsoft.com/office/drawing/2014/main" id="{2A7F7CB6-04BA-4C39-812C-0FD05587B1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4872" y="1882134"/>
            <a:ext cx="543639" cy="564958"/>
          </a:xfrm>
          <a:prstGeom prst="rect">
            <a:avLst/>
          </a:prstGeom>
        </p:spPr>
      </p:pic>
      <p:pic>
        <p:nvPicPr>
          <p:cNvPr id="209" name="Picture 208">
            <a:extLst>
              <a:ext uri="{FF2B5EF4-FFF2-40B4-BE49-F238E27FC236}">
                <a16:creationId xmlns:a16="http://schemas.microsoft.com/office/drawing/2014/main" id="{5C1B05D8-1ABF-4DF5-837A-2889DBE5A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4872" y="4215573"/>
            <a:ext cx="543639" cy="564958"/>
          </a:xfrm>
          <a:prstGeom prst="rect">
            <a:avLst/>
          </a:prstGeom>
        </p:spPr>
      </p:pic>
      <p:cxnSp>
        <p:nvCxnSpPr>
          <p:cNvPr id="28" name="Connector: Elbow 27">
            <a:extLst>
              <a:ext uri="{FF2B5EF4-FFF2-40B4-BE49-F238E27FC236}">
                <a16:creationId xmlns:a16="http://schemas.microsoft.com/office/drawing/2014/main" id="{224809AD-240B-4C91-911C-FEC8766EBE4C}"/>
              </a:ext>
            </a:extLst>
          </p:cNvPr>
          <p:cNvCxnSpPr>
            <a:endCxn id="229" idx="0"/>
          </p:cNvCxnSpPr>
          <p:nvPr/>
        </p:nvCxnSpPr>
        <p:spPr>
          <a:xfrm rot="16200000" flipH="1">
            <a:off x="6155627" y="2390389"/>
            <a:ext cx="1156190" cy="730422"/>
          </a:xfrm>
          <a:prstGeom prst="bentConnector3">
            <a:avLst>
              <a:gd name="adj1" fmla="val 2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2E162902-8405-43A9-B502-A377085526F9}"/>
              </a:ext>
            </a:extLst>
          </p:cNvPr>
          <p:cNvCxnSpPr>
            <a:cxnSpLocks/>
            <a:stCxn id="208" idx="1"/>
            <a:endCxn id="215" idx="0"/>
          </p:cNvCxnSpPr>
          <p:nvPr/>
        </p:nvCxnSpPr>
        <p:spPr>
          <a:xfrm rot="10800000" flipV="1">
            <a:off x="5088240" y="2164613"/>
            <a:ext cx="736633" cy="11690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67B52156-0845-4CB7-A141-16BC95B5FD94}"/>
              </a:ext>
            </a:extLst>
          </p:cNvPr>
          <p:cNvCxnSpPr>
            <a:cxnSpLocks/>
            <a:stCxn id="215" idx="3"/>
          </p:cNvCxnSpPr>
          <p:nvPr/>
        </p:nvCxnSpPr>
        <p:spPr>
          <a:xfrm>
            <a:off x="5406396" y="3579653"/>
            <a:ext cx="532141" cy="6780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B038F3FC-3FC2-49FA-99A2-A4961A3B5A7C}"/>
              </a:ext>
            </a:extLst>
          </p:cNvPr>
          <p:cNvCxnSpPr>
            <a:stCxn id="229" idx="1"/>
          </p:cNvCxnSpPr>
          <p:nvPr/>
        </p:nvCxnSpPr>
        <p:spPr>
          <a:xfrm rot="10800000" flipV="1">
            <a:off x="6257109" y="3579652"/>
            <a:ext cx="523666" cy="6677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4EA7198B-E7BE-47DE-9BFA-0178384E65C7}"/>
              </a:ext>
            </a:extLst>
          </p:cNvPr>
          <p:cNvCxnSpPr/>
          <p:nvPr/>
        </p:nvCxnSpPr>
        <p:spPr>
          <a:xfrm rot="10800000" flipV="1">
            <a:off x="5461477" y="4730869"/>
            <a:ext cx="477061" cy="152726"/>
          </a:xfrm>
          <a:prstGeom prst="bentConnector3">
            <a:avLst>
              <a:gd name="adj1" fmla="val -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F9BD9C9-8556-4575-80F2-30AB510E4859}"/>
              </a:ext>
            </a:extLst>
          </p:cNvPr>
          <p:cNvCxnSpPr/>
          <p:nvPr/>
        </p:nvCxnSpPr>
        <p:spPr>
          <a:xfrm rot="10800000" flipV="1">
            <a:off x="5459538" y="4889093"/>
            <a:ext cx="477061" cy="152726"/>
          </a:xfrm>
          <a:prstGeom prst="bentConnector3">
            <a:avLst>
              <a:gd name="adj1" fmla="val -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02B3714-86A3-47C6-AFAA-F9247B52FBD2}"/>
              </a:ext>
            </a:extLst>
          </p:cNvPr>
          <p:cNvCxnSpPr/>
          <p:nvPr/>
        </p:nvCxnSpPr>
        <p:spPr>
          <a:xfrm rot="10800000" flipV="1">
            <a:off x="5459537" y="5046605"/>
            <a:ext cx="477061" cy="152726"/>
          </a:xfrm>
          <a:prstGeom prst="bentConnector3">
            <a:avLst>
              <a:gd name="adj1" fmla="val -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A2068B6-16B5-4187-921D-9AE5A58FEAFB}"/>
              </a:ext>
            </a:extLst>
          </p:cNvPr>
          <p:cNvCxnSpPr>
            <a:cxnSpLocks/>
          </p:cNvCxnSpPr>
          <p:nvPr/>
        </p:nvCxnSpPr>
        <p:spPr>
          <a:xfrm>
            <a:off x="6228903" y="4745558"/>
            <a:ext cx="490639" cy="146412"/>
          </a:xfrm>
          <a:prstGeom prst="bentConnector3">
            <a:avLst>
              <a:gd name="adj1" fmla="val 7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E9C6F6B4-AA7A-402E-8C22-E7B1D45271B2}"/>
              </a:ext>
            </a:extLst>
          </p:cNvPr>
          <p:cNvCxnSpPr>
            <a:cxnSpLocks/>
          </p:cNvCxnSpPr>
          <p:nvPr/>
        </p:nvCxnSpPr>
        <p:spPr>
          <a:xfrm>
            <a:off x="6229325" y="4898715"/>
            <a:ext cx="490639" cy="146412"/>
          </a:xfrm>
          <a:prstGeom prst="bentConnector3">
            <a:avLst>
              <a:gd name="adj1" fmla="val 7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F1ADB3BC-AFBD-45D0-AE95-7FF0AC30067D}"/>
              </a:ext>
            </a:extLst>
          </p:cNvPr>
          <p:cNvCxnSpPr>
            <a:cxnSpLocks/>
          </p:cNvCxnSpPr>
          <p:nvPr/>
        </p:nvCxnSpPr>
        <p:spPr>
          <a:xfrm>
            <a:off x="6228818" y="5048097"/>
            <a:ext cx="490639" cy="146412"/>
          </a:xfrm>
          <a:prstGeom prst="bentConnector3">
            <a:avLst>
              <a:gd name="adj1" fmla="val 7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D96AC1-10BE-4384-9A50-C2E44F3D13D2}"/>
              </a:ext>
            </a:extLst>
          </p:cNvPr>
          <p:cNvCxnSpPr>
            <a:stCxn id="201" idx="2"/>
            <a:endCxn id="150" idx="0"/>
          </p:cNvCxnSpPr>
          <p:nvPr/>
        </p:nvCxnSpPr>
        <p:spPr>
          <a:xfrm flipH="1">
            <a:off x="6102072" y="962706"/>
            <a:ext cx="1436" cy="187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73ABEB-66D3-4235-83C8-1AF76DA963D0}"/>
              </a:ext>
            </a:extLst>
          </p:cNvPr>
          <p:cNvCxnSpPr>
            <a:cxnSpLocks/>
          </p:cNvCxnSpPr>
          <p:nvPr/>
        </p:nvCxnSpPr>
        <p:spPr>
          <a:xfrm>
            <a:off x="6103508" y="1665892"/>
            <a:ext cx="2328" cy="20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36">
            <a:extLst>
              <a:ext uri="{FF2B5EF4-FFF2-40B4-BE49-F238E27FC236}">
                <a16:creationId xmlns:a16="http://schemas.microsoft.com/office/drawing/2014/main" id="{87CD2247-EAAE-43E5-A8C2-EA219A733E5B}"/>
              </a:ext>
            </a:extLst>
          </p:cNvPr>
          <p:cNvSpPr txBox="1">
            <a:spLocks noChangeArrowheads="1"/>
          </p:cNvSpPr>
          <p:nvPr/>
        </p:nvSpPr>
        <p:spPr bwMode="auto">
          <a:xfrm>
            <a:off x="5322359" y="2399210"/>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sp>
        <p:nvSpPr>
          <p:cNvPr id="91" name="TextBox 36">
            <a:extLst>
              <a:ext uri="{FF2B5EF4-FFF2-40B4-BE49-F238E27FC236}">
                <a16:creationId xmlns:a16="http://schemas.microsoft.com/office/drawing/2014/main" id="{B8D178D7-42DD-41DF-88C5-4383AE883E52}"/>
              </a:ext>
            </a:extLst>
          </p:cNvPr>
          <p:cNvSpPr txBox="1">
            <a:spLocks noChangeArrowheads="1"/>
          </p:cNvSpPr>
          <p:nvPr/>
        </p:nvSpPr>
        <p:spPr bwMode="auto">
          <a:xfrm>
            <a:off x="6269936" y="4352034"/>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pic>
        <p:nvPicPr>
          <p:cNvPr id="9" name="Picture 2" descr="&#10;                    When cross-zone load balancing is enabled&#10;                ">
            <a:extLst>
              <a:ext uri="{FF2B5EF4-FFF2-40B4-BE49-F238E27FC236}">
                <a16:creationId xmlns:a16="http://schemas.microsoft.com/office/drawing/2014/main" id="{6545CE65-CD57-4A19-B90D-8FD48BA5F2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91355" y="156296"/>
            <a:ext cx="3391982" cy="31064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When cross-zone load balancing is disabled&#10;                ">
            <a:extLst>
              <a:ext uri="{FF2B5EF4-FFF2-40B4-BE49-F238E27FC236}">
                <a16:creationId xmlns:a16="http://schemas.microsoft.com/office/drawing/2014/main" id="{6478B8DA-6974-4270-AA19-EB1FC09F054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0744" y="3502061"/>
            <a:ext cx="3362593" cy="307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1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0" grpId="0"/>
      <p:bldP spid="9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FD660A5-504F-419F-939B-58ACFF658E90}"/>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an ELB</a:t>
            </a:r>
            <a:endParaRPr lang="en-US" sz="1700" dirty="0">
              <a:solidFill>
                <a:schemeClr val="accent4"/>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4C0A269-2E47-4F4C-B20B-14256BA01770}"/>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Load Balancer (ELB)</a:t>
            </a:r>
          </a:p>
        </p:txBody>
      </p:sp>
      <p:sp>
        <p:nvSpPr>
          <p:cNvPr id="21" name="Rectangle 20">
            <a:extLst>
              <a:ext uri="{FF2B5EF4-FFF2-40B4-BE49-F238E27FC236}">
                <a16:creationId xmlns:a16="http://schemas.microsoft.com/office/drawing/2014/main" id="{E0561FEB-6281-4FB1-BDB5-6177299074AD}"/>
              </a:ext>
            </a:extLst>
          </p:cNvPr>
          <p:cNvSpPr/>
          <p:nvPr/>
        </p:nvSpPr>
        <p:spPr>
          <a:xfrm>
            <a:off x="133952" y="980645"/>
            <a:ext cx="3205878"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Click ‘</a:t>
            </a:r>
            <a:r>
              <a:rPr lang="en-US" sz="1200">
                <a:solidFill>
                  <a:srgbClr val="010203"/>
                </a:solidFill>
                <a:ea typeface="Times New Roman" panose="02020603050405020304" pitchFamily="18" charset="0"/>
                <a:cs typeface="Times New Roman" panose="02020603050405020304" pitchFamily="18" charset="0"/>
              </a:rPr>
              <a:t>Services’ and click ‘EC2’ under Compute</a:t>
            </a:r>
            <a:endParaRPr lang="en-US" sz="1200" dirty="0">
              <a:solidFill>
                <a:srgbClr val="010203"/>
              </a:solidFill>
              <a:latin typeface="Arial" charset="0"/>
            </a:endParaRPr>
          </a:p>
        </p:txBody>
      </p:sp>
      <p:pic>
        <p:nvPicPr>
          <p:cNvPr id="25" name="Picture 24">
            <a:extLst>
              <a:ext uri="{FF2B5EF4-FFF2-40B4-BE49-F238E27FC236}">
                <a16:creationId xmlns:a16="http://schemas.microsoft.com/office/drawing/2014/main" id="{748DF38B-ECBA-464F-B0F5-C888107928A5}"/>
              </a:ext>
            </a:extLst>
          </p:cNvPr>
          <p:cNvPicPr>
            <a:picLocks noChangeAspect="1"/>
          </p:cNvPicPr>
          <p:nvPr/>
        </p:nvPicPr>
        <p:blipFill>
          <a:blip r:embed="rId3"/>
          <a:stretch>
            <a:fillRect/>
          </a:stretch>
        </p:blipFill>
        <p:spPr>
          <a:xfrm>
            <a:off x="486331" y="1220711"/>
            <a:ext cx="5534025" cy="1895475"/>
          </a:xfrm>
          <a:prstGeom prst="rect">
            <a:avLst/>
          </a:prstGeom>
          <a:ln>
            <a:solidFill>
              <a:schemeClr val="tx1"/>
            </a:solidFill>
          </a:ln>
        </p:spPr>
      </p:pic>
      <p:sp>
        <p:nvSpPr>
          <p:cNvPr id="29" name="Left Arrow 30">
            <a:extLst>
              <a:ext uri="{FF2B5EF4-FFF2-40B4-BE49-F238E27FC236}">
                <a16:creationId xmlns:a16="http://schemas.microsoft.com/office/drawing/2014/main" id="{C5BF75E7-D527-4A19-9F10-06C7104DEEE0}"/>
              </a:ext>
            </a:extLst>
          </p:cNvPr>
          <p:cNvSpPr/>
          <p:nvPr/>
        </p:nvSpPr>
        <p:spPr>
          <a:xfrm rot="10800000">
            <a:off x="841289" y="1133642"/>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pic>
        <p:nvPicPr>
          <p:cNvPr id="2" name="Picture 1">
            <a:extLst>
              <a:ext uri="{FF2B5EF4-FFF2-40B4-BE49-F238E27FC236}">
                <a16:creationId xmlns:a16="http://schemas.microsoft.com/office/drawing/2014/main" id="{846BC352-9D21-4588-8775-D007E88F5294}"/>
              </a:ext>
            </a:extLst>
          </p:cNvPr>
          <p:cNvPicPr>
            <a:picLocks noChangeAspect="1"/>
          </p:cNvPicPr>
          <p:nvPr/>
        </p:nvPicPr>
        <p:blipFill>
          <a:blip r:embed="rId4"/>
          <a:stretch>
            <a:fillRect/>
          </a:stretch>
        </p:blipFill>
        <p:spPr>
          <a:xfrm>
            <a:off x="352981" y="3548310"/>
            <a:ext cx="5667375" cy="3152775"/>
          </a:xfrm>
          <a:prstGeom prst="rect">
            <a:avLst/>
          </a:prstGeom>
          <a:ln>
            <a:solidFill>
              <a:schemeClr val="tx1"/>
            </a:solidFill>
          </a:ln>
        </p:spPr>
      </p:pic>
      <p:sp>
        <p:nvSpPr>
          <p:cNvPr id="35" name="Rectangle 34">
            <a:extLst>
              <a:ext uri="{FF2B5EF4-FFF2-40B4-BE49-F238E27FC236}">
                <a16:creationId xmlns:a16="http://schemas.microsoft.com/office/drawing/2014/main" id="{8A327AC2-5F75-4213-868D-F64AE5014E1D}"/>
              </a:ext>
            </a:extLst>
          </p:cNvPr>
          <p:cNvSpPr/>
          <p:nvPr/>
        </p:nvSpPr>
        <p:spPr>
          <a:xfrm>
            <a:off x="133952" y="3286385"/>
            <a:ext cx="5372048"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Click ‘Load Balancers’ under ‘LOAD BALANCING’ and click ‘Create Load Balancer’</a:t>
            </a:r>
            <a:endParaRPr lang="en-US" sz="1200" dirty="0">
              <a:solidFill>
                <a:srgbClr val="010203"/>
              </a:solidFill>
              <a:latin typeface="Arial" charset="0"/>
            </a:endParaRPr>
          </a:p>
        </p:txBody>
      </p:sp>
      <p:pic>
        <p:nvPicPr>
          <p:cNvPr id="3" name="Picture 2">
            <a:extLst>
              <a:ext uri="{FF2B5EF4-FFF2-40B4-BE49-F238E27FC236}">
                <a16:creationId xmlns:a16="http://schemas.microsoft.com/office/drawing/2014/main" id="{97C051FD-8D1E-464C-BF30-DA6D9CF71F07}"/>
              </a:ext>
            </a:extLst>
          </p:cNvPr>
          <p:cNvPicPr>
            <a:picLocks noChangeAspect="1"/>
          </p:cNvPicPr>
          <p:nvPr/>
        </p:nvPicPr>
        <p:blipFill>
          <a:blip r:embed="rId5"/>
          <a:stretch>
            <a:fillRect/>
          </a:stretch>
        </p:blipFill>
        <p:spPr>
          <a:xfrm>
            <a:off x="6213336" y="1388545"/>
            <a:ext cx="5892530" cy="5210175"/>
          </a:xfrm>
          <a:prstGeom prst="rect">
            <a:avLst/>
          </a:prstGeom>
          <a:ln>
            <a:solidFill>
              <a:schemeClr val="tx1"/>
            </a:solidFill>
          </a:ln>
        </p:spPr>
      </p:pic>
      <p:sp>
        <p:nvSpPr>
          <p:cNvPr id="36" name="Rectangle 35">
            <a:extLst>
              <a:ext uri="{FF2B5EF4-FFF2-40B4-BE49-F238E27FC236}">
                <a16:creationId xmlns:a16="http://schemas.microsoft.com/office/drawing/2014/main" id="{4D1FE2A7-8237-4BAC-8B71-F2160F21EDC5}"/>
              </a:ext>
            </a:extLst>
          </p:cNvPr>
          <p:cNvSpPr/>
          <p:nvPr/>
        </p:nvSpPr>
        <p:spPr>
          <a:xfrm>
            <a:off x="6213336" y="1165242"/>
            <a:ext cx="2170787" cy="243785"/>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Times New Roman" panose="02020603050405020304" pitchFamily="18" charset="0"/>
              </a:rPr>
              <a:t>Select the load balancer type</a:t>
            </a:r>
            <a:endParaRPr lang="en-US" sz="1200" dirty="0">
              <a:solidFill>
                <a:srgbClr val="010203"/>
              </a:solidFill>
            </a:endParaRPr>
          </a:p>
        </p:txBody>
      </p:sp>
      <p:sp>
        <p:nvSpPr>
          <p:cNvPr id="37" name="Left Arrow 30">
            <a:extLst>
              <a:ext uri="{FF2B5EF4-FFF2-40B4-BE49-F238E27FC236}">
                <a16:creationId xmlns:a16="http://schemas.microsoft.com/office/drawing/2014/main" id="{22989C6C-C09B-4A56-AAAC-D0A3BDAA3EC1}"/>
              </a:ext>
            </a:extLst>
          </p:cNvPr>
          <p:cNvSpPr/>
          <p:nvPr/>
        </p:nvSpPr>
        <p:spPr>
          <a:xfrm rot="10800000">
            <a:off x="1574111" y="3911075"/>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38" name="Left Arrow 30">
            <a:extLst>
              <a:ext uri="{FF2B5EF4-FFF2-40B4-BE49-F238E27FC236}">
                <a16:creationId xmlns:a16="http://schemas.microsoft.com/office/drawing/2014/main" id="{26697B28-D34A-4C85-AD4A-B950AEB0FBAA}"/>
              </a:ext>
            </a:extLst>
          </p:cNvPr>
          <p:cNvSpPr/>
          <p:nvPr/>
        </p:nvSpPr>
        <p:spPr>
          <a:xfrm rot="10800000">
            <a:off x="10326225" y="3630159"/>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88213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5" grpId="0"/>
      <p:bldP spid="36" grpId="0"/>
      <p:bldP spid="37"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14" name="Group 13"/>
          <p:cNvGrpSpPr/>
          <p:nvPr/>
        </p:nvGrpSpPr>
        <p:grpSpPr>
          <a:xfrm>
            <a:off x="1046327" y="1939919"/>
            <a:ext cx="3786748" cy="1504999"/>
            <a:chOff x="103355" y="2465147"/>
            <a:chExt cx="3786748" cy="1504999"/>
          </a:xfrm>
        </p:grpSpPr>
        <p:sp>
          <p:nvSpPr>
            <p:cNvPr id="15" name="Rectangle 14"/>
            <p:cNvSpPr/>
            <p:nvPr/>
          </p:nvSpPr>
          <p:spPr>
            <a:xfrm>
              <a:off x="103355" y="2642948"/>
              <a:ext cx="2193753" cy="830997"/>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7ABAEE"/>
                  </a:solidFill>
                  <a:effectLst/>
                  <a:uLnTx/>
                  <a:uFillTx/>
                </a:rPr>
                <a:t>Trade capital expense for variable expense</a:t>
              </a:r>
            </a:p>
          </p:txBody>
        </p:sp>
        <p:cxnSp>
          <p:nvCxnSpPr>
            <p:cNvPr id="16" name="Straight Connector 15"/>
            <p:cNvCxnSpPr/>
            <p:nvPr/>
          </p:nvCxnSpPr>
          <p:spPr bwMode="auto">
            <a:xfrm>
              <a:off x="155123" y="2747975"/>
              <a:ext cx="0" cy="590931"/>
            </a:xfrm>
            <a:prstGeom prst="line">
              <a:avLst/>
            </a:prstGeom>
            <a:solidFill>
              <a:srgbClr val="5B9BD5"/>
            </a:solidFill>
            <a:ln w="57150" cap="flat" cmpd="sng" algn="ctr">
              <a:solidFill>
                <a:srgbClr val="7ABAEE"/>
              </a:solidFill>
              <a:prstDash val="solid"/>
              <a:round/>
              <a:headEnd type="none" w="med" len="med"/>
              <a:tailEnd type="none" w="med" len="med"/>
            </a:ln>
            <a:effectLst/>
          </p:spPr>
        </p:cxnSp>
        <p:pic>
          <p:nvPicPr>
            <p:cNvPr id="17" name="Picture 2" descr="Cloud Benefits - Trade capital for variable expen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985" y="2465147"/>
              <a:ext cx="1946118" cy="1504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7450092" y="1623965"/>
            <a:ext cx="4219669" cy="1813439"/>
            <a:chOff x="3640793" y="1742046"/>
            <a:chExt cx="4219669" cy="1813439"/>
          </a:xfrm>
        </p:grpSpPr>
        <p:sp>
          <p:nvSpPr>
            <p:cNvPr id="19" name="Rectangle 18"/>
            <p:cNvSpPr/>
            <p:nvPr/>
          </p:nvSpPr>
          <p:spPr>
            <a:xfrm>
              <a:off x="5410022" y="1742047"/>
              <a:ext cx="2450440"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46262"/>
                  </a:solidFill>
                  <a:effectLst/>
                  <a:uLnTx/>
                  <a:uFillTx/>
                </a:rPr>
                <a:t>Benefit from massive economies of scale</a:t>
              </a:r>
            </a:p>
          </p:txBody>
        </p:sp>
        <p:cxnSp>
          <p:nvCxnSpPr>
            <p:cNvPr id="20" name="Straight Connector 19"/>
            <p:cNvCxnSpPr/>
            <p:nvPr/>
          </p:nvCxnSpPr>
          <p:spPr bwMode="auto">
            <a:xfrm>
              <a:off x="5297913" y="1742046"/>
              <a:ext cx="0" cy="590931"/>
            </a:xfrm>
            <a:prstGeom prst="line">
              <a:avLst/>
            </a:prstGeom>
            <a:solidFill>
              <a:srgbClr val="5B9BD5"/>
            </a:solidFill>
            <a:ln w="57150" cap="flat" cmpd="sng" algn="ctr">
              <a:solidFill>
                <a:srgbClr val="F98585"/>
              </a:solidFill>
              <a:prstDash val="solid"/>
              <a:round/>
              <a:headEnd type="none" w="med" len="med"/>
              <a:tailEnd type="none" w="med" len="med"/>
            </a:ln>
            <a:effectLst/>
          </p:spPr>
        </p:cxnSp>
        <p:pic>
          <p:nvPicPr>
            <p:cNvPr id="21" name="Picture 4" descr="Benefits of the cloud - Benefit from massive economies of sca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793" y="2037513"/>
              <a:ext cx="1946118" cy="1517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1434520" y="4131063"/>
            <a:ext cx="3411918" cy="1517972"/>
            <a:chOff x="3697500" y="2435147"/>
            <a:chExt cx="3411918" cy="1517972"/>
          </a:xfrm>
        </p:grpSpPr>
        <p:sp>
          <p:nvSpPr>
            <p:cNvPr id="23" name="Rectangle 22"/>
            <p:cNvSpPr/>
            <p:nvPr/>
          </p:nvSpPr>
          <p:spPr>
            <a:xfrm>
              <a:off x="3697500" y="2768270"/>
              <a:ext cx="2100361"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9AA36"/>
                  </a:solidFill>
                  <a:effectLst/>
                  <a:uLnTx/>
                  <a:uFillTx/>
                </a:rPr>
                <a:t>Stop guessing capacity</a:t>
              </a:r>
            </a:p>
          </p:txBody>
        </p:sp>
        <p:cxnSp>
          <p:nvCxnSpPr>
            <p:cNvPr id="24" name="Straight Connector 23"/>
            <p:cNvCxnSpPr/>
            <p:nvPr/>
          </p:nvCxnSpPr>
          <p:spPr bwMode="auto">
            <a:xfrm>
              <a:off x="3864149" y="2721812"/>
              <a:ext cx="0" cy="590931"/>
            </a:xfrm>
            <a:prstGeom prst="line">
              <a:avLst/>
            </a:prstGeom>
            <a:solidFill>
              <a:srgbClr val="5B9BD5"/>
            </a:solidFill>
            <a:ln w="57150" cap="flat" cmpd="sng" algn="ctr">
              <a:solidFill>
                <a:srgbClr val="F9AA36"/>
              </a:solidFill>
              <a:prstDash val="solid"/>
              <a:round/>
              <a:headEnd type="none" w="med" len="med"/>
              <a:tailEnd type="none" w="med" len="med"/>
            </a:ln>
            <a:effectLst/>
          </p:spPr>
        </p:cxnSp>
        <p:pic>
          <p:nvPicPr>
            <p:cNvPr id="25" name="Picture 6" descr="Cloud computing benefits - Stop guessing capacity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300" y="2435147"/>
              <a:ext cx="1946118" cy="1517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5161616" y="4464186"/>
            <a:ext cx="2191021" cy="2108903"/>
            <a:chOff x="5157285" y="4159690"/>
            <a:chExt cx="2191021" cy="2108903"/>
          </a:xfrm>
        </p:grpSpPr>
        <p:sp>
          <p:nvSpPr>
            <p:cNvPr id="27" name="Rectangle 26"/>
            <p:cNvSpPr/>
            <p:nvPr/>
          </p:nvSpPr>
          <p:spPr>
            <a:xfrm>
              <a:off x="5157285" y="5677661"/>
              <a:ext cx="2191021"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E1B601"/>
                  </a:solidFill>
                  <a:effectLst/>
                  <a:uLnTx/>
                  <a:uFillTx/>
                </a:rPr>
                <a:t>Increase speed and agility</a:t>
              </a:r>
            </a:p>
          </p:txBody>
        </p:sp>
        <p:cxnSp>
          <p:nvCxnSpPr>
            <p:cNvPr id="28" name="Straight Connector 27"/>
            <p:cNvCxnSpPr/>
            <p:nvPr/>
          </p:nvCxnSpPr>
          <p:spPr bwMode="auto">
            <a:xfrm>
              <a:off x="5285323" y="5677662"/>
              <a:ext cx="0" cy="590931"/>
            </a:xfrm>
            <a:prstGeom prst="line">
              <a:avLst/>
            </a:prstGeom>
            <a:solidFill>
              <a:srgbClr val="5B9BD5"/>
            </a:solidFill>
            <a:ln w="57150" cap="flat" cmpd="sng" algn="ctr">
              <a:solidFill>
                <a:srgbClr val="E1B601"/>
              </a:solidFill>
              <a:prstDash val="solid"/>
              <a:round/>
              <a:headEnd type="none" w="med" len="med"/>
              <a:tailEnd type="none" w="med" len="med"/>
            </a:ln>
            <a:effectLst/>
          </p:spPr>
        </p:cxnSp>
        <p:pic>
          <p:nvPicPr>
            <p:cNvPr id="29" name="Picture 8" descr="Benefits of cloud computing - Increase speed and agility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430" y="4159690"/>
              <a:ext cx="1946118" cy="1517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3915463" y="983438"/>
            <a:ext cx="4427252" cy="2089446"/>
            <a:chOff x="2412268" y="4226973"/>
            <a:chExt cx="4427252" cy="2089446"/>
          </a:xfrm>
        </p:grpSpPr>
        <p:sp>
          <p:nvSpPr>
            <p:cNvPr id="31" name="Rectangle 30"/>
            <p:cNvSpPr/>
            <p:nvPr/>
          </p:nvSpPr>
          <p:spPr>
            <a:xfrm>
              <a:off x="2412268" y="4226973"/>
              <a:ext cx="4427252"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317E3D"/>
                  </a:solidFill>
                  <a:effectLst/>
                  <a:uLnTx/>
                  <a:uFillTx/>
                </a:rPr>
                <a:t>Stop spending money on running and maintaining data centers </a:t>
              </a:r>
            </a:p>
          </p:txBody>
        </p:sp>
        <p:cxnSp>
          <p:nvCxnSpPr>
            <p:cNvPr id="32" name="Straight Connector 31"/>
            <p:cNvCxnSpPr/>
            <p:nvPr/>
          </p:nvCxnSpPr>
          <p:spPr bwMode="auto">
            <a:xfrm>
              <a:off x="2446256" y="4226973"/>
              <a:ext cx="0" cy="590931"/>
            </a:xfrm>
            <a:prstGeom prst="line">
              <a:avLst/>
            </a:prstGeom>
            <a:solidFill>
              <a:srgbClr val="5B9BD5"/>
            </a:solidFill>
            <a:ln w="57150" cap="flat" cmpd="sng" algn="ctr">
              <a:solidFill>
                <a:srgbClr val="327C3D"/>
              </a:solidFill>
              <a:prstDash val="solid"/>
              <a:round/>
              <a:headEnd type="none" w="med" len="med"/>
              <a:tailEnd type="none" w="med" len="med"/>
            </a:ln>
            <a:effectLst/>
          </p:spPr>
        </p:cxnSp>
        <p:pic>
          <p:nvPicPr>
            <p:cNvPr id="33" name="Picture 10" descr="Cloud benefits - Stop spending money on running and maintaining data centers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8421" y="4811420"/>
              <a:ext cx="1946118" cy="1504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457134" y="4127528"/>
            <a:ext cx="3411381" cy="1517972"/>
            <a:chOff x="1868177" y="4166307"/>
            <a:chExt cx="3411381" cy="1517972"/>
          </a:xfrm>
        </p:grpSpPr>
        <p:sp>
          <p:nvSpPr>
            <p:cNvPr id="35" name="Rectangle 34"/>
            <p:cNvSpPr/>
            <p:nvPr/>
          </p:nvSpPr>
          <p:spPr>
            <a:xfrm>
              <a:off x="3796210" y="4386169"/>
              <a:ext cx="1483348" cy="837152"/>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1768B0"/>
                  </a:solidFill>
                  <a:effectLst/>
                  <a:uLnTx/>
                  <a:uFillTx/>
                </a:rPr>
                <a:t>Go global in minutes </a:t>
              </a:r>
            </a:p>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1768B0"/>
                </a:solidFill>
                <a:effectLst/>
                <a:uLnTx/>
                <a:uFillTx/>
              </a:endParaRPr>
            </a:p>
          </p:txBody>
        </p:sp>
        <p:cxnSp>
          <p:nvCxnSpPr>
            <p:cNvPr id="36" name="Straight Connector 35"/>
            <p:cNvCxnSpPr/>
            <p:nvPr/>
          </p:nvCxnSpPr>
          <p:spPr bwMode="auto">
            <a:xfrm>
              <a:off x="3739303" y="4381366"/>
              <a:ext cx="0" cy="590931"/>
            </a:xfrm>
            <a:prstGeom prst="line">
              <a:avLst/>
            </a:prstGeom>
            <a:solidFill>
              <a:srgbClr val="5B9BD5"/>
            </a:solidFill>
            <a:ln w="57150" cap="flat" cmpd="sng" algn="ctr">
              <a:solidFill>
                <a:srgbClr val="1768B0"/>
              </a:solidFill>
              <a:prstDash val="solid"/>
              <a:round/>
              <a:headEnd type="none" w="med" len="med"/>
              <a:tailEnd type="none" w="med" len="med"/>
            </a:ln>
            <a:effectLst/>
          </p:spPr>
        </p:cxnSp>
        <p:pic>
          <p:nvPicPr>
            <p:cNvPr id="37" name="Picture 12" descr="Benefits of the cloud - Go global in minutes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8177" y="4166307"/>
              <a:ext cx="1946118" cy="1517972"/>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le 37"/>
          <p:cNvSpPr/>
          <p:nvPr/>
        </p:nvSpPr>
        <p:spPr>
          <a:xfrm>
            <a:off x="4276166" y="3567324"/>
            <a:ext cx="3621504" cy="486287"/>
          </a:xfrm>
          <a:prstGeom prst="rect">
            <a:avLst/>
          </a:prstGeom>
        </p:spPr>
        <p:txBody>
          <a:bodyPr wrap="none">
            <a:spAutoFit/>
          </a:bodyPr>
          <a:lstStyle/>
          <a:p>
            <a:pPr algn="ctr" defTabSz="914400" eaLnBrk="0" fontAlgn="base" hangingPunct="0">
              <a:lnSpc>
                <a:spcPct val="80000"/>
              </a:lnSpc>
              <a:spcBef>
                <a:spcPct val="0"/>
              </a:spcBef>
              <a:spcAft>
                <a:spcPct val="0"/>
              </a:spcAft>
            </a:pPr>
            <a:r>
              <a:rPr lang="en-US" sz="3200" b="1" dirty="0">
                <a:solidFill>
                  <a:srgbClr val="17406D"/>
                </a:solidFill>
                <a:latin typeface="Arial" charset="0"/>
              </a:rPr>
              <a:t>Cloud Computing</a:t>
            </a:r>
          </a:p>
        </p:txBody>
      </p:sp>
      <p:sp>
        <p:nvSpPr>
          <p:cNvPr id="40" name="TextBox 39">
            <a:extLst>
              <a:ext uri="{FF2B5EF4-FFF2-40B4-BE49-F238E27FC236}">
                <a16:creationId xmlns:a16="http://schemas.microsoft.com/office/drawing/2014/main" id="{19FBC618-67AC-4DA5-AB32-F8930952B4BA}"/>
              </a:ext>
            </a:extLst>
          </p:cNvPr>
          <p:cNvSpPr txBox="1"/>
          <p:nvPr/>
        </p:nvSpPr>
        <p:spPr>
          <a:xfrm>
            <a:off x="527055" y="522081"/>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Benefits</a:t>
            </a:r>
          </a:p>
        </p:txBody>
      </p:sp>
      <p:sp>
        <p:nvSpPr>
          <p:cNvPr id="41" name="TextBox 40">
            <a:extLst>
              <a:ext uri="{FF2B5EF4-FFF2-40B4-BE49-F238E27FC236}">
                <a16:creationId xmlns:a16="http://schemas.microsoft.com/office/drawing/2014/main" id="{CD3E9942-5FC5-4CE3-88D7-DF2951F42EBC}"/>
              </a:ext>
            </a:extLst>
          </p:cNvPr>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Cloud Computing?</a:t>
            </a:r>
          </a:p>
        </p:txBody>
      </p:sp>
    </p:spTree>
    <p:extLst>
      <p:ext uri="{BB962C8B-B14F-4D97-AF65-F5344CB8AC3E}">
        <p14:creationId xmlns:p14="http://schemas.microsoft.com/office/powerpoint/2010/main" val="425981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FD660A5-504F-419F-939B-58ACFF658E90}"/>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an ELB</a:t>
            </a:r>
            <a:endParaRPr lang="en-US" sz="1700" dirty="0">
              <a:solidFill>
                <a:schemeClr val="accent4"/>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4C0A269-2E47-4F4C-B20B-14256BA01770}"/>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Load Balancer (ELB)</a:t>
            </a:r>
          </a:p>
        </p:txBody>
      </p:sp>
      <p:sp>
        <p:nvSpPr>
          <p:cNvPr id="21" name="Rectangle 20">
            <a:extLst>
              <a:ext uri="{FF2B5EF4-FFF2-40B4-BE49-F238E27FC236}">
                <a16:creationId xmlns:a16="http://schemas.microsoft.com/office/drawing/2014/main" id="{E0561FEB-6281-4FB1-BDB5-6177299074AD}"/>
              </a:ext>
            </a:extLst>
          </p:cNvPr>
          <p:cNvSpPr/>
          <p:nvPr/>
        </p:nvSpPr>
        <p:spPr>
          <a:xfrm>
            <a:off x="133952" y="1165242"/>
            <a:ext cx="2372444"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Specify the load balancer details</a:t>
            </a:r>
            <a:endParaRPr lang="en-US" sz="1200" dirty="0">
              <a:solidFill>
                <a:srgbClr val="010203"/>
              </a:solidFill>
            </a:endParaRPr>
          </a:p>
        </p:txBody>
      </p:sp>
      <p:sp>
        <p:nvSpPr>
          <p:cNvPr id="36" name="Rectangle 35">
            <a:extLst>
              <a:ext uri="{FF2B5EF4-FFF2-40B4-BE49-F238E27FC236}">
                <a16:creationId xmlns:a16="http://schemas.microsoft.com/office/drawing/2014/main" id="{4D1FE2A7-8237-4BAC-8B71-F2160F21EDC5}"/>
              </a:ext>
            </a:extLst>
          </p:cNvPr>
          <p:cNvSpPr/>
          <p:nvPr/>
        </p:nvSpPr>
        <p:spPr>
          <a:xfrm>
            <a:off x="6213336" y="1165242"/>
            <a:ext cx="4624471"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Times New Roman" panose="02020603050405020304" pitchFamily="18" charset="0"/>
              </a:rPr>
              <a:t>Specify the security group or create a new security group for the ELB</a:t>
            </a:r>
            <a:endParaRPr lang="en-US" sz="1200" dirty="0">
              <a:solidFill>
                <a:srgbClr val="010203"/>
              </a:solidFill>
            </a:endParaRPr>
          </a:p>
        </p:txBody>
      </p:sp>
      <p:pic>
        <p:nvPicPr>
          <p:cNvPr id="4" name="Picture 3">
            <a:extLst>
              <a:ext uri="{FF2B5EF4-FFF2-40B4-BE49-F238E27FC236}">
                <a16:creationId xmlns:a16="http://schemas.microsoft.com/office/drawing/2014/main" id="{9E85BD40-0457-424C-929D-754890D4BF5E}"/>
              </a:ext>
            </a:extLst>
          </p:cNvPr>
          <p:cNvPicPr>
            <a:picLocks noChangeAspect="1"/>
          </p:cNvPicPr>
          <p:nvPr/>
        </p:nvPicPr>
        <p:blipFill>
          <a:blip r:embed="rId3"/>
          <a:stretch>
            <a:fillRect/>
          </a:stretch>
        </p:blipFill>
        <p:spPr>
          <a:xfrm>
            <a:off x="133952" y="1388545"/>
            <a:ext cx="5862266" cy="5200650"/>
          </a:xfrm>
          <a:prstGeom prst="rect">
            <a:avLst/>
          </a:prstGeom>
          <a:ln>
            <a:solidFill>
              <a:schemeClr val="tx1"/>
            </a:solidFill>
          </a:ln>
        </p:spPr>
      </p:pic>
      <p:pic>
        <p:nvPicPr>
          <p:cNvPr id="5" name="Picture 4">
            <a:extLst>
              <a:ext uri="{FF2B5EF4-FFF2-40B4-BE49-F238E27FC236}">
                <a16:creationId xmlns:a16="http://schemas.microsoft.com/office/drawing/2014/main" id="{4D4816D7-4438-403B-B058-44AF3F86CCCB}"/>
              </a:ext>
            </a:extLst>
          </p:cNvPr>
          <p:cNvPicPr>
            <a:picLocks noChangeAspect="1"/>
          </p:cNvPicPr>
          <p:nvPr/>
        </p:nvPicPr>
        <p:blipFill>
          <a:blip r:embed="rId4"/>
          <a:stretch>
            <a:fillRect/>
          </a:stretch>
        </p:blipFill>
        <p:spPr>
          <a:xfrm>
            <a:off x="6213336" y="1388545"/>
            <a:ext cx="5873147" cy="5267325"/>
          </a:xfrm>
          <a:prstGeom prst="rect">
            <a:avLst/>
          </a:prstGeom>
          <a:ln>
            <a:solidFill>
              <a:schemeClr val="tx1"/>
            </a:solidFill>
          </a:ln>
        </p:spPr>
      </p:pic>
    </p:spTree>
    <p:extLst>
      <p:ext uri="{BB962C8B-B14F-4D97-AF65-F5344CB8AC3E}">
        <p14:creationId xmlns:p14="http://schemas.microsoft.com/office/powerpoint/2010/main" val="372643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FD660A5-504F-419F-939B-58ACFF658E90}"/>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an ELB</a:t>
            </a:r>
            <a:endParaRPr lang="en-US" sz="1700" dirty="0">
              <a:solidFill>
                <a:schemeClr val="accent4"/>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4C0A269-2E47-4F4C-B20B-14256BA01770}"/>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Load Balancer (ELB)</a:t>
            </a:r>
          </a:p>
        </p:txBody>
      </p:sp>
      <p:sp>
        <p:nvSpPr>
          <p:cNvPr id="21" name="Rectangle 20">
            <a:extLst>
              <a:ext uri="{FF2B5EF4-FFF2-40B4-BE49-F238E27FC236}">
                <a16:creationId xmlns:a16="http://schemas.microsoft.com/office/drawing/2014/main" id="{E0561FEB-6281-4FB1-BDB5-6177299074AD}"/>
              </a:ext>
            </a:extLst>
          </p:cNvPr>
          <p:cNvSpPr/>
          <p:nvPr/>
        </p:nvSpPr>
        <p:spPr>
          <a:xfrm>
            <a:off x="133952" y="1165242"/>
            <a:ext cx="407233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Specify the security settings if you are using HTTPS protocol</a:t>
            </a:r>
            <a:endParaRPr lang="en-US" sz="1200" dirty="0">
              <a:solidFill>
                <a:srgbClr val="010203"/>
              </a:solidFill>
            </a:endParaRPr>
          </a:p>
        </p:txBody>
      </p:sp>
      <p:sp>
        <p:nvSpPr>
          <p:cNvPr id="36" name="Rectangle 35">
            <a:extLst>
              <a:ext uri="{FF2B5EF4-FFF2-40B4-BE49-F238E27FC236}">
                <a16:creationId xmlns:a16="http://schemas.microsoft.com/office/drawing/2014/main" id="{4D1FE2A7-8237-4BAC-8B71-F2160F21EDC5}"/>
              </a:ext>
            </a:extLst>
          </p:cNvPr>
          <p:cNvSpPr/>
          <p:nvPr/>
        </p:nvSpPr>
        <p:spPr>
          <a:xfrm>
            <a:off x="6213336" y="1165242"/>
            <a:ext cx="4345485"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Times New Roman" panose="02020603050405020304" pitchFamily="18" charset="0"/>
              </a:rPr>
              <a:t>Specify the health check performed by ELB on the EC2 instances</a:t>
            </a:r>
            <a:endParaRPr lang="en-US" sz="1200" dirty="0">
              <a:solidFill>
                <a:srgbClr val="010203"/>
              </a:solidFill>
            </a:endParaRPr>
          </a:p>
        </p:txBody>
      </p:sp>
      <p:pic>
        <p:nvPicPr>
          <p:cNvPr id="2" name="Picture 1">
            <a:extLst>
              <a:ext uri="{FF2B5EF4-FFF2-40B4-BE49-F238E27FC236}">
                <a16:creationId xmlns:a16="http://schemas.microsoft.com/office/drawing/2014/main" id="{DC614C12-33E4-4AE9-A0B7-C545F3AC5589}"/>
              </a:ext>
            </a:extLst>
          </p:cNvPr>
          <p:cNvPicPr>
            <a:picLocks noChangeAspect="1"/>
          </p:cNvPicPr>
          <p:nvPr/>
        </p:nvPicPr>
        <p:blipFill>
          <a:blip r:embed="rId3"/>
          <a:stretch>
            <a:fillRect/>
          </a:stretch>
        </p:blipFill>
        <p:spPr>
          <a:xfrm>
            <a:off x="133952" y="1388545"/>
            <a:ext cx="5897830" cy="5200650"/>
          </a:xfrm>
          <a:prstGeom prst="rect">
            <a:avLst/>
          </a:prstGeom>
          <a:ln>
            <a:solidFill>
              <a:schemeClr val="tx1"/>
            </a:solidFill>
          </a:ln>
        </p:spPr>
      </p:pic>
      <p:pic>
        <p:nvPicPr>
          <p:cNvPr id="3" name="Picture 2">
            <a:extLst>
              <a:ext uri="{FF2B5EF4-FFF2-40B4-BE49-F238E27FC236}">
                <a16:creationId xmlns:a16="http://schemas.microsoft.com/office/drawing/2014/main" id="{2E15B5DD-4B6E-4D65-89C1-562243E5A1BF}"/>
              </a:ext>
            </a:extLst>
          </p:cNvPr>
          <p:cNvPicPr>
            <a:picLocks noChangeAspect="1"/>
          </p:cNvPicPr>
          <p:nvPr/>
        </p:nvPicPr>
        <p:blipFill>
          <a:blip r:embed="rId4"/>
          <a:stretch>
            <a:fillRect/>
          </a:stretch>
        </p:blipFill>
        <p:spPr>
          <a:xfrm>
            <a:off x="6213335" y="1405308"/>
            <a:ext cx="5875497" cy="5200650"/>
          </a:xfrm>
          <a:prstGeom prst="rect">
            <a:avLst/>
          </a:prstGeom>
          <a:ln>
            <a:solidFill>
              <a:schemeClr val="tx1"/>
            </a:solidFill>
          </a:ln>
        </p:spPr>
      </p:pic>
    </p:spTree>
    <p:extLst>
      <p:ext uri="{BB962C8B-B14F-4D97-AF65-F5344CB8AC3E}">
        <p14:creationId xmlns:p14="http://schemas.microsoft.com/office/powerpoint/2010/main" val="29727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FD660A5-504F-419F-939B-58ACFF658E90}"/>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an ELB</a:t>
            </a:r>
            <a:endParaRPr lang="en-US" sz="1700" dirty="0">
              <a:solidFill>
                <a:schemeClr val="accent4"/>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4C0A269-2E47-4F4C-B20B-14256BA01770}"/>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Load Balancer (ELB)</a:t>
            </a:r>
          </a:p>
        </p:txBody>
      </p:sp>
      <p:sp>
        <p:nvSpPr>
          <p:cNvPr id="21" name="Rectangle 20">
            <a:extLst>
              <a:ext uri="{FF2B5EF4-FFF2-40B4-BE49-F238E27FC236}">
                <a16:creationId xmlns:a16="http://schemas.microsoft.com/office/drawing/2014/main" id="{E0561FEB-6281-4FB1-BDB5-6177299074AD}"/>
              </a:ext>
            </a:extLst>
          </p:cNvPr>
          <p:cNvSpPr/>
          <p:nvPr/>
        </p:nvSpPr>
        <p:spPr>
          <a:xfrm>
            <a:off x="133952" y="1165242"/>
            <a:ext cx="436491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Add the EC2 Instances that will be included on the load balancer</a:t>
            </a:r>
            <a:endParaRPr lang="en-US" sz="1200" dirty="0">
              <a:solidFill>
                <a:srgbClr val="010203"/>
              </a:solidFill>
            </a:endParaRPr>
          </a:p>
        </p:txBody>
      </p:sp>
      <p:sp>
        <p:nvSpPr>
          <p:cNvPr id="36" name="Rectangle 35">
            <a:extLst>
              <a:ext uri="{FF2B5EF4-FFF2-40B4-BE49-F238E27FC236}">
                <a16:creationId xmlns:a16="http://schemas.microsoft.com/office/drawing/2014/main" id="{4D1FE2A7-8237-4BAC-8B71-F2160F21EDC5}"/>
              </a:ext>
            </a:extLst>
          </p:cNvPr>
          <p:cNvSpPr/>
          <p:nvPr/>
        </p:nvSpPr>
        <p:spPr>
          <a:xfrm>
            <a:off x="6213336" y="1165242"/>
            <a:ext cx="1942070"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Times New Roman" panose="02020603050405020304" pitchFamily="18" charset="0"/>
              </a:rPr>
              <a:t>Specify the tag of the ELB</a:t>
            </a:r>
            <a:endParaRPr lang="en-US" sz="1200" dirty="0">
              <a:solidFill>
                <a:srgbClr val="010203"/>
              </a:solidFill>
            </a:endParaRPr>
          </a:p>
        </p:txBody>
      </p:sp>
      <p:pic>
        <p:nvPicPr>
          <p:cNvPr id="4" name="Picture 3">
            <a:extLst>
              <a:ext uri="{FF2B5EF4-FFF2-40B4-BE49-F238E27FC236}">
                <a16:creationId xmlns:a16="http://schemas.microsoft.com/office/drawing/2014/main" id="{16F0EBDB-7598-4448-BD41-90DC31FE02EA}"/>
              </a:ext>
            </a:extLst>
          </p:cNvPr>
          <p:cNvPicPr>
            <a:picLocks noChangeAspect="1"/>
          </p:cNvPicPr>
          <p:nvPr/>
        </p:nvPicPr>
        <p:blipFill>
          <a:blip r:embed="rId3"/>
          <a:stretch>
            <a:fillRect/>
          </a:stretch>
        </p:blipFill>
        <p:spPr>
          <a:xfrm>
            <a:off x="133952" y="1409152"/>
            <a:ext cx="5890778" cy="5181600"/>
          </a:xfrm>
          <a:prstGeom prst="rect">
            <a:avLst/>
          </a:prstGeom>
          <a:ln>
            <a:solidFill>
              <a:schemeClr val="tx1"/>
            </a:solidFill>
          </a:ln>
        </p:spPr>
      </p:pic>
      <p:pic>
        <p:nvPicPr>
          <p:cNvPr id="5" name="Picture 4">
            <a:extLst>
              <a:ext uri="{FF2B5EF4-FFF2-40B4-BE49-F238E27FC236}">
                <a16:creationId xmlns:a16="http://schemas.microsoft.com/office/drawing/2014/main" id="{FB550E1A-4D9D-485B-AE39-BFBA19C56A52}"/>
              </a:ext>
            </a:extLst>
          </p:cNvPr>
          <p:cNvPicPr>
            <a:picLocks noChangeAspect="1"/>
          </p:cNvPicPr>
          <p:nvPr/>
        </p:nvPicPr>
        <p:blipFill>
          <a:blip r:embed="rId4"/>
          <a:stretch>
            <a:fillRect/>
          </a:stretch>
        </p:blipFill>
        <p:spPr>
          <a:xfrm>
            <a:off x="6213335" y="1409152"/>
            <a:ext cx="5915777" cy="5181600"/>
          </a:xfrm>
          <a:prstGeom prst="rect">
            <a:avLst/>
          </a:prstGeom>
          <a:ln>
            <a:solidFill>
              <a:schemeClr val="tx1"/>
            </a:solidFill>
          </a:ln>
        </p:spPr>
      </p:pic>
    </p:spTree>
    <p:extLst>
      <p:ext uri="{BB962C8B-B14F-4D97-AF65-F5344CB8AC3E}">
        <p14:creationId xmlns:p14="http://schemas.microsoft.com/office/powerpoint/2010/main" val="279588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FD660A5-504F-419F-939B-58ACFF658E90}"/>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Creating an ELB</a:t>
            </a:r>
            <a:endParaRPr lang="en-US" sz="1700" dirty="0">
              <a:solidFill>
                <a:schemeClr val="accent4"/>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4C0A269-2E47-4F4C-B20B-14256BA01770}"/>
              </a:ext>
            </a:extLst>
          </p:cNvPr>
          <p:cNvSpPr txBox="1"/>
          <p:nvPr/>
        </p:nvSpPr>
        <p:spPr>
          <a:xfrm>
            <a:off x="10308" y="165372"/>
            <a:ext cx="362884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Elastic Load Balancer (ELB)</a:t>
            </a:r>
          </a:p>
        </p:txBody>
      </p:sp>
      <p:sp>
        <p:nvSpPr>
          <p:cNvPr id="21" name="Rectangle 20">
            <a:extLst>
              <a:ext uri="{FF2B5EF4-FFF2-40B4-BE49-F238E27FC236}">
                <a16:creationId xmlns:a16="http://schemas.microsoft.com/office/drawing/2014/main" id="{E0561FEB-6281-4FB1-BDB5-6177299074AD}"/>
              </a:ext>
            </a:extLst>
          </p:cNvPr>
          <p:cNvSpPr/>
          <p:nvPr/>
        </p:nvSpPr>
        <p:spPr>
          <a:xfrm>
            <a:off x="133952" y="1165242"/>
            <a:ext cx="2806538" cy="243785"/>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Arial" panose="020B0604020202020204" pitchFamily="34" charset="0"/>
              </a:rPr>
              <a:t>Review the Elastic load balancer details</a:t>
            </a:r>
            <a:endParaRPr lang="en-US" sz="1200" dirty="0">
              <a:solidFill>
                <a:srgbClr val="010203"/>
              </a:solidFill>
              <a:cs typeface="Arial" panose="020B0604020202020204" pitchFamily="34" charset="0"/>
            </a:endParaRPr>
          </a:p>
        </p:txBody>
      </p:sp>
      <p:sp>
        <p:nvSpPr>
          <p:cNvPr id="36" name="Rectangle 35">
            <a:extLst>
              <a:ext uri="{FF2B5EF4-FFF2-40B4-BE49-F238E27FC236}">
                <a16:creationId xmlns:a16="http://schemas.microsoft.com/office/drawing/2014/main" id="{4D1FE2A7-8237-4BAC-8B71-F2160F21EDC5}"/>
              </a:ext>
            </a:extLst>
          </p:cNvPr>
          <p:cNvSpPr/>
          <p:nvPr/>
        </p:nvSpPr>
        <p:spPr>
          <a:xfrm>
            <a:off x="6213336" y="1165242"/>
            <a:ext cx="3248197" cy="243785"/>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cs typeface="Times New Roman" panose="02020603050405020304" pitchFamily="18" charset="0"/>
              </a:rPr>
              <a:t>Check the newly created ELB at the dashboard</a:t>
            </a:r>
            <a:endParaRPr lang="en-US" sz="1200" dirty="0">
              <a:solidFill>
                <a:srgbClr val="010203"/>
              </a:solidFill>
            </a:endParaRPr>
          </a:p>
        </p:txBody>
      </p:sp>
      <p:pic>
        <p:nvPicPr>
          <p:cNvPr id="2" name="Picture 1">
            <a:extLst>
              <a:ext uri="{FF2B5EF4-FFF2-40B4-BE49-F238E27FC236}">
                <a16:creationId xmlns:a16="http://schemas.microsoft.com/office/drawing/2014/main" id="{881D73B8-7F01-4244-BF52-594C9D60A390}"/>
              </a:ext>
            </a:extLst>
          </p:cNvPr>
          <p:cNvPicPr>
            <a:picLocks noChangeAspect="1"/>
          </p:cNvPicPr>
          <p:nvPr/>
        </p:nvPicPr>
        <p:blipFill>
          <a:blip r:embed="rId3"/>
          <a:stretch>
            <a:fillRect/>
          </a:stretch>
        </p:blipFill>
        <p:spPr>
          <a:xfrm>
            <a:off x="133952" y="1406996"/>
            <a:ext cx="5878906" cy="5229225"/>
          </a:xfrm>
          <a:prstGeom prst="rect">
            <a:avLst/>
          </a:prstGeom>
          <a:ln>
            <a:solidFill>
              <a:schemeClr val="tx1"/>
            </a:solidFill>
          </a:ln>
        </p:spPr>
      </p:pic>
      <p:pic>
        <p:nvPicPr>
          <p:cNvPr id="3" name="Picture 2">
            <a:extLst>
              <a:ext uri="{FF2B5EF4-FFF2-40B4-BE49-F238E27FC236}">
                <a16:creationId xmlns:a16="http://schemas.microsoft.com/office/drawing/2014/main" id="{70609AC7-A9E5-40C2-B2C2-D54B63CF8A2A}"/>
              </a:ext>
            </a:extLst>
          </p:cNvPr>
          <p:cNvPicPr>
            <a:picLocks noChangeAspect="1"/>
          </p:cNvPicPr>
          <p:nvPr/>
        </p:nvPicPr>
        <p:blipFill>
          <a:blip r:embed="rId4"/>
          <a:stretch>
            <a:fillRect/>
          </a:stretch>
        </p:blipFill>
        <p:spPr>
          <a:xfrm>
            <a:off x="6213335" y="1405308"/>
            <a:ext cx="5894547" cy="5305425"/>
          </a:xfrm>
          <a:prstGeom prst="rect">
            <a:avLst/>
          </a:prstGeom>
          <a:ln>
            <a:solidFill>
              <a:schemeClr val="tx1"/>
            </a:solidFill>
          </a:ln>
        </p:spPr>
      </p:pic>
    </p:spTree>
    <p:extLst>
      <p:ext uri="{BB962C8B-B14F-4D97-AF65-F5344CB8AC3E}">
        <p14:creationId xmlns:p14="http://schemas.microsoft.com/office/powerpoint/2010/main" val="397839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61555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Scaling to &gt;10000 Users</a:t>
            </a:r>
          </a:p>
          <a:p>
            <a:endParaRPr lang="en-US" sz="1700" dirty="0">
              <a:solidFill>
                <a:schemeClr val="accent4"/>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High Availability Architecture</a:t>
            </a:r>
          </a:p>
        </p:txBody>
      </p:sp>
      <p:sp>
        <p:nvSpPr>
          <p:cNvPr id="135" name="Rounded Rectangle 42">
            <a:extLst>
              <a:ext uri="{FF2B5EF4-FFF2-40B4-BE49-F238E27FC236}">
                <a16:creationId xmlns:a16="http://schemas.microsoft.com/office/drawing/2014/main" id="{D3ACD4A4-B04F-4532-980A-C45484E9B823}"/>
              </a:ext>
            </a:extLst>
          </p:cNvPr>
          <p:cNvSpPr/>
          <p:nvPr/>
        </p:nvSpPr>
        <p:spPr>
          <a:xfrm>
            <a:off x="4527184" y="2450592"/>
            <a:ext cx="6329040" cy="4303776"/>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37" name="Picture 136" descr="AWS-Cloud.png">
            <a:extLst>
              <a:ext uri="{FF2B5EF4-FFF2-40B4-BE49-F238E27FC236}">
                <a16:creationId xmlns:a16="http://schemas.microsoft.com/office/drawing/2014/main" id="{B3B65045-ADDF-444A-9704-2A7852488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8866" y="2111880"/>
            <a:ext cx="601800" cy="558321"/>
          </a:xfrm>
          <a:prstGeom prst="rect">
            <a:avLst/>
          </a:prstGeom>
        </p:spPr>
      </p:pic>
      <p:sp>
        <p:nvSpPr>
          <p:cNvPr id="139" name="Rounded Rectangle 45">
            <a:extLst>
              <a:ext uri="{FF2B5EF4-FFF2-40B4-BE49-F238E27FC236}">
                <a16:creationId xmlns:a16="http://schemas.microsoft.com/office/drawing/2014/main" id="{2A147FFD-E715-4476-ABF4-EA45E1067828}"/>
              </a:ext>
            </a:extLst>
          </p:cNvPr>
          <p:cNvSpPr/>
          <p:nvPr/>
        </p:nvSpPr>
        <p:spPr>
          <a:xfrm>
            <a:off x="4636653" y="3115670"/>
            <a:ext cx="6127172" cy="3553354"/>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42" name="Picture 141" descr="VPC-Cloud.png">
            <a:extLst>
              <a:ext uri="{FF2B5EF4-FFF2-40B4-BE49-F238E27FC236}">
                <a16:creationId xmlns:a16="http://schemas.microsoft.com/office/drawing/2014/main" id="{41121755-7978-4B3E-9341-F3CA287B36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935" y="2853998"/>
            <a:ext cx="608242" cy="547153"/>
          </a:xfrm>
          <a:prstGeom prst="rect">
            <a:avLst/>
          </a:prstGeom>
        </p:spPr>
      </p:pic>
      <p:sp>
        <p:nvSpPr>
          <p:cNvPr id="143" name="Rounded Rectangle 58">
            <a:extLst>
              <a:ext uri="{FF2B5EF4-FFF2-40B4-BE49-F238E27FC236}">
                <a16:creationId xmlns:a16="http://schemas.microsoft.com/office/drawing/2014/main" id="{2FF1A3E6-7CB0-4D44-83E0-F242D2A52011}"/>
              </a:ext>
            </a:extLst>
          </p:cNvPr>
          <p:cNvSpPr/>
          <p:nvPr/>
        </p:nvSpPr>
        <p:spPr>
          <a:xfrm>
            <a:off x="4780016" y="3345576"/>
            <a:ext cx="2497158" cy="3238104"/>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45" name="Rounded Rectangle 21">
            <a:extLst>
              <a:ext uri="{FF2B5EF4-FFF2-40B4-BE49-F238E27FC236}">
                <a16:creationId xmlns:a16="http://schemas.microsoft.com/office/drawing/2014/main" id="{6CBAE206-4618-48A0-B809-227C96AA072F}"/>
              </a:ext>
            </a:extLst>
          </p:cNvPr>
          <p:cNvSpPr/>
          <p:nvPr/>
        </p:nvSpPr>
        <p:spPr>
          <a:xfrm>
            <a:off x="4886488" y="3531317"/>
            <a:ext cx="234399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47" name="Picture 146">
            <a:extLst>
              <a:ext uri="{FF2B5EF4-FFF2-40B4-BE49-F238E27FC236}">
                <a16:creationId xmlns:a16="http://schemas.microsoft.com/office/drawing/2014/main" id="{2E5B706E-1177-4630-8123-1B453BD60235}"/>
              </a:ext>
            </a:extLst>
          </p:cNvPr>
          <p:cNvPicPr>
            <a:picLocks noChangeAspect="1"/>
          </p:cNvPicPr>
          <p:nvPr/>
        </p:nvPicPr>
        <p:blipFill>
          <a:blip r:embed="rId5"/>
          <a:stretch>
            <a:fillRect/>
          </a:stretch>
        </p:blipFill>
        <p:spPr>
          <a:xfrm>
            <a:off x="5133647" y="3408114"/>
            <a:ext cx="215900" cy="241300"/>
          </a:xfrm>
          <a:prstGeom prst="rect">
            <a:avLst/>
          </a:prstGeom>
        </p:spPr>
      </p:pic>
      <p:grpSp>
        <p:nvGrpSpPr>
          <p:cNvPr id="148" name="Group 147">
            <a:extLst>
              <a:ext uri="{FF2B5EF4-FFF2-40B4-BE49-F238E27FC236}">
                <a16:creationId xmlns:a16="http://schemas.microsoft.com/office/drawing/2014/main" id="{3DCEF5B9-899E-4AE0-84D4-1E1D1170A489}"/>
              </a:ext>
            </a:extLst>
          </p:cNvPr>
          <p:cNvGrpSpPr/>
          <p:nvPr/>
        </p:nvGrpSpPr>
        <p:grpSpPr>
          <a:xfrm>
            <a:off x="5504347" y="3792299"/>
            <a:ext cx="1720933" cy="844754"/>
            <a:chOff x="3066612" y="1721685"/>
            <a:chExt cx="1720933" cy="844754"/>
          </a:xfrm>
        </p:grpSpPr>
        <p:pic>
          <p:nvPicPr>
            <p:cNvPr id="232" name="Picture 231" descr="EC2-Instance.png">
              <a:extLst>
                <a:ext uri="{FF2B5EF4-FFF2-40B4-BE49-F238E27FC236}">
                  <a16:creationId xmlns:a16="http://schemas.microsoft.com/office/drawing/2014/main" id="{9DE4EE9B-FCD4-477A-AB28-A7DABD31AE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1230" y="1721685"/>
              <a:ext cx="636315" cy="491916"/>
            </a:xfrm>
            <a:prstGeom prst="rect">
              <a:avLst/>
            </a:prstGeom>
          </p:spPr>
        </p:pic>
        <p:sp>
          <p:nvSpPr>
            <p:cNvPr id="235" name="TextBox 36">
              <a:extLst>
                <a:ext uri="{FF2B5EF4-FFF2-40B4-BE49-F238E27FC236}">
                  <a16:creationId xmlns:a16="http://schemas.microsoft.com/office/drawing/2014/main" id="{74944700-8FD4-439D-BAEB-FF18CB1B0E25}"/>
                </a:ext>
              </a:extLst>
            </p:cNvPr>
            <p:cNvSpPr txBox="1">
              <a:spLocks noChangeArrowheads="1"/>
            </p:cNvSpPr>
            <p:nvPr/>
          </p:nvSpPr>
          <p:spPr bwMode="auto">
            <a:xfrm>
              <a:off x="3066612" y="2258662"/>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Instances</a:t>
              </a:r>
            </a:p>
          </p:txBody>
        </p:sp>
      </p:grpSp>
      <p:sp>
        <p:nvSpPr>
          <p:cNvPr id="149" name="TextBox 35">
            <a:extLst>
              <a:ext uri="{FF2B5EF4-FFF2-40B4-BE49-F238E27FC236}">
                <a16:creationId xmlns:a16="http://schemas.microsoft.com/office/drawing/2014/main" id="{2B7CBFC1-9478-4ED7-9572-FF2035033B27}"/>
              </a:ext>
            </a:extLst>
          </p:cNvPr>
          <p:cNvSpPr txBox="1">
            <a:spLocks noChangeArrowheads="1"/>
          </p:cNvSpPr>
          <p:nvPr/>
        </p:nvSpPr>
        <p:spPr bwMode="auto">
          <a:xfrm>
            <a:off x="5420508" y="348778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150" name="Rounded Rectangle 58">
            <a:extLst>
              <a:ext uri="{FF2B5EF4-FFF2-40B4-BE49-F238E27FC236}">
                <a16:creationId xmlns:a16="http://schemas.microsoft.com/office/drawing/2014/main" id="{8B47DFAA-F41D-47F8-9FFC-57455DE887FC}"/>
              </a:ext>
            </a:extLst>
          </p:cNvPr>
          <p:cNvSpPr/>
          <p:nvPr/>
        </p:nvSpPr>
        <p:spPr>
          <a:xfrm>
            <a:off x="8146623" y="3345576"/>
            <a:ext cx="2504494" cy="3238104"/>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151" name="Rounded Rectangle 21">
            <a:extLst>
              <a:ext uri="{FF2B5EF4-FFF2-40B4-BE49-F238E27FC236}">
                <a16:creationId xmlns:a16="http://schemas.microsoft.com/office/drawing/2014/main" id="{7CD0CDAC-E66A-4282-8725-D30B8D4AB487}"/>
              </a:ext>
            </a:extLst>
          </p:cNvPr>
          <p:cNvSpPr/>
          <p:nvPr/>
        </p:nvSpPr>
        <p:spPr>
          <a:xfrm>
            <a:off x="8233353" y="3531317"/>
            <a:ext cx="2307529"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2" name="Picture 151">
            <a:extLst>
              <a:ext uri="{FF2B5EF4-FFF2-40B4-BE49-F238E27FC236}">
                <a16:creationId xmlns:a16="http://schemas.microsoft.com/office/drawing/2014/main" id="{578FD5F7-4D35-4CD6-A4A0-42509BDF4E36}"/>
              </a:ext>
            </a:extLst>
          </p:cNvPr>
          <p:cNvPicPr>
            <a:picLocks noChangeAspect="1"/>
          </p:cNvPicPr>
          <p:nvPr/>
        </p:nvPicPr>
        <p:blipFill>
          <a:blip r:embed="rId5"/>
          <a:stretch>
            <a:fillRect/>
          </a:stretch>
        </p:blipFill>
        <p:spPr>
          <a:xfrm>
            <a:off x="8308237" y="3408114"/>
            <a:ext cx="215900" cy="241300"/>
          </a:xfrm>
          <a:prstGeom prst="rect">
            <a:avLst/>
          </a:prstGeom>
        </p:spPr>
      </p:pic>
      <p:grpSp>
        <p:nvGrpSpPr>
          <p:cNvPr id="202" name="Group 201">
            <a:extLst>
              <a:ext uri="{FF2B5EF4-FFF2-40B4-BE49-F238E27FC236}">
                <a16:creationId xmlns:a16="http://schemas.microsoft.com/office/drawing/2014/main" id="{16D80BA5-D250-4832-AB3D-86B2FF14C885}"/>
              </a:ext>
            </a:extLst>
          </p:cNvPr>
          <p:cNvGrpSpPr/>
          <p:nvPr/>
        </p:nvGrpSpPr>
        <p:grpSpPr>
          <a:xfrm>
            <a:off x="8286795" y="3792299"/>
            <a:ext cx="1696843" cy="868128"/>
            <a:chOff x="3838366" y="1721685"/>
            <a:chExt cx="1696843" cy="868128"/>
          </a:xfrm>
        </p:grpSpPr>
        <p:pic>
          <p:nvPicPr>
            <p:cNvPr id="230" name="Picture 229" descr="EC2-Instance.png">
              <a:extLst>
                <a:ext uri="{FF2B5EF4-FFF2-40B4-BE49-F238E27FC236}">
                  <a16:creationId xmlns:a16="http://schemas.microsoft.com/office/drawing/2014/main" id="{13A5CE41-3A21-4283-8EB7-B079B0621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8366" y="1721685"/>
              <a:ext cx="636315" cy="491916"/>
            </a:xfrm>
            <a:prstGeom prst="rect">
              <a:avLst/>
            </a:prstGeom>
          </p:spPr>
        </p:pic>
        <p:sp>
          <p:nvSpPr>
            <p:cNvPr id="231" name="TextBox 36">
              <a:extLst>
                <a:ext uri="{FF2B5EF4-FFF2-40B4-BE49-F238E27FC236}">
                  <a16:creationId xmlns:a16="http://schemas.microsoft.com/office/drawing/2014/main" id="{FA498C60-A006-4042-BD25-844D0574CEA0}"/>
                </a:ext>
              </a:extLst>
            </p:cNvPr>
            <p:cNvSpPr txBox="1">
              <a:spLocks noChangeArrowheads="1"/>
            </p:cNvSpPr>
            <p:nvPr/>
          </p:nvSpPr>
          <p:spPr bwMode="auto">
            <a:xfrm>
              <a:off x="4360247" y="2282036"/>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Instances</a:t>
              </a:r>
            </a:p>
          </p:txBody>
        </p:sp>
      </p:grpSp>
      <p:sp>
        <p:nvSpPr>
          <p:cNvPr id="203" name="TextBox 35">
            <a:extLst>
              <a:ext uri="{FF2B5EF4-FFF2-40B4-BE49-F238E27FC236}">
                <a16:creationId xmlns:a16="http://schemas.microsoft.com/office/drawing/2014/main" id="{CF60DC1A-ABD4-4B61-AB11-4B3EB3E2F471}"/>
              </a:ext>
            </a:extLst>
          </p:cNvPr>
          <p:cNvSpPr txBox="1">
            <a:spLocks noChangeArrowheads="1"/>
          </p:cNvSpPr>
          <p:nvPr/>
        </p:nvSpPr>
        <p:spPr bwMode="auto">
          <a:xfrm>
            <a:off x="8747736" y="3487782"/>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pic>
        <p:nvPicPr>
          <p:cNvPr id="211" name="Picture 210">
            <a:extLst>
              <a:ext uri="{FF2B5EF4-FFF2-40B4-BE49-F238E27FC236}">
                <a16:creationId xmlns:a16="http://schemas.microsoft.com/office/drawing/2014/main" id="{24753538-2A46-4C64-98E6-BB6260FB51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6559" y="2281346"/>
            <a:ext cx="543639" cy="564958"/>
          </a:xfrm>
          <a:prstGeom prst="rect">
            <a:avLst/>
          </a:prstGeom>
        </p:spPr>
      </p:pic>
      <p:cxnSp>
        <p:nvCxnSpPr>
          <p:cNvPr id="212" name="Connector: Elbow 211">
            <a:extLst>
              <a:ext uri="{FF2B5EF4-FFF2-40B4-BE49-F238E27FC236}">
                <a16:creationId xmlns:a16="http://schemas.microsoft.com/office/drawing/2014/main" id="{91D60A50-F1CB-4332-8EAB-705E9B678601}"/>
              </a:ext>
            </a:extLst>
          </p:cNvPr>
          <p:cNvCxnSpPr>
            <a:cxnSpLocks/>
            <a:stCxn id="211" idx="3"/>
            <a:endCxn id="230" idx="0"/>
          </p:cNvCxnSpPr>
          <p:nvPr/>
        </p:nvCxnSpPr>
        <p:spPr>
          <a:xfrm>
            <a:off x="8050198" y="2563825"/>
            <a:ext cx="554755" cy="12284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FFA8F9B9-99C0-4442-8C16-4AE5F4FCA98E}"/>
              </a:ext>
            </a:extLst>
          </p:cNvPr>
          <p:cNvCxnSpPr>
            <a:cxnSpLocks/>
            <a:stCxn id="211" idx="1"/>
            <a:endCxn id="232" idx="0"/>
          </p:cNvCxnSpPr>
          <p:nvPr/>
        </p:nvCxnSpPr>
        <p:spPr>
          <a:xfrm rot="10800000" flipV="1">
            <a:off x="6907123" y="2563825"/>
            <a:ext cx="599436" cy="12284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43B2FE6-C90E-4B46-9E76-CE62062B3587}"/>
              </a:ext>
            </a:extLst>
          </p:cNvPr>
          <p:cNvCxnSpPr>
            <a:cxnSpLocks/>
            <a:stCxn id="244" idx="0"/>
            <a:endCxn id="211" idx="0"/>
          </p:cNvCxnSpPr>
          <p:nvPr/>
        </p:nvCxnSpPr>
        <p:spPr>
          <a:xfrm>
            <a:off x="7777366" y="1883714"/>
            <a:ext cx="1013" cy="397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5" name="TextBox 36">
            <a:extLst>
              <a:ext uri="{FF2B5EF4-FFF2-40B4-BE49-F238E27FC236}">
                <a16:creationId xmlns:a16="http://schemas.microsoft.com/office/drawing/2014/main" id="{77CB3A15-61C8-4FF6-A81E-0D6B061BB30D}"/>
              </a:ext>
            </a:extLst>
          </p:cNvPr>
          <p:cNvSpPr txBox="1">
            <a:spLocks noChangeArrowheads="1"/>
          </p:cNvSpPr>
          <p:nvPr/>
        </p:nvSpPr>
        <p:spPr bwMode="auto">
          <a:xfrm>
            <a:off x="7016572" y="2785896"/>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grpSp>
        <p:nvGrpSpPr>
          <p:cNvPr id="3" name="Group 2">
            <a:extLst>
              <a:ext uri="{FF2B5EF4-FFF2-40B4-BE49-F238E27FC236}">
                <a16:creationId xmlns:a16="http://schemas.microsoft.com/office/drawing/2014/main" id="{168BB285-92B6-4108-B046-EFCF9E8AF03C}"/>
              </a:ext>
            </a:extLst>
          </p:cNvPr>
          <p:cNvGrpSpPr/>
          <p:nvPr/>
        </p:nvGrpSpPr>
        <p:grpSpPr>
          <a:xfrm>
            <a:off x="5018993" y="3759761"/>
            <a:ext cx="5422493" cy="904594"/>
            <a:chOff x="5018993" y="3759761"/>
            <a:chExt cx="5422493" cy="904594"/>
          </a:xfrm>
        </p:grpSpPr>
        <p:sp>
          <p:nvSpPr>
            <p:cNvPr id="223" name="TextBox 36">
              <a:extLst>
                <a:ext uri="{FF2B5EF4-FFF2-40B4-BE49-F238E27FC236}">
                  <a16:creationId xmlns:a16="http://schemas.microsoft.com/office/drawing/2014/main" id="{1D8353C2-AB45-4AE3-AED0-CD31826F68C9}"/>
                </a:ext>
              </a:extLst>
            </p:cNvPr>
            <p:cNvSpPr txBox="1">
              <a:spLocks noChangeArrowheads="1"/>
            </p:cNvSpPr>
            <p:nvPr/>
          </p:nvSpPr>
          <p:spPr bwMode="auto">
            <a:xfrm>
              <a:off x="6841167" y="4233468"/>
              <a:ext cx="1778806" cy="43088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b="0" dirty="0">
                  <a:latin typeface="Calibri" panose="020F0502020204030204" pitchFamily="34" charset="0"/>
                  <a:ea typeface="Verdana" pitchFamily="34" charset="0"/>
                  <a:cs typeface="Helvetica Neue"/>
                </a:rPr>
                <a:t>Auto Scaling </a:t>
              </a:r>
            </a:p>
            <a:p>
              <a:pPr algn="ctr"/>
              <a:r>
                <a:rPr lang="en-US" sz="1100" b="0" dirty="0">
                  <a:latin typeface="Calibri" panose="020F0502020204030204" pitchFamily="34" charset="0"/>
                  <a:ea typeface="Verdana" pitchFamily="34" charset="0"/>
                  <a:cs typeface="Helvetica Neue"/>
                </a:rPr>
                <a:t>Group</a:t>
              </a:r>
            </a:p>
          </p:txBody>
        </p:sp>
        <p:grpSp>
          <p:nvGrpSpPr>
            <p:cNvPr id="2" name="Group 1">
              <a:extLst>
                <a:ext uri="{FF2B5EF4-FFF2-40B4-BE49-F238E27FC236}">
                  <a16:creationId xmlns:a16="http://schemas.microsoft.com/office/drawing/2014/main" id="{CB307D32-B22A-4569-9299-7983C208F194}"/>
                </a:ext>
              </a:extLst>
            </p:cNvPr>
            <p:cNvGrpSpPr/>
            <p:nvPr/>
          </p:nvGrpSpPr>
          <p:grpSpPr>
            <a:xfrm>
              <a:off x="5018993" y="3759761"/>
              <a:ext cx="5422493" cy="897027"/>
              <a:chOff x="5018993" y="3759761"/>
              <a:chExt cx="5422493" cy="897027"/>
            </a:xfrm>
          </p:grpSpPr>
          <p:pic>
            <p:nvPicPr>
              <p:cNvPr id="220" name="Picture 219">
                <a:extLst>
                  <a:ext uri="{FF2B5EF4-FFF2-40B4-BE49-F238E27FC236}">
                    <a16:creationId xmlns:a16="http://schemas.microsoft.com/office/drawing/2014/main" id="{D4B60636-CF87-4161-8B82-5FFF095312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4221" y="3815329"/>
                <a:ext cx="505970" cy="491916"/>
              </a:xfrm>
              <a:prstGeom prst="rect">
                <a:avLst/>
              </a:prstGeom>
            </p:spPr>
          </p:pic>
          <p:sp>
            <p:nvSpPr>
              <p:cNvPr id="221" name="Rectangle 220">
                <a:extLst>
                  <a:ext uri="{FF2B5EF4-FFF2-40B4-BE49-F238E27FC236}">
                    <a16:creationId xmlns:a16="http://schemas.microsoft.com/office/drawing/2014/main" id="{B4F93DD0-93CA-43D9-B5D5-C5443D4C5A89}"/>
                  </a:ext>
                </a:extLst>
              </p:cNvPr>
              <p:cNvSpPr/>
              <p:nvPr/>
            </p:nvSpPr>
            <p:spPr>
              <a:xfrm>
                <a:off x="5018993" y="3759761"/>
                <a:ext cx="5422493" cy="897027"/>
              </a:xfrm>
              <a:prstGeom prst="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Rounded Corners 224">
                <a:extLst>
                  <a:ext uri="{FF2B5EF4-FFF2-40B4-BE49-F238E27FC236}">
                    <a16:creationId xmlns:a16="http://schemas.microsoft.com/office/drawing/2014/main" id="{5E7DB73D-62D7-4337-845B-89818D37C2DB}"/>
                  </a:ext>
                </a:extLst>
              </p:cNvPr>
              <p:cNvSpPr/>
              <p:nvPr/>
            </p:nvSpPr>
            <p:spPr>
              <a:xfrm>
                <a:off x="5098749" y="3850734"/>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Rounded Corners 226">
                <a:extLst>
                  <a:ext uri="{FF2B5EF4-FFF2-40B4-BE49-F238E27FC236}">
                    <a16:creationId xmlns:a16="http://schemas.microsoft.com/office/drawing/2014/main" id="{F173B29E-D62A-4FA4-9392-FE3219128300}"/>
                  </a:ext>
                </a:extLst>
              </p:cNvPr>
              <p:cNvSpPr/>
              <p:nvPr/>
            </p:nvSpPr>
            <p:spPr>
              <a:xfrm>
                <a:off x="9928497" y="3851451"/>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42" name="Picture 241">
            <a:extLst>
              <a:ext uri="{FF2B5EF4-FFF2-40B4-BE49-F238E27FC236}">
                <a16:creationId xmlns:a16="http://schemas.microsoft.com/office/drawing/2014/main" id="{C00D642F-90CF-469A-833E-6607214189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6739" y="122192"/>
            <a:ext cx="731520" cy="707136"/>
          </a:xfrm>
          <a:prstGeom prst="rect">
            <a:avLst/>
          </a:prstGeom>
        </p:spPr>
      </p:pic>
      <p:sp>
        <p:nvSpPr>
          <p:cNvPr id="243" name="TextBox 242">
            <a:extLst>
              <a:ext uri="{FF2B5EF4-FFF2-40B4-BE49-F238E27FC236}">
                <a16:creationId xmlns:a16="http://schemas.microsoft.com/office/drawing/2014/main" id="{F41DEA57-6BD9-412E-A875-428C06342448}"/>
              </a:ext>
            </a:extLst>
          </p:cNvPr>
          <p:cNvSpPr txBox="1"/>
          <p:nvPr/>
        </p:nvSpPr>
        <p:spPr>
          <a:xfrm>
            <a:off x="7240702" y="852780"/>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Users</a:t>
            </a:r>
          </a:p>
        </p:txBody>
      </p:sp>
      <p:sp>
        <p:nvSpPr>
          <p:cNvPr id="244" name="TextBox 243">
            <a:extLst>
              <a:ext uri="{FF2B5EF4-FFF2-40B4-BE49-F238E27FC236}">
                <a16:creationId xmlns:a16="http://schemas.microsoft.com/office/drawing/2014/main" id="{7A367111-2321-4441-A049-1BC6831728E0}"/>
              </a:ext>
            </a:extLst>
          </p:cNvPr>
          <p:cNvSpPr txBox="1"/>
          <p:nvPr/>
        </p:nvSpPr>
        <p:spPr>
          <a:xfrm>
            <a:off x="7455475" y="1883714"/>
            <a:ext cx="643781" cy="274320"/>
          </a:xfrm>
          <a:prstGeom prst="rect">
            <a:avLst/>
          </a:prstGeom>
          <a:noFill/>
        </p:spPr>
        <p:txBody>
          <a:bodyPr wrap="square" lIns="0" tIns="0" rIns="0" bIns="0" rtlCol="0" anchor="t">
            <a:noAutofit/>
          </a:bodyPr>
          <a:lstStyle/>
          <a:p>
            <a:pPr algn="ctr"/>
            <a:r>
              <a:rPr lang="en-US" sz="1000" b="1" dirty="0">
                <a:latin typeface="Helvetica Neue"/>
              </a:rPr>
              <a:t>Amazon</a:t>
            </a:r>
            <a:br>
              <a:rPr lang="en-US" sz="1000" b="1" dirty="0">
                <a:latin typeface="Helvetica Neue"/>
              </a:rPr>
            </a:br>
            <a:r>
              <a:rPr lang="en-US" sz="1000" b="1" dirty="0">
                <a:latin typeface="Helvetica Neue"/>
              </a:rPr>
              <a:t>Route 53</a:t>
            </a:r>
          </a:p>
        </p:txBody>
      </p:sp>
      <p:pic>
        <p:nvPicPr>
          <p:cNvPr id="245" name="Picture 244">
            <a:extLst>
              <a:ext uri="{FF2B5EF4-FFF2-40B4-BE49-F238E27FC236}">
                <a16:creationId xmlns:a16="http://schemas.microsoft.com/office/drawing/2014/main" id="{EBC6B115-41BF-4B9B-91E5-F0D47F3904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8706" y="1231132"/>
            <a:ext cx="537317" cy="638065"/>
          </a:xfrm>
          <a:prstGeom prst="rect">
            <a:avLst/>
          </a:prstGeom>
        </p:spPr>
      </p:pic>
      <p:cxnSp>
        <p:nvCxnSpPr>
          <p:cNvPr id="246" name="Straight Arrow Connector 245">
            <a:extLst>
              <a:ext uri="{FF2B5EF4-FFF2-40B4-BE49-F238E27FC236}">
                <a16:creationId xmlns:a16="http://schemas.microsoft.com/office/drawing/2014/main" id="{E06DD662-779A-49ED-9043-E2C9024DCAE0}"/>
              </a:ext>
            </a:extLst>
          </p:cNvPr>
          <p:cNvCxnSpPr>
            <a:stCxn id="243" idx="2"/>
            <a:endCxn id="245" idx="0"/>
          </p:cNvCxnSpPr>
          <p:nvPr/>
        </p:nvCxnSpPr>
        <p:spPr>
          <a:xfrm flipH="1">
            <a:off x="7777365" y="1008228"/>
            <a:ext cx="2833" cy="222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8" name="Picture 247" descr="EC2-Instance.png">
            <a:extLst>
              <a:ext uri="{FF2B5EF4-FFF2-40B4-BE49-F238E27FC236}">
                <a16:creationId xmlns:a16="http://schemas.microsoft.com/office/drawing/2014/main" id="{5BE01FDC-8ED0-415E-8FC5-990683EFF1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62069" y="3792943"/>
            <a:ext cx="636315" cy="491916"/>
          </a:xfrm>
          <a:prstGeom prst="rect">
            <a:avLst/>
          </a:prstGeom>
        </p:spPr>
      </p:pic>
      <p:pic>
        <p:nvPicPr>
          <p:cNvPr id="251" name="Picture 250" descr="EC2-Instance.png">
            <a:extLst>
              <a:ext uri="{FF2B5EF4-FFF2-40B4-BE49-F238E27FC236}">
                <a16:creationId xmlns:a16="http://schemas.microsoft.com/office/drawing/2014/main" id="{E2FE5175-12DF-4B77-8A80-15087DD12B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8676" y="3793788"/>
            <a:ext cx="636315" cy="491916"/>
          </a:xfrm>
          <a:prstGeom prst="rect">
            <a:avLst/>
          </a:prstGeom>
        </p:spPr>
      </p:pic>
      <p:sp>
        <p:nvSpPr>
          <p:cNvPr id="253" name="Rounded Rectangle 21">
            <a:extLst>
              <a:ext uri="{FF2B5EF4-FFF2-40B4-BE49-F238E27FC236}">
                <a16:creationId xmlns:a16="http://schemas.microsoft.com/office/drawing/2014/main" id="{4801ADBE-D1B6-4DAB-BB30-7375C0C21CCC}"/>
              </a:ext>
            </a:extLst>
          </p:cNvPr>
          <p:cNvSpPr/>
          <p:nvPr/>
        </p:nvSpPr>
        <p:spPr>
          <a:xfrm>
            <a:off x="4886488" y="4875917"/>
            <a:ext cx="2343997" cy="1427347"/>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54" name="Picture 253">
            <a:extLst>
              <a:ext uri="{FF2B5EF4-FFF2-40B4-BE49-F238E27FC236}">
                <a16:creationId xmlns:a16="http://schemas.microsoft.com/office/drawing/2014/main" id="{31D58122-3EBA-4598-A828-878B75370EEE}"/>
              </a:ext>
            </a:extLst>
          </p:cNvPr>
          <p:cNvPicPr>
            <a:picLocks noChangeAspect="1"/>
          </p:cNvPicPr>
          <p:nvPr/>
        </p:nvPicPr>
        <p:blipFill>
          <a:blip r:embed="rId5"/>
          <a:stretch>
            <a:fillRect/>
          </a:stretch>
        </p:blipFill>
        <p:spPr>
          <a:xfrm>
            <a:off x="5133647" y="4752714"/>
            <a:ext cx="215900" cy="241300"/>
          </a:xfrm>
          <a:prstGeom prst="rect">
            <a:avLst/>
          </a:prstGeom>
        </p:spPr>
      </p:pic>
      <p:sp>
        <p:nvSpPr>
          <p:cNvPr id="255" name="TextBox 35">
            <a:extLst>
              <a:ext uri="{FF2B5EF4-FFF2-40B4-BE49-F238E27FC236}">
                <a16:creationId xmlns:a16="http://schemas.microsoft.com/office/drawing/2014/main" id="{38979FBE-8829-470A-8D43-DD2C888F69B4}"/>
              </a:ext>
            </a:extLst>
          </p:cNvPr>
          <p:cNvSpPr txBox="1">
            <a:spLocks noChangeArrowheads="1"/>
          </p:cNvSpPr>
          <p:nvPr/>
        </p:nvSpPr>
        <p:spPr bwMode="auto">
          <a:xfrm>
            <a:off x="5420508" y="483238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sp>
        <p:nvSpPr>
          <p:cNvPr id="256" name="Rounded Rectangle 21">
            <a:extLst>
              <a:ext uri="{FF2B5EF4-FFF2-40B4-BE49-F238E27FC236}">
                <a16:creationId xmlns:a16="http://schemas.microsoft.com/office/drawing/2014/main" id="{EE6628DE-D63D-44EB-ACB2-5B79A2B028B0}"/>
              </a:ext>
            </a:extLst>
          </p:cNvPr>
          <p:cNvSpPr/>
          <p:nvPr/>
        </p:nvSpPr>
        <p:spPr>
          <a:xfrm>
            <a:off x="8233353" y="4875917"/>
            <a:ext cx="2307529" cy="1427347"/>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57" name="Picture 256">
            <a:extLst>
              <a:ext uri="{FF2B5EF4-FFF2-40B4-BE49-F238E27FC236}">
                <a16:creationId xmlns:a16="http://schemas.microsoft.com/office/drawing/2014/main" id="{C83ED461-9353-4ED5-8831-440A61D326AB}"/>
              </a:ext>
            </a:extLst>
          </p:cNvPr>
          <p:cNvPicPr>
            <a:picLocks noChangeAspect="1"/>
          </p:cNvPicPr>
          <p:nvPr/>
        </p:nvPicPr>
        <p:blipFill>
          <a:blip r:embed="rId5"/>
          <a:stretch>
            <a:fillRect/>
          </a:stretch>
        </p:blipFill>
        <p:spPr>
          <a:xfrm>
            <a:off x="8308237" y="4752714"/>
            <a:ext cx="215900" cy="241300"/>
          </a:xfrm>
          <a:prstGeom prst="rect">
            <a:avLst/>
          </a:prstGeom>
        </p:spPr>
      </p:pic>
      <p:sp>
        <p:nvSpPr>
          <p:cNvPr id="258" name="TextBox 35">
            <a:extLst>
              <a:ext uri="{FF2B5EF4-FFF2-40B4-BE49-F238E27FC236}">
                <a16:creationId xmlns:a16="http://schemas.microsoft.com/office/drawing/2014/main" id="{82627E6F-5266-4596-9A48-662EDE4BC824}"/>
              </a:ext>
            </a:extLst>
          </p:cNvPr>
          <p:cNvSpPr txBox="1">
            <a:spLocks noChangeArrowheads="1"/>
          </p:cNvSpPr>
          <p:nvPr/>
        </p:nvSpPr>
        <p:spPr bwMode="auto">
          <a:xfrm>
            <a:off x="8747736" y="4832382"/>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268" name="Group 267">
            <a:extLst>
              <a:ext uri="{FF2B5EF4-FFF2-40B4-BE49-F238E27FC236}">
                <a16:creationId xmlns:a16="http://schemas.microsoft.com/office/drawing/2014/main" id="{911AA786-7080-4483-85A9-5EF0CCEF896F}"/>
              </a:ext>
            </a:extLst>
          </p:cNvPr>
          <p:cNvGrpSpPr/>
          <p:nvPr/>
        </p:nvGrpSpPr>
        <p:grpSpPr>
          <a:xfrm>
            <a:off x="5837514" y="5201459"/>
            <a:ext cx="640080" cy="877149"/>
            <a:chOff x="5996010" y="5201459"/>
            <a:chExt cx="640080" cy="877149"/>
          </a:xfrm>
        </p:grpSpPr>
        <p:sp>
          <p:nvSpPr>
            <p:cNvPr id="259" name="TextBox 258">
              <a:extLst>
                <a:ext uri="{FF2B5EF4-FFF2-40B4-BE49-F238E27FC236}">
                  <a16:creationId xmlns:a16="http://schemas.microsoft.com/office/drawing/2014/main" id="{C478ABDE-35B5-4198-8C3E-3805240EF24B}"/>
                </a:ext>
              </a:extLst>
            </p:cNvPr>
            <p:cNvSpPr txBox="1"/>
            <p:nvPr/>
          </p:nvSpPr>
          <p:spPr>
            <a:xfrm>
              <a:off x="5996010" y="5804288"/>
              <a:ext cx="640080" cy="274320"/>
            </a:xfrm>
            <a:prstGeom prst="rect">
              <a:avLst/>
            </a:prstGeom>
            <a:noFill/>
          </p:spPr>
          <p:txBody>
            <a:bodyPr wrap="square" lIns="0" tIns="0" rIns="0" bIns="0" rtlCol="0" anchor="t">
              <a:noAutofit/>
            </a:bodyPr>
            <a:lstStyle/>
            <a:p>
              <a:pPr algn="ctr"/>
              <a:r>
                <a:rPr lang="en-US" sz="1000" dirty="0"/>
                <a:t>RDS DB instance</a:t>
              </a:r>
              <a:br>
                <a:rPr lang="en-US" sz="1000" dirty="0"/>
              </a:br>
              <a:r>
                <a:rPr lang="en-US" sz="1000" dirty="0"/>
                <a:t>master</a:t>
              </a:r>
              <a:endParaRPr lang="en-US" dirty="0"/>
            </a:p>
          </p:txBody>
        </p:sp>
        <p:pic>
          <p:nvPicPr>
            <p:cNvPr id="260" name="Picture 259">
              <a:extLst>
                <a:ext uri="{FF2B5EF4-FFF2-40B4-BE49-F238E27FC236}">
                  <a16:creationId xmlns:a16="http://schemas.microsoft.com/office/drawing/2014/main" id="{4EDDE1DE-B65B-476B-9F45-011F1B480A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584" y="5201459"/>
              <a:ext cx="457319" cy="602829"/>
            </a:xfrm>
            <a:prstGeom prst="rect">
              <a:avLst/>
            </a:prstGeom>
          </p:spPr>
        </p:pic>
      </p:grpSp>
      <p:grpSp>
        <p:nvGrpSpPr>
          <p:cNvPr id="269" name="Group 268">
            <a:extLst>
              <a:ext uri="{FF2B5EF4-FFF2-40B4-BE49-F238E27FC236}">
                <a16:creationId xmlns:a16="http://schemas.microsoft.com/office/drawing/2014/main" id="{D5CDD69F-2295-43B3-A304-480A2E76D8A8}"/>
              </a:ext>
            </a:extLst>
          </p:cNvPr>
          <p:cNvGrpSpPr/>
          <p:nvPr/>
        </p:nvGrpSpPr>
        <p:grpSpPr>
          <a:xfrm>
            <a:off x="8966262" y="5201459"/>
            <a:ext cx="746446" cy="872664"/>
            <a:chOff x="8746806" y="5201459"/>
            <a:chExt cx="746446" cy="872664"/>
          </a:xfrm>
        </p:grpSpPr>
        <p:sp>
          <p:nvSpPr>
            <p:cNvPr id="263" name="TextBox 262">
              <a:extLst>
                <a:ext uri="{FF2B5EF4-FFF2-40B4-BE49-F238E27FC236}">
                  <a16:creationId xmlns:a16="http://schemas.microsoft.com/office/drawing/2014/main" id="{07AD847C-DC57-4269-9D56-A5F0AC85D63C}"/>
                </a:ext>
              </a:extLst>
            </p:cNvPr>
            <p:cNvSpPr txBox="1"/>
            <p:nvPr/>
          </p:nvSpPr>
          <p:spPr>
            <a:xfrm>
              <a:off x="8746806" y="5799803"/>
              <a:ext cx="746446" cy="274320"/>
            </a:xfrm>
            <a:prstGeom prst="rect">
              <a:avLst/>
            </a:prstGeom>
            <a:noFill/>
          </p:spPr>
          <p:txBody>
            <a:bodyPr wrap="square" lIns="0" tIns="0" rIns="0" bIns="0" rtlCol="0" anchor="t">
              <a:noAutofit/>
            </a:bodyPr>
            <a:lstStyle/>
            <a:p>
              <a:pPr algn="ctr"/>
              <a:r>
                <a:rPr lang="en-US" sz="1000" spc="-50" dirty="0"/>
                <a:t>RDS DB </a:t>
              </a:r>
              <a:br>
                <a:rPr lang="en-US" sz="1000" spc="-50" dirty="0"/>
              </a:br>
              <a:r>
                <a:rPr lang="en-US" sz="1000" spc="-50" dirty="0"/>
                <a:t>instance</a:t>
              </a:r>
            </a:p>
            <a:p>
              <a:pPr algn="ctr"/>
              <a:r>
                <a:rPr lang="en-US" sz="1000" spc="-50" dirty="0"/>
                <a:t> standby</a:t>
              </a:r>
              <a:endParaRPr lang="en-US" spc="-50" dirty="0"/>
            </a:p>
          </p:txBody>
        </p:sp>
        <p:pic>
          <p:nvPicPr>
            <p:cNvPr id="264" name="Picture 263">
              <a:extLst>
                <a:ext uri="{FF2B5EF4-FFF2-40B4-BE49-F238E27FC236}">
                  <a16:creationId xmlns:a16="http://schemas.microsoft.com/office/drawing/2014/main" id="{BF7F2323-7239-4F2A-ABDB-DB7DD4604B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78962" y="5201459"/>
              <a:ext cx="457319" cy="602829"/>
            </a:xfrm>
            <a:prstGeom prst="rect">
              <a:avLst/>
            </a:prstGeom>
          </p:spPr>
        </p:pic>
      </p:grpSp>
      <p:cxnSp>
        <p:nvCxnSpPr>
          <p:cNvPr id="32" name="Straight Arrow Connector 31">
            <a:extLst>
              <a:ext uri="{FF2B5EF4-FFF2-40B4-BE49-F238E27FC236}">
                <a16:creationId xmlns:a16="http://schemas.microsoft.com/office/drawing/2014/main" id="{0C4B1B83-0802-4B15-A6AE-1ADAA3D3513D}"/>
              </a:ext>
            </a:extLst>
          </p:cNvPr>
          <p:cNvCxnSpPr>
            <a:cxnSpLocks/>
            <a:stCxn id="248" idx="2"/>
            <a:endCxn id="260" idx="0"/>
          </p:cNvCxnSpPr>
          <p:nvPr/>
        </p:nvCxnSpPr>
        <p:spPr>
          <a:xfrm flipH="1">
            <a:off x="6151748" y="4284859"/>
            <a:ext cx="228479" cy="91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FB8D00B-C1CF-4CB4-B9AA-8C207D4E8A37}"/>
              </a:ext>
            </a:extLst>
          </p:cNvPr>
          <p:cNvCxnSpPr>
            <a:cxnSpLocks/>
            <a:stCxn id="232" idx="2"/>
            <a:endCxn id="260" idx="0"/>
          </p:cNvCxnSpPr>
          <p:nvPr/>
        </p:nvCxnSpPr>
        <p:spPr>
          <a:xfrm flipH="1">
            <a:off x="6151748" y="4284215"/>
            <a:ext cx="755375" cy="917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9F359BE-A620-458B-B269-F079369212E3}"/>
              </a:ext>
            </a:extLst>
          </p:cNvPr>
          <p:cNvCxnSpPr>
            <a:cxnSpLocks/>
            <a:stCxn id="230" idx="2"/>
            <a:endCxn id="260" idx="0"/>
          </p:cNvCxnSpPr>
          <p:nvPr/>
        </p:nvCxnSpPr>
        <p:spPr>
          <a:xfrm flipH="1">
            <a:off x="6151748" y="4284215"/>
            <a:ext cx="2453205" cy="917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C333D01-3BD9-471E-BFD3-40CDF6122D19}"/>
              </a:ext>
            </a:extLst>
          </p:cNvPr>
          <p:cNvCxnSpPr>
            <a:stCxn id="251" idx="2"/>
            <a:endCxn id="260" idx="0"/>
          </p:cNvCxnSpPr>
          <p:nvPr/>
        </p:nvCxnSpPr>
        <p:spPr>
          <a:xfrm flipH="1">
            <a:off x="6151748" y="4285704"/>
            <a:ext cx="2975086" cy="91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3FFC015D-949B-46DE-B05E-1A0E3570EED5}"/>
              </a:ext>
            </a:extLst>
          </p:cNvPr>
          <p:cNvGrpSpPr/>
          <p:nvPr/>
        </p:nvGrpSpPr>
        <p:grpSpPr>
          <a:xfrm>
            <a:off x="8046023" y="1550165"/>
            <a:ext cx="4001160" cy="3864365"/>
            <a:chOff x="8046023" y="1550165"/>
            <a:chExt cx="4001160" cy="3864365"/>
          </a:xfrm>
        </p:grpSpPr>
        <p:grpSp>
          <p:nvGrpSpPr>
            <p:cNvPr id="273" name="Group 272">
              <a:extLst>
                <a:ext uri="{FF2B5EF4-FFF2-40B4-BE49-F238E27FC236}">
                  <a16:creationId xmlns:a16="http://schemas.microsoft.com/office/drawing/2014/main" id="{D03A9824-A335-488F-B555-FB9C961A5699}"/>
                </a:ext>
              </a:extLst>
            </p:cNvPr>
            <p:cNvGrpSpPr/>
            <p:nvPr/>
          </p:nvGrpSpPr>
          <p:grpSpPr>
            <a:xfrm>
              <a:off x="11179431" y="3064743"/>
              <a:ext cx="731520" cy="835564"/>
              <a:chOff x="5725894" y="2092007"/>
              <a:chExt cx="731520" cy="835564"/>
            </a:xfrm>
          </p:grpSpPr>
          <p:pic>
            <p:nvPicPr>
              <p:cNvPr id="274" name="Picture 273">
                <a:extLst>
                  <a:ext uri="{FF2B5EF4-FFF2-40B4-BE49-F238E27FC236}">
                    <a16:creationId xmlns:a16="http://schemas.microsoft.com/office/drawing/2014/main" id="{A4DBE628-FB56-4490-AB86-ED420B3288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9264" y="2092007"/>
                <a:ext cx="544780" cy="653098"/>
              </a:xfrm>
              <a:prstGeom prst="rect">
                <a:avLst/>
              </a:prstGeom>
            </p:spPr>
          </p:pic>
          <p:sp>
            <p:nvSpPr>
              <p:cNvPr id="275" name="TextBox 274">
                <a:extLst>
                  <a:ext uri="{FF2B5EF4-FFF2-40B4-BE49-F238E27FC236}">
                    <a16:creationId xmlns:a16="http://schemas.microsoft.com/office/drawing/2014/main" id="{31239A57-79E6-42F8-8C62-4B4043F4F61C}"/>
                  </a:ext>
                </a:extLst>
              </p:cNvPr>
              <p:cNvSpPr txBox="1"/>
              <p:nvPr/>
            </p:nvSpPr>
            <p:spPr>
              <a:xfrm>
                <a:off x="5725894" y="2771939"/>
                <a:ext cx="731520" cy="155632"/>
              </a:xfrm>
              <a:prstGeom prst="rect">
                <a:avLst/>
              </a:prstGeom>
              <a:noFill/>
            </p:spPr>
            <p:txBody>
              <a:bodyPr wrap="square" lIns="0" tIns="0" rIns="0" bIns="0" rtlCol="0" anchor="t">
                <a:noAutofit/>
              </a:bodyPr>
              <a:lstStyle/>
              <a:p>
                <a:pPr algn="ctr"/>
                <a:r>
                  <a:rPr lang="en-US" sz="1000" b="1" dirty="0"/>
                  <a:t>Amazon </a:t>
                </a:r>
                <a:r>
                  <a:rPr lang="en-US" sz="1000" b="1" dirty="0" err="1"/>
                  <a:t>CloudFront</a:t>
                </a:r>
                <a:endParaRPr lang="en-US" b="1" dirty="0"/>
              </a:p>
            </p:txBody>
          </p:sp>
        </p:grpSp>
        <p:grpSp>
          <p:nvGrpSpPr>
            <p:cNvPr id="276" name="Group 275">
              <a:extLst>
                <a:ext uri="{FF2B5EF4-FFF2-40B4-BE49-F238E27FC236}">
                  <a16:creationId xmlns:a16="http://schemas.microsoft.com/office/drawing/2014/main" id="{6541608A-8822-446C-BFBA-E00F02CEB243}"/>
                </a:ext>
              </a:extLst>
            </p:cNvPr>
            <p:cNvGrpSpPr/>
            <p:nvPr/>
          </p:nvGrpSpPr>
          <p:grpSpPr>
            <a:xfrm>
              <a:off x="11044970" y="4528922"/>
              <a:ext cx="1002213" cy="885608"/>
              <a:chOff x="5591433" y="3327737"/>
              <a:chExt cx="1002213" cy="885608"/>
            </a:xfrm>
          </p:grpSpPr>
          <p:sp>
            <p:nvSpPr>
              <p:cNvPr id="277" name="TextBox 36">
                <a:extLst>
                  <a:ext uri="{FF2B5EF4-FFF2-40B4-BE49-F238E27FC236}">
                    <a16:creationId xmlns:a16="http://schemas.microsoft.com/office/drawing/2014/main" id="{F4D60B28-A6D3-4C59-B542-C265AD5F9C36}"/>
                  </a:ext>
                </a:extLst>
              </p:cNvPr>
              <p:cNvSpPr txBox="1">
                <a:spLocks noChangeArrowheads="1"/>
              </p:cNvSpPr>
              <p:nvPr/>
            </p:nvSpPr>
            <p:spPr bwMode="auto">
              <a:xfrm>
                <a:off x="5591433" y="3936346"/>
                <a:ext cx="100221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S3 Bucket</a:t>
                </a:r>
              </a:p>
            </p:txBody>
          </p:sp>
          <p:pic>
            <p:nvPicPr>
              <p:cNvPr id="278" name="Picture 277">
                <a:extLst>
                  <a:ext uri="{FF2B5EF4-FFF2-40B4-BE49-F238E27FC236}">
                    <a16:creationId xmlns:a16="http://schemas.microsoft.com/office/drawing/2014/main" id="{ABE9E32B-44B1-430C-8BAF-3B20B70BCF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76870" y="3327737"/>
                <a:ext cx="629568" cy="652885"/>
              </a:xfrm>
              <a:prstGeom prst="rect">
                <a:avLst/>
              </a:prstGeom>
            </p:spPr>
          </p:pic>
        </p:grpSp>
        <p:cxnSp>
          <p:nvCxnSpPr>
            <p:cNvPr id="279" name="Straight Arrow Connector 278">
              <a:extLst>
                <a:ext uri="{FF2B5EF4-FFF2-40B4-BE49-F238E27FC236}">
                  <a16:creationId xmlns:a16="http://schemas.microsoft.com/office/drawing/2014/main" id="{BBE11912-CA3E-449D-A669-5EABBB773ED0}"/>
                </a:ext>
              </a:extLst>
            </p:cNvPr>
            <p:cNvCxnSpPr>
              <a:stCxn id="278" idx="0"/>
            </p:cNvCxnSpPr>
            <p:nvPr/>
          </p:nvCxnSpPr>
          <p:spPr>
            <a:xfrm flipV="1">
              <a:off x="11545191" y="4116419"/>
              <a:ext cx="0" cy="4125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Connector: Elbow 281">
              <a:extLst>
                <a:ext uri="{FF2B5EF4-FFF2-40B4-BE49-F238E27FC236}">
                  <a16:creationId xmlns:a16="http://schemas.microsoft.com/office/drawing/2014/main" id="{B9ED7CDE-403E-4462-B949-D0012798BC8F}"/>
                </a:ext>
              </a:extLst>
            </p:cNvPr>
            <p:cNvCxnSpPr>
              <a:stCxn id="245" idx="3"/>
              <a:endCxn id="274" idx="0"/>
            </p:cNvCxnSpPr>
            <p:nvPr/>
          </p:nvCxnSpPr>
          <p:spPr>
            <a:xfrm>
              <a:off x="8046023" y="1550165"/>
              <a:ext cx="3499168" cy="151457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88A2DBA-CE5D-44A1-ADAC-287042D48035}"/>
              </a:ext>
            </a:extLst>
          </p:cNvPr>
          <p:cNvGrpSpPr/>
          <p:nvPr/>
        </p:nvGrpSpPr>
        <p:grpSpPr>
          <a:xfrm>
            <a:off x="6354556" y="5217057"/>
            <a:ext cx="1020442" cy="747754"/>
            <a:chOff x="6354556" y="5217057"/>
            <a:chExt cx="1020442" cy="747754"/>
          </a:xfrm>
        </p:grpSpPr>
        <p:grpSp>
          <p:nvGrpSpPr>
            <p:cNvPr id="15" name="Group 14">
              <a:extLst>
                <a:ext uri="{FF2B5EF4-FFF2-40B4-BE49-F238E27FC236}">
                  <a16:creationId xmlns:a16="http://schemas.microsoft.com/office/drawing/2014/main" id="{DD5E95F7-FDEE-4C9D-9590-6FD8BF8082BE}"/>
                </a:ext>
              </a:extLst>
            </p:cNvPr>
            <p:cNvGrpSpPr/>
            <p:nvPr/>
          </p:nvGrpSpPr>
          <p:grpSpPr>
            <a:xfrm>
              <a:off x="6354556" y="5217057"/>
              <a:ext cx="1020442" cy="747754"/>
              <a:chOff x="6354556" y="5217057"/>
              <a:chExt cx="1020442" cy="747754"/>
            </a:xfrm>
          </p:grpSpPr>
          <p:pic>
            <p:nvPicPr>
              <p:cNvPr id="286" name="Picture 285">
                <a:extLst>
                  <a:ext uri="{FF2B5EF4-FFF2-40B4-BE49-F238E27FC236}">
                    <a16:creationId xmlns:a16="http://schemas.microsoft.com/office/drawing/2014/main" id="{E604B03D-F98F-4FCA-811B-351C150D2BF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09560" y="5217057"/>
                <a:ext cx="491825" cy="580516"/>
              </a:xfrm>
              <a:prstGeom prst="rect">
                <a:avLst/>
              </a:prstGeom>
            </p:spPr>
          </p:pic>
          <p:sp>
            <p:nvSpPr>
              <p:cNvPr id="287" name="TextBox 286">
                <a:extLst>
                  <a:ext uri="{FF2B5EF4-FFF2-40B4-BE49-F238E27FC236}">
                    <a16:creationId xmlns:a16="http://schemas.microsoft.com/office/drawing/2014/main" id="{4692B838-E39A-4907-A043-1F906E08C0D8}"/>
                  </a:ext>
                </a:extLst>
              </p:cNvPr>
              <p:cNvSpPr txBox="1"/>
              <p:nvPr/>
            </p:nvSpPr>
            <p:spPr>
              <a:xfrm>
                <a:off x="6354556" y="5809179"/>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grpSp>
        <p:cxnSp>
          <p:nvCxnSpPr>
            <p:cNvPr id="2049" name="Straight Arrow Connector 2048">
              <a:extLst>
                <a:ext uri="{FF2B5EF4-FFF2-40B4-BE49-F238E27FC236}">
                  <a16:creationId xmlns:a16="http://schemas.microsoft.com/office/drawing/2014/main" id="{B3D924E6-B0BE-4646-879C-7E4032214F6E}"/>
                </a:ext>
              </a:extLst>
            </p:cNvPr>
            <p:cNvCxnSpPr>
              <a:cxnSpLocks/>
              <a:stCxn id="260" idx="3"/>
              <a:endCxn id="286" idx="1"/>
            </p:cNvCxnSpPr>
            <p:nvPr/>
          </p:nvCxnSpPr>
          <p:spPr>
            <a:xfrm>
              <a:off x="6380407" y="5502874"/>
              <a:ext cx="229153" cy="44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D73FD8-25CB-4A7D-894D-7BF801C8C675}"/>
              </a:ext>
            </a:extLst>
          </p:cNvPr>
          <p:cNvGrpSpPr/>
          <p:nvPr/>
        </p:nvGrpSpPr>
        <p:grpSpPr>
          <a:xfrm>
            <a:off x="8097871" y="5215951"/>
            <a:ext cx="1020442" cy="735562"/>
            <a:chOff x="8097871" y="5215951"/>
            <a:chExt cx="1020442" cy="735562"/>
          </a:xfrm>
        </p:grpSpPr>
        <p:grpSp>
          <p:nvGrpSpPr>
            <p:cNvPr id="16" name="Group 15">
              <a:extLst>
                <a:ext uri="{FF2B5EF4-FFF2-40B4-BE49-F238E27FC236}">
                  <a16:creationId xmlns:a16="http://schemas.microsoft.com/office/drawing/2014/main" id="{B2FAB4F1-0289-4B17-A548-B72694987F57}"/>
                </a:ext>
              </a:extLst>
            </p:cNvPr>
            <p:cNvGrpSpPr/>
            <p:nvPr/>
          </p:nvGrpSpPr>
          <p:grpSpPr>
            <a:xfrm>
              <a:off x="8097871" y="5215951"/>
              <a:ext cx="1020442" cy="735562"/>
              <a:chOff x="8097871" y="5215951"/>
              <a:chExt cx="1020442" cy="735562"/>
            </a:xfrm>
          </p:grpSpPr>
          <p:pic>
            <p:nvPicPr>
              <p:cNvPr id="288" name="Picture 287">
                <a:extLst>
                  <a:ext uri="{FF2B5EF4-FFF2-40B4-BE49-F238E27FC236}">
                    <a16:creationId xmlns:a16="http://schemas.microsoft.com/office/drawing/2014/main" id="{F33AA292-5C42-4855-A090-9BCD892BFD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52875" y="5215951"/>
                <a:ext cx="491825" cy="580516"/>
              </a:xfrm>
              <a:prstGeom prst="rect">
                <a:avLst/>
              </a:prstGeom>
            </p:spPr>
          </p:pic>
          <p:sp>
            <p:nvSpPr>
              <p:cNvPr id="289" name="TextBox 288">
                <a:extLst>
                  <a:ext uri="{FF2B5EF4-FFF2-40B4-BE49-F238E27FC236}">
                    <a16:creationId xmlns:a16="http://schemas.microsoft.com/office/drawing/2014/main" id="{C3632540-650C-4F18-B699-3EDE0B7FA2F3}"/>
                  </a:ext>
                </a:extLst>
              </p:cNvPr>
              <p:cNvSpPr txBox="1"/>
              <p:nvPr/>
            </p:nvSpPr>
            <p:spPr>
              <a:xfrm>
                <a:off x="8097871" y="5795881"/>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grpSp>
        <p:cxnSp>
          <p:nvCxnSpPr>
            <p:cNvPr id="2052" name="Straight Arrow Connector 2051">
              <a:extLst>
                <a:ext uri="{FF2B5EF4-FFF2-40B4-BE49-F238E27FC236}">
                  <a16:creationId xmlns:a16="http://schemas.microsoft.com/office/drawing/2014/main" id="{550EE0E1-DF4A-44A7-A80E-0ABC8D077CE6}"/>
                </a:ext>
              </a:extLst>
            </p:cNvPr>
            <p:cNvCxnSpPr>
              <a:stCxn id="288" idx="3"/>
              <a:endCxn id="264" idx="1"/>
            </p:cNvCxnSpPr>
            <p:nvPr/>
          </p:nvCxnSpPr>
          <p:spPr>
            <a:xfrm flipV="1">
              <a:off x="8844700" y="5502874"/>
              <a:ext cx="253718" cy="33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86" name="Picture 85" descr="EC2-Instance.png">
            <a:extLst>
              <a:ext uri="{FF2B5EF4-FFF2-40B4-BE49-F238E27FC236}">
                <a16:creationId xmlns:a16="http://schemas.microsoft.com/office/drawing/2014/main" id="{0F7EA405-52A6-4F42-8E3D-51146F94A7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9911" y="3791764"/>
            <a:ext cx="636315" cy="491916"/>
          </a:xfrm>
          <a:prstGeom prst="rect">
            <a:avLst/>
          </a:prstGeom>
        </p:spPr>
      </p:pic>
      <p:pic>
        <p:nvPicPr>
          <p:cNvPr id="89" name="Picture 88" descr="EC2-Instance.png">
            <a:extLst>
              <a:ext uri="{FF2B5EF4-FFF2-40B4-BE49-F238E27FC236}">
                <a16:creationId xmlns:a16="http://schemas.microsoft.com/office/drawing/2014/main" id="{FF0BC65A-C469-4764-91A7-99D8FE0FED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23204" y="3792943"/>
            <a:ext cx="636315" cy="491916"/>
          </a:xfrm>
          <a:prstGeom prst="rect">
            <a:avLst/>
          </a:prstGeom>
        </p:spPr>
      </p:pic>
      <p:cxnSp>
        <p:nvCxnSpPr>
          <p:cNvPr id="7" name="Straight Arrow Connector 6">
            <a:extLst>
              <a:ext uri="{FF2B5EF4-FFF2-40B4-BE49-F238E27FC236}">
                <a16:creationId xmlns:a16="http://schemas.microsoft.com/office/drawing/2014/main" id="{0B59EC42-9492-4EAD-87AD-53371438017E}"/>
              </a:ext>
            </a:extLst>
          </p:cNvPr>
          <p:cNvCxnSpPr>
            <a:stCxn id="86" idx="2"/>
            <a:endCxn id="260" idx="0"/>
          </p:cNvCxnSpPr>
          <p:nvPr/>
        </p:nvCxnSpPr>
        <p:spPr>
          <a:xfrm>
            <a:off x="5868069" y="4283680"/>
            <a:ext cx="283679" cy="917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76A2F49-944A-42F6-8CD7-18E28044D342}"/>
              </a:ext>
            </a:extLst>
          </p:cNvPr>
          <p:cNvCxnSpPr>
            <a:stCxn id="89" idx="2"/>
            <a:endCxn id="260" idx="0"/>
          </p:cNvCxnSpPr>
          <p:nvPr/>
        </p:nvCxnSpPr>
        <p:spPr>
          <a:xfrm flipH="1">
            <a:off x="6151748" y="4284859"/>
            <a:ext cx="3489614" cy="91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9429652-B3DC-417A-92AB-B9E540F48632}"/>
              </a:ext>
            </a:extLst>
          </p:cNvPr>
          <p:cNvGrpSpPr/>
          <p:nvPr/>
        </p:nvGrpSpPr>
        <p:grpSpPr>
          <a:xfrm>
            <a:off x="5173970" y="4283680"/>
            <a:ext cx="1733153" cy="1787861"/>
            <a:chOff x="5173970" y="4283680"/>
            <a:chExt cx="1733153" cy="1787861"/>
          </a:xfrm>
        </p:grpSpPr>
        <p:grpSp>
          <p:nvGrpSpPr>
            <p:cNvPr id="267" name="Group 266">
              <a:extLst>
                <a:ext uri="{FF2B5EF4-FFF2-40B4-BE49-F238E27FC236}">
                  <a16:creationId xmlns:a16="http://schemas.microsoft.com/office/drawing/2014/main" id="{8ADACC34-74EF-4E5A-B696-59B3C41222CF}"/>
                </a:ext>
              </a:extLst>
            </p:cNvPr>
            <p:cNvGrpSpPr/>
            <p:nvPr/>
          </p:nvGrpSpPr>
          <p:grpSpPr>
            <a:xfrm>
              <a:off x="5173970" y="5190446"/>
              <a:ext cx="640080" cy="881095"/>
              <a:chOff x="5405618" y="5190446"/>
              <a:chExt cx="640080" cy="881095"/>
            </a:xfrm>
          </p:grpSpPr>
          <p:sp>
            <p:nvSpPr>
              <p:cNvPr id="261" name="TextBox 260">
                <a:extLst>
                  <a:ext uri="{FF2B5EF4-FFF2-40B4-BE49-F238E27FC236}">
                    <a16:creationId xmlns:a16="http://schemas.microsoft.com/office/drawing/2014/main" id="{A19CC29B-A3C1-4F5A-AC66-48D027E38BDB}"/>
                  </a:ext>
                </a:extLst>
              </p:cNvPr>
              <p:cNvSpPr txBox="1"/>
              <p:nvPr/>
            </p:nvSpPr>
            <p:spPr>
              <a:xfrm>
                <a:off x="5405618" y="5797221"/>
                <a:ext cx="640080" cy="274320"/>
              </a:xfrm>
              <a:prstGeom prst="rect">
                <a:avLst/>
              </a:prstGeom>
              <a:noFill/>
            </p:spPr>
            <p:txBody>
              <a:bodyPr wrap="square" lIns="0" tIns="0" rIns="0" bIns="0" rtlCol="0" anchor="t">
                <a:noAutofit/>
              </a:bodyPr>
              <a:lstStyle/>
              <a:p>
                <a:pPr algn="ctr"/>
                <a:r>
                  <a:rPr lang="en-US" sz="1000" dirty="0"/>
                  <a:t>RDS DB </a:t>
                </a:r>
                <a:br>
                  <a:rPr lang="en-US" sz="1000" dirty="0"/>
                </a:br>
                <a:r>
                  <a:rPr lang="en-US" sz="1000" dirty="0"/>
                  <a:t>instance read replica</a:t>
                </a:r>
                <a:endParaRPr lang="en-US" dirty="0"/>
              </a:p>
            </p:txBody>
          </p:sp>
          <p:pic>
            <p:nvPicPr>
              <p:cNvPr id="262" name="Picture 261">
                <a:extLst>
                  <a:ext uri="{FF2B5EF4-FFF2-40B4-BE49-F238E27FC236}">
                    <a16:creationId xmlns:a16="http://schemas.microsoft.com/office/drawing/2014/main" id="{A88B8360-3588-4A57-B52D-5DBA7A0391A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07336" y="5190446"/>
                <a:ext cx="457319" cy="602829"/>
              </a:xfrm>
              <a:prstGeom prst="rect">
                <a:avLst/>
              </a:prstGeom>
            </p:spPr>
          </p:pic>
        </p:grpSp>
        <p:cxnSp>
          <p:nvCxnSpPr>
            <p:cNvPr id="47" name="Straight Arrow Connector 46">
              <a:extLst>
                <a:ext uri="{FF2B5EF4-FFF2-40B4-BE49-F238E27FC236}">
                  <a16:creationId xmlns:a16="http://schemas.microsoft.com/office/drawing/2014/main" id="{9C07F4DF-208A-42DB-A017-804400C7DA9B}"/>
                </a:ext>
              </a:extLst>
            </p:cNvPr>
            <p:cNvCxnSpPr>
              <a:cxnSpLocks/>
              <a:stCxn id="248" idx="2"/>
              <a:endCxn id="262" idx="0"/>
            </p:cNvCxnSpPr>
            <p:nvPr/>
          </p:nvCxnSpPr>
          <p:spPr>
            <a:xfrm flipH="1">
              <a:off x="5504348" y="4284859"/>
              <a:ext cx="875879" cy="905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86E8DE1-F895-4FA7-A1A8-48D0D8729B92}"/>
                </a:ext>
              </a:extLst>
            </p:cNvPr>
            <p:cNvCxnSpPr>
              <a:stCxn id="232" idx="2"/>
              <a:endCxn id="262" idx="0"/>
            </p:cNvCxnSpPr>
            <p:nvPr/>
          </p:nvCxnSpPr>
          <p:spPr>
            <a:xfrm flipH="1">
              <a:off x="5504348" y="4284215"/>
              <a:ext cx="1402775" cy="90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2AAB8E-A977-42D7-95D4-F779C46FB16E}"/>
                </a:ext>
              </a:extLst>
            </p:cNvPr>
            <p:cNvCxnSpPr>
              <a:stCxn id="86" idx="2"/>
              <a:endCxn id="262" idx="0"/>
            </p:cNvCxnSpPr>
            <p:nvPr/>
          </p:nvCxnSpPr>
          <p:spPr>
            <a:xfrm flipH="1">
              <a:off x="5504348" y="4283680"/>
              <a:ext cx="363721" cy="90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959FF2B8-02C1-4C6F-8D6D-936D0C7CB3E4}"/>
              </a:ext>
            </a:extLst>
          </p:cNvPr>
          <p:cNvGrpSpPr/>
          <p:nvPr/>
        </p:nvGrpSpPr>
        <p:grpSpPr>
          <a:xfrm>
            <a:off x="8604953" y="4284215"/>
            <a:ext cx="1720055" cy="1799284"/>
            <a:chOff x="8604953" y="4284215"/>
            <a:chExt cx="1720055" cy="1799284"/>
          </a:xfrm>
        </p:grpSpPr>
        <p:grpSp>
          <p:nvGrpSpPr>
            <p:cNvPr id="270" name="Group 269">
              <a:extLst>
                <a:ext uri="{FF2B5EF4-FFF2-40B4-BE49-F238E27FC236}">
                  <a16:creationId xmlns:a16="http://schemas.microsoft.com/office/drawing/2014/main" id="{879D1986-4EED-4C5E-A783-47187CFA896B}"/>
                </a:ext>
              </a:extLst>
            </p:cNvPr>
            <p:cNvGrpSpPr/>
            <p:nvPr/>
          </p:nvGrpSpPr>
          <p:grpSpPr>
            <a:xfrm>
              <a:off x="9684928" y="5202404"/>
              <a:ext cx="640080" cy="881095"/>
              <a:chOff x="9331360" y="5202404"/>
              <a:chExt cx="640080" cy="881095"/>
            </a:xfrm>
          </p:grpSpPr>
          <p:sp>
            <p:nvSpPr>
              <p:cNvPr id="265" name="TextBox 264">
                <a:extLst>
                  <a:ext uri="{FF2B5EF4-FFF2-40B4-BE49-F238E27FC236}">
                    <a16:creationId xmlns:a16="http://schemas.microsoft.com/office/drawing/2014/main" id="{DA268C1B-A3B8-49F6-AF82-85E366E8D302}"/>
                  </a:ext>
                </a:extLst>
              </p:cNvPr>
              <p:cNvSpPr txBox="1"/>
              <p:nvPr/>
            </p:nvSpPr>
            <p:spPr>
              <a:xfrm>
                <a:off x="9331360" y="5809179"/>
                <a:ext cx="640080" cy="274320"/>
              </a:xfrm>
              <a:prstGeom prst="rect">
                <a:avLst/>
              </a:prstGeom>
              <a:noFill/>
            </p:spPr>
            <p:txBody>
              <a:bodyPr wrap="square" lIns="0" tIns="0" rIns="0" bIns="0" rtlCol="0" anchor="t">
                <a:noAutofit/>
              </a:bodyPr>
              <a:lstStyle/>
              <a:p>
                <a:pPr algn="ctr"/>
                <a:r>
                  <a:rPr lang="en-US" sz="1000" dirty="0"/>
                  <a:t>RDS DB </a:t>
                </a:r>
                <a:br>
                  <a:rPr lang="en-US" sz="1000" dirty="0"/>
                </a:br>
                <a:r>
                  <a:rPr lang="en-US" sz="1000" dirty="0"/>
                  <a:t>instance read replica</a:t>
                </a:r>
                <a:endParaRPr lang="en-US" dirty="0"/>
              </a:p>
            </p:txBody>
          </p:sp>
          <p:pic>
            <p:nvPicPr>
              <p:cNvPr id="266" name="Picture 265">
                <a:extLst>
                  <a:ext uri="{FF2B5EF4-FFF2-40B4-BE49-F238E27FC236}">
                    <a16:creationId xmlns:a16="http://schemas.microsoft.com/office/drawing/2014/main" id="{77F911C4-F525-4F80-A663-BD753B18A45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3078" y="5202404"/>
                <a:ext cx="457319" cy="602829"/>
              </a:xfrm>
              <a:prstGeom prst="rect">
                <a:avLst/>
              </a:prstGeom>
            </p:spPr>
          </p:pic>
        </p:grpSp>
        <p:cxnSp>
          <p:nvCxnSpPr>
            <p:cNvPr id="60" name="Straight Arrow Connector 59">
              <a:extLst>
                <a:ext uri="{FF2B5EF4-FFF2-40B4-BE49-F238E27FC236}">
                  <a16:creationId xmlns:a16="http://schemas.microsoft.com/office/drawing/2014/main" id="{6D9F96EC-2081-4728-BC43-D8D87212DD2F}"/>
                </a:ext>
              </a:extLst>
            </p:cNvPr>
            <p:cNvCxnSpPr>
              <a:cxnSpLocks/>
              <a:stCxn id="230" idx="2"/>
              <a:endCxn id="266" idx="0"/>
            </p:cNvCxnSpPr>
            <p:nvPr/>
          </p:nvCxnSpPr>
          <p:spPr>
            <a:xfrm>
              <a:off x="8604953" y="4284215"/>
              <a:ext cx="1410353" cy="918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EDB4E4-3880-4CA9-A700-C241D50943E0}"/>
                </a:ext>
              </a:extLst>
            </p:cNvPr>
            <p:cNvCxnSpPr>
              <a:stCxn id="251" idx="2"/>
              <a:endCxn id="266" idx="0"/>
            </p:cNvCxnSpPr>
            <p:nvPr/>
          </p:nvCxnSpPr>
          <p:spPr>
            <a:xfrm>
              <a:off x="9126834" y="4285704"/>
              <a:ext cx="888472" cy="91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3BC86F-8A6D-4449-A79E-D65CBB6F0CC6}"/>
                </a:ext>
              </a:extLst>
            </p:cNvPr>
            <p:cNvCxnSpPr>
              <a:stCxn id="89" idx="2"/>
              <a:endCxn id="266" idx="0"/>
            </p:cNvCxnSpPr>
            <p:nvPr/>
          </p:nvCxnSpPr>
          <p:spPr>
            <a:xfrm>
              <a:off x="9641362" y="4284859"/>
              <a:ext cx="373944" cy="917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95" name="Connector: Elbow 94">
            <a:extLst>
              <a:ext uri="{FF2B5EF4-FFF2-40B4-BE49-F238E27FC236}">
                <a16:creationId xmlns:a16="http://schemas.microsoft.com/office/drawing/2014/main" id="{88FF7B67-5CB8-4CE9-8495-AEE187EB700A}"/>
              </a:ext>
            </a:extLst>
          </p:cNvPr>
          <p:cNvCxnSpPr>
            <a:cxnSpLocks/>
            <a:stCxn id="211" idx="1"/>
            <a:endCxn id="248" idx="0"/>
          </p:cNvCxnSpPr>
          <p:nvPr/>
        </p:nvCxnSpPr>
        <p:spPr>
          <a:xfrm rot="10800000" flipV="1">
            <a:off x="6380227" y="2563825"/>
            <a:ext cx="1126332" cy="12291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0FEF98A3-4408-4F92-95B1-130386E0E686}"/>
              </a:ext>
            </a:extLst>
          </p:cNvPr>
          <p:cNvCxnSpPr>
            <a:cxnSpLocks/>
            <a:stCxn id="211" idx="1"/>
            <a:endCxn id="86" idx="0"/>
          </p:cNvCxnSpPr>
          <p:nvPr/>
        </p:nvCxnSpPr>
        <p:spPr>
          <a:xfrm rot="10800000" flipV="1">
            <a:off x="5868069" y="2563824"/>
            <a:ext cx="1638490" cy="12279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761A65B0-794E-4E77-9797-C65270D5F4C4}"/>
              </a:ext>
            </a:extLst>
          </p:cNvPr>
          <p:cNvCxnSpPr>
            <a:cxnSpLocks/>
            <a:stCxn id="211" idx="3"/>
            <a:endCxn id="251" idx="0"/>
          </p:cNvCxnSpPr>
          <p:nvPr/>
        </p:nvCxnSpPr>
        <p:spPr>
          <a:xfrm>
            <a:off x="8050198" y="2563825"/>
            <a:ext cx="1076636" cy="12299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6602F23E-E84A-4B19-92B6-5A7363F3EDF4}"/>
              </a:ext>
            </a:extLst>
          </p:cNvPr>
          <p:cNvCxnSpPr>
            <a:cxnSpLocks/>
            <a:stCxn id="211" idx="3"/>
            <a:endCxn id="89" idx="0"/>
          </p:cNvCxnSpPr>
          <p:nvPr/>
        </p:nvCxnSpPr>
        <p:spPr>
          <a:xfrm>
            <a:off x="8050198" y="2563825"/>
            <a:ext cx="1591164" cy="12291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94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9396" y="980778"/>
            <a:ext cx="3639151" cy="2893100"/>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 </a:t>
            </a:r>
            <a:r>
              <a:rPr lang="en-US" sz="1300" b="1" dirty="0">
                <a:solidFill>
                  <a:sysClr val="windowText" lastClr="000000"/>
                </a:solidFill>
                <a:latin typeface="Segoe UI Light" panose="020B0502040204020203" pitchFamily="34" charset="0"/>
                <a:cs typeface="Segoe UI Light" panose="020B0502040204020203" pitchFamily="34" charset="0"/>
              </a:rPr>
              <a:t>content delivery network (CDN) </a:t>
            </a:r>
            <a:r>
              <a:rPr lang="en-US" sz="1300" dirty="0">
                <a:solidFill>
                  <a:sysClr val="windowText" lastClr="000000"/>
                </a:solidFill>
                <a:latin typeface="Segoe UI Light" panose="020B0502040204020203" pitchFamily="34" charset="0"/>
                <a:cs typeface="Segoe UI Light" panose="020B0502040204020203" pitchFamily="34" charset="0"/>
              </a:rPr>
              <a:t>uses a network of servers in </a:t>
            </a:r>
            <a:r>
              <a:rPr lang="en-US" sz="1300" b="1" dirty="0">
                <a:solidFill>
                  <a:sysClr val="windowText" lastClr="000000"/>
                </a:solidFill>
                <a:latin typeface="Segoe UI Light" panose="020B0502040204020203" pitchFamily="34" charset="0"/>
                <a:cs typeface="Segoe UI Light" panose="020B0502040204020203" pitchFamily="34" charset="0"/>
              </a:rPr>
              <a:t>geographically </a:t>
            </a:r>
            <a:r>
              <a:rPr lang="en-US" sz="1300" b="1" dirty="0" err="1">
                <a:solidFill>
                  <a:sysClr val="windowText" lastClr="000000"/>
                </a:solidFill>
                <a:latin typeface="Segoe UI Light" panose="020B0502040204020203" pitchFamily="34" charset="0"/>
                <a:cs typeface="Segoe UI Light" panose="020B0502040204020203" pitchFamily="34" charset="0"/>
              </a:rPr>
              <a:t>dispered</a:t>
            </a:r>
            <a:r>
              <a:rPr lang="en-US" sz="1300" b="1" dirty="0">
                <a:solidFill>
                  <a:sysClr val="windowText" lastClr="000000"/>
                </a:solidFill>
                <a:latin typeface="Segoe UI Light" panose="020B0502040204020203" pitchFamily="34" charset="0"/>
                <a:cs typeface="Segoe UI Light" panose="020B0502040204020203" pitchFamily="34" charset="0"/>
              </a:rPr>
              <a:t> </a:t>
            </a:r>
            <a:r>
              <a:rPr lang="en-US" sz="1300" dirty="0">
                <a:solidFill>
                  <a:sysClr val="windowText" lastClr="000000"/>
                </a:solidFill>
                <a:latin typeface="Segoe UI Light" panose="020B0502040204020203" pitchFamily="34" charset="0"/>
                <a:cs typeface="Segoe UI Light" panose="020B0502040204020203" pitchFamily="34" charset="0"/>
              </a:rPr>
              <a:t>locations (edge locations) to </a:t>
            </a:r>
            <a:r>
              <a:rPr lang="en-US" sz="1300" b="1" dirty="0">
                <a:solidFill>
                  <a:sysClr val="windowText" lastClr="000000"/>
                </a:solidFill>
                <a:latin typeface="Segoe UI Light" panose="020B0502040204020203" pitchFamily="34" charset="0"/>
                <a:cs typeface="Segoe UI Light" panose="020B0502040204020203" pitchFamily="34" charset="0"/>
              </a:rPr>
              <a:t>cache copies</a:t>
            </a:r>
            <a:r>
              <a:rPr lang="en-US" sz="1300" dirty="0">
                <a:solidFill>
                  <a:sysClr val="windowText" lastClr="000000"/>
                </a:solidFill>
                <a:latin typeface="Segoe UI Light" panose="020B0502040204020203" pitchFamily="34" charset="0"/>
                <a:cs typeface="Segoe UI Light" panose="020B0502040204020203" pitchFamily="34" charset="0"/>
              </a:rPr>
              <a:t> of content close to end users, </a:t>
            </a:r>
            <a:r>
              <a:rPr lang="en-US" sz="1300" b="1" dirty="0">
                <a:solidFill>
                  <a:sysClr val="windowText" lastClr="000000"/>
                </a:solidFill>
                <a:latin typeface="Segoe UI Light" panose="020B0502040204020203" pitchFamily="34" charset="0"/>
                <a:cs typeface="Segoe UI Light" panose="020B0502040204020203" pitchFamily="34" charset="0"/>
              </a:rPr>
              <a:t>lowering latency </a:t>
            </a:r>
            <a:r>
              <a:rPr lang="en-US" sz="1300" dirty="0">
                <a:solidFill>
                  <a:sysClr val="windowText" lastClr="000000"/>
                </a:solidFill>
                <a:latin typeface="Segoe UI Light" panose="020B0502040204020203" pitchFamily="34" charset="0"/>
                <a:cs typeface="Segoe UI Light" panose="020B0502040204020203" pitchFamily="34" charset="0"/>
              </a:rPr>
              <a:t>when they download or stream the objects.</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Edge Location </a:t>
            </a:r>
            <a:r>
              <a:rPr lang="en-US" sz="1300" dirty="0">
                <a:solidFill>
                  <a:sysClr val="windowText" lastClr="000000"/>
                </a:solidFill>
                <a:latin typeface="Segoe UI Light" panose="020B0502040204020203" pitchFamily="34" charset="0"/>
                <a:cs typeface="Segoe UI Light" panose="020B0502040204020203" pitchFamily="34" charset="0"/>
              </a:rPr>
              <a:t>– location where content will be cached</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Origin</a:t>
            </a:r>
            <a:r>
              <a:rPr lang="en-US" sz="1300" dirty="0">
                <a:solidFill>
                  <a:sysClr val="windowText" lastClr="000000"/>
                </a:solidFill>
                <a:latin typeface="Segoe UI Light" panose="020B0502040204020203" pitchFamily="34" charset="0"/>
                <a:cs typeface="Segoe UI Light" panose="020B0502040204020203" pitchFamily="34" charset="0"/>
              </a:rPr>
              <a:t> – origin of all the files that the CDN will distribute. It can be a S3 bucket, EC2,ELB.</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Distribution</a:t>
            </a:r>
            <a:r>
              <a:rPr lang="en-US" sz="1300" dirty="0">
                <a:solidFill>
                  <a:sysClr val="windowText" lastClr="000000"/>
                </a:solidFill>
                <a:latin typeface="Segoe UI Light" panose="020B0502040204020203" pitchFamily="34" charset="0"/>
                <a:cs typeface="Segoe UI Light" panose="020B0502040204020203" pitchFamily="34" charset="0"/>
              </a:rPr>
              <a:t> – name given the CDN which consists of a collection of Edge locations.</a:t>
            </a:r>
          </a:p>
        </p:txBody>
      </p:sp>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183" name="Rectangle 18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5" name="TextBox 184"/>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92" name="TextBox 91">
            <a:extLst>
              <a:ext uri="{FF2B5EF4-FFF2-40B4-BE49-F238E27FC236}">
                <a16:creationId xmlns:a16="http://schemas.microsoft.com/office/drawing/2014/main" id="{C47711E2-E049-4530-B60E-3F254535B412}"/>
              </a:ext>
            </a:extLst>
          </p:cNvPr>
          <p:cNvSpPr txBox="1"/>
          <p:nvPr/>
        </p:nvSpPr>
        <p:spPr>
          <a:xfrm>
            <a:off x="10308" y="165372"/>
            <a:ext cx="3628843" cy="369332"/>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CloudFront</a:t>
            </a:r>
            <a:r>
              <a:rPr lang="en-US" dirty="0">
                <a:solidFill>
                  <a:schemeClr val="bg1"/>
                </a:solidFill>
                <a:latin typeface="Arial" panose="020B0604020202020204" pitchFamily="34" charset="0"/>
                <a:cs typeface="Arial" panose="020B0604020202020204" pitchFamily="34" charset="0"/>
              </a:rPr>
              <a:t> (</a:t>
            </a:r>
            <a:r>
              <a:rPr lang="en-US" sz="1400" dirty="0">
                <a:solidFill>
                  <a:schemeClr val="bg1"/>
                </a:solidFill>
                <a:latin typeface="Arial" panose="020B0604020202020204" pitchFamily="34" charset="0"/>
                <a:cs typeface="Arial" panose="020B0604020202020204" pitchFamily="34" charset="0"/>
              </a:rPr>
              <a:t>Content Delivery Network</a:t>
            </a:r>
            <a:r>
              <a:rPr lang="en-US" dirty="0">
                <a:solidFill>
                  <a:schemeClr val="bg1"/>
                </a:solidFill>
                <a:latin typeface="Arial" panose="020B0604020202020204" pitchFamily="34" charset="0"/>
                <a:cs typeface="Arial" panose="020B0604020202020204" pitchFamily="34" charset="0"/>
              </a:rPr>
              <a:t>)</a:t>
            </a:r>
          </a:p>
        </p:txBody>
      </p:sp>
      <p:pic>
        <p:nvPicPr>
          <p:cNvPr id="2052" name="Picture 4" descr="http://www.pictorem.com/collection/900_WorldFlag_world-map-146505.png">
            <a:extLst>
              <a:ext uri="{FF2B5EF4-FFF2-40B4-BE49-F238E27FC236}">
                <a16:creationId xmlns:a16="http://schemas.microsoft.com/office/drawing/2014/main" id="{1F635729-E0DF-4CA0-BBA2-267F6D5163DB}"/>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3301" b="35869"/>
          <a:stretch/>
        </p:blipFill>
        <p:spPr bwMode="auto">
          <a:xfrm>
            <a:off x="3867170" y="297868"/>
            <a:ext cx="4726977" cy="2732716"/>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descr="Image result for grey world map">
            <a:extLst>
              <a:ext uri="{FF2B5EF4-FFF2-40B4-BE49-F238E27FC236}">
                <a16:creationId xmlns:a16="http://schemas.microsoft.com/office/drawing/2014/main" id="{A5FF79B7-76E1-4767-9105-9E26E56AB3F2}"/>
              </a:ext>
            </a:extLst>
          </p:cNvPr>
          <p:cNvSpPr>
            <a:spLocks noChangeAspect="1" noChangeArrowheads="1"/>
          </p:cNvSpPr>
          <p:nvPr/>
        </p:nvSpPr>
        <p:spPr bwMode="auto">
          <a:xfrm>
            <a:off x="5971696" y="36422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TextBox 138">
            <a:extLst>
              <a:ext uri="{FF2B5EF4-FFF2-40B4-BE49-F238E27FC236}">
                <a16:creationId xmlns:a16="http://schemas.microsoft.com/office/drawing/2014/main" id="{9C3C98E9-AB13-44A9-B65F-C250EE16102A}"/>
              </a:ext>
            </a:extLst>
          </p:cNvPr>
          <p:cNvSpPr txBox="1"/>
          <p:nvPr/>
        </p:nvSpPr>
        <p:spPr>
          <a:xfrm>
            <a:off x="3745466" y="67279"/>
            <a:ext cx="2406820" cy="369332"/>
          </a:xfrm>
          <a:prstGeom prst="rect">
            <a:avLst/>
          </a:prstGeom>
          <a:noFill/>
        </p:spPr>
        <p:txBody>
          <a:bodyPr wrap="square" rtlCol="0">
            <a:spAutoFit/>
          </a:bodyPr>
          <a:lstStyle/>
          <a:p>
            <a:r>
              <a:rPr lang="en-US" b="1" dirty="0">
                <a:solidFill>
                  <a:schemeClr val="accent2"/>
                </a:solidFill>
              </a:rPr>
              <a:t>How </a:t>
            </a:r>
            <a:r>
              <a:rPr lang="en-US" b="1" dirty="0" err="1">
                <a:solidFill>
                  <a:schemeClr val="accent2"/>
                </a:solidFill>
              </a:rPr>
              <a:t>CloudFront</a:t>
            </a:r>
            <a:r>
              <a:rPr lang="en-US" b="1" dirty="0">
                <a:solidFill>
                  <a:schemeClr val="accent2"/>
                </a:solidFill>
              </a:rPr>
              <a:t> Works</a:t>
            </a:r>
          </a:p>
        </p:txBody>
      </p:sp>
      <p:pic>
        <p:nvPicPr>
          <p:cNvPr id="142" name="Picture 141">
            <a:extLst>
              <a:ext uri="{FF2B5EF4-FFF2-40B4-BE49-F238E27FC236}">
                <a16:creationId xmlns:a16="http://schemas.microsoft.com/office/drawing/2014/main" id="{7BD20E10-E562-417C-867E-78A0AB79D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562" y="1576396"/>
            <a:ext cx="426066" cy="441846"/>
          </a:xfrm>
          <a:prstGeom prst="rect">
            <a:avLst/>
          </a:prstGeom>
        </p:spPr>
      </p:pic>
      <p:sp>
        <p:nvSpPr>
          <p:cNvPr id="145" name="TextBox 36">
            <a:extLst>
              <a:ext uri="{FF2B5EF4-FFF2-40B4-BE49-F238E27FC236}">
                <a16:creationId xmlns:a16="http://schemas.microsoft.com/office/drawing/2014/main" id="{ADAEFF77-8CC1-48CA-A178-332A8209BB84}"/>
              </a:ext>
            </a:extLst>
          </p:cNvPr>
          <p:cNvSpPr txBox="1">
            <a:spLocks noChangeArrowheads="1"/>
          </p:cNvSpPr>
          <p:nvPr/>
        </p:nvSpPr>
        <p:spPr bwMode="auto">
          <a:xfrm>
            <a:off x="7523909" y="1409133"/>
            <a:ext cx="1174962" cy="73866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S3 Bucket</a:t>
            </a:r>
            <a:br>
              <a:rPr lang="en-US" sz="1400" b="1" dirty="0">
                <a:latin typeface="Calibri" panose="020F0502020204030204" pitchFamily="34" charset="0"/>
                <a:ea typeface="Verdana" pitchFamily="34" charset="0"/>
                <a:cs typeface="Helvetica Neue"/>
              </a:rPr>
            </a:br>
            <a:r>
              <a:rPr lang="en-US" sz="1400" b="1" dirty="0">
                <a:latin typeface="Calibri" panose="020F0502020204030204" pitchFamily="34" charset="0"/>
                <a:ea typeface="Verdana" pitchFamily="34" charset="0"/>
                <a:cs typeface="Helvetica Neue"/>
              </a:rPr>
              <a:t>(Origin)</a:t>
            </a:r>
            <a:br>
              <a:rPr lang="en-US" sz="1400" b="1" dirty="0">
                <a:latin typeface="Calibri" panose="020F0502020204030204" pitchFamily="34" charset="0"/>
                <a:ea typeface="Verdana" pitchFamily="34" charset="0"/>
                <a:cs typeface="Helvetica Neue"/>
              </a:rPr>
            </a:br>
            <a:endParaRPr lang="en-US" sz="1400" b="1" dirty="0">
              <a:latin typeface="Calibri" panose="020F0502020204030204" pitchFamily="34" charset="0"/>
              <a:ea typeface="Verdana" pitchFamily="34" charset="0"/>
              <a:cs typeface="Helvetica Neue"/>
            </a:endParaRPr>
          </a:p>
        </p:txBody>
      </p:sp>
      <p:pic>
        <p:nvPicPr>
          <p:cNvPr id="148" name="Picture 147">
            <a:extLst>
              <a:ext uri="{FF2B5EF4-FFF2-40B4-BE49-F238E27FC236}">
                <a16:creationId xmlns:a16="http://schemas.microsoft.com/office/drawing/2014/main" id="{D5C5A91E-1388-4AA9-9E81-7F1084285B6D}"/>
              </a:ext>
            </a:extLst>
          </p:cNvPr>
          <p:cNvPicPr>
            <a:picLocks noChangeAspect="1"/>
          </p:cNvPicPr>
          <p:nvPr/>
        </p:nvPicPr>
        <p:blipFill>
          <a:blip r:embed="rId5">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502357" y="482533"/>
            <a:ext cx="548640" cy="731520"/>
          </a:xfrm>
          <a:prstGeom prst="rect">
            <a:avLst/>
          </a:prstGeom>
        </p:spPr>
      </p:pic>
      <p:sp>
        <p:nvSpPr>
          <p:cNvPr id="12" name="Arrow: Left-Right 11">
            <a:extLst>
              <a:ext uri="{FF2B5EF4-FFF2-40B4-BE49-F238E27FC236}">
                <a16:creationId xmlns:a16="http://schemas.microsoft.com/office/drawing/2014/main" id="{C825CFDF-840C-4FD2-9D9D-89669EFC0CF0}"/>
              </a:ext>
            </a:extLst>
          </p:cNvPr>
          <p:cNvSpPr/>
          <p:nvPr/>
        </p:nvSpPr>
        <p:spPr>
          <a:xfrm rot="978758">
            <a:off x="5081102" y="1169151"/>
            <a:ext cx="2275765" cy="247726"/>
          </a:xfrm>
          <a:prstGeom prst="leftRightArrow">
            <a:avLst>
              <a:gd name="adj1" fmla="val 36170"/>
              <a:gd name="adj2" fmla="val 3901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a:extLst>
              <a:ext uri="{FF2B5EF4-FFF2-40B4-BE49-F238E27FC236}">
                <a16:creationId xmlns:a16="http://schemas.microsoft.com/office/drawing/2014/main" id="{A0866B99-FDDD-4B74-B17F-BADCFD7EB139}"/>
              </a:ext>
            </a:extLst>
          </p:cNvPr>
          <p:cNvPicPr>
            <a:picLocks noChangeAspect="1"/>
          </p:cNvPicPr>
          <p:nvPr/>
        </p:nvPicPr>
        <p:blipFill>
          <a:blip r:embed="rId5">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895266" y="2053571"/>
            <a:ext cx="548640" cy="731520"/>
          </a:xfrm>
          <a:prstGeom prst="rect">
            <a:avLst/>
          </a:prstGeom>
        </p:spPr>
      </p:pic>
      <p:pic>
        <p:nvPicPr>
          <p:cNvPr id="156" name="Picture 4" descr="http://www.pictorem.com/collection/900_WorldFlag_world-map-146505.png">
            <a:extLst>
              <a:ext uri="{FF2B5EF4-FFF2-40B4-BE49-F238E27FC236}">
                <a16:creationId xmlns:a16="http://schemas.microsoft.com/office/drawing/2014/main" id="{AF454EA6-955A-4609-9681-A8BAD0626493}"/>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43301" b="35869"/>
          <a:stretch/>
        </p:blipFill>
        <p:spPr bwMode="auto">
          <a:xfrm>
            <a:off x="3895266" y="3520074"/>
            <a:ext cx="4726977" cy="2732716"/>
          </a:xfrm>
          <a:prstGeom prst="rect">
            <a:avLst/>
          </a:prstGeom>
          <a:noFill/>
          <a:extLst>
            <a:ext uri="{909E8E84-426E-40DD-AFC4-6F175D3DCCD1}">
              <a14:hiddenFill xmlns:a14="http://schemas.microsoft.com/office/drawing/2010/main">
                <a:solidFill>
                  <a:srgbClr val="FFFFFF"/>
                </a:solidFill>
              </a14:hiddenFill>
            </a:ext>
          </a:extLst>
        </p:spPr>
      </p:pic>
      <p:sp>
        <p:nvSpPr>
          <p:cNvPr id="157" name="AutoShape 6" descr="Image result for grey world map">
            <a:extLst>
              <a:ext uri="{FF2B5EF4-FFF2-40B4-BE49-F238E27FC236}">
                <a16:creationId xmlns:a16="http://schemas.microsoft.com/office/drawing/2014/main" id="{016433B0-FADC-4C2E-BB9F-B567F37AC584}"/>
              </a:ext>
            </a:extLst>
          </p:cNvPr>
          <p:cNvSpPr>
            <a:spLocks noChangeAspect="1" noChangeArrowheads="1"/>
          </p:cNvSpPr>
          <p:nvPr/>
        </p:nvSpPr>
        <p:spPr bwMode="auto">
          <a:xfrm>
            <a:off x="5971696" y="65092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8" name="Picture 157">
            <a:extLst>
              <a:ext uri="{FF2B5EF4-FFF2-40B4-BE49-F238E27FC236}">
                <a16:creationId xmlns:a16="http://schemas.microsoft.com/office/drawing/2014/main" id="{81CF4090-AA34-4187-A91C-46B34278B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2658" y="4798602"/>
            <a:ext cx="426066" cy="441846"/>
          </a:xfrm>
          <a:prstGeom prst="rect">
            <a:avLst/>
          </a:prstGeom>
        </p:spPr>
      </p:pic>
      <p:sp>
        <p:nvSpPr>
          <p:cNvPr id="159" name="TextBox 36">
            <a:extLst>
              <a:ext uri="{FF2B5EF4-FFF2-40B4-BE49-F238E27FC236}">
                <a16:creationId xmlns:a16="http://schemas.microsoft.com/office/drawing/2014/main" id="{E55741A1-B0D0-43A2-BB90-C6794E870602}"/>
              </a:ext>
            </a:extLst>
          </p:cNvPr>
          <p:cNvSpPr txBox="1">
            <a:spLocks noChangeArrowheads="1"/>
          </p:cNvSpPr>
          <p:nvPr/>
        </p:nvSpPr>
        <p:spPr bwMode="auto">
          <a:xfrm>
            <a:off x="7552005" y="4631339"/>
            <a:ext cx="1174962" cy="73866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S3 Bucket</a:t>
            </a:r>
            <a:br>
              <a:rPr lang="en-US" sz="1400" b="1" dirty="0">
                <a:latin typeface="Calibri" panose="020F0502020204030204" pitchFamily="34" charset="0"/>
                <a:ea typeface="Verdana" pitchFamily="34" charset="0"/>
                <a:cs typeface="Helvetica Neue"/>
              </a:rPr>
            </a:br>
            <a:r>
              <a:rPr lang="en-US" sz="1400" b="1" dirty="0">
                <a:latin typeface="Calibri" panose="020F0502020204030204" pitchFamily="34" charset="0"/>
                <a:ea typeface="Verdana" pitchFamily="34" charset="0"/>
                <a:cs typeface="Helvetica Neue"/>
              </a:rPr>
              <a:t>(Origin)</a:t>
            </a:r>
            <a:br>
              <a:rPr lang="en-US" sz="1400" b="1" dirty="0">
                <a:latin typeface="Calibri" panose="020F0502020204030204" pitchFamily="34" charset="0"/>
                <a:ea typeface="Verdana" pitchFamily="34" charset="0"/>
                <a:cs typeface="Helvetica Neue"/>
              </a:rPr>
            </a:br>
            <a:endParaRPr lang="en-US" sz="1400" b="1" dirty="0">
              <a:latin typeface="Calibri" panose="020F0502020204030204" pitchFamily="34" charset="0"/>
              <a:ea typeface="Verdana" pitchFamily="34" charset="0"/>
              <a:cs typeface="Helvetica Neue"/>
            </a:endParaRPr>
          </a:p>
        </p:txBody>
      </p:sp>
      <p:pic>
        <p:nvPicPr>
          <p:cNvPr id="160" name="Picture 159">
            <a:extLst>
              <a:ext uri="{FF2B5EF4-FFF2-40B4-BE49-F238E27FC236}">
                <a16:creationId xmlns:a16="http://schemas.microsoft.com/office/drawing/2014/main" id="{D107EEED-5BC8-41B4-BC92-9E634D54A6B9}"/>
              </a:ext>
            </a:extLst>
          </p:cNvPr>
          <p:cNvPicPr>
            <a:picLocks noChangeAspect="1"/>
          </p:cNvPicPr>
          <p:nvPr/>
        </p:nvPicPr>
        <p:blipFill>
          <a:blip r:embed="rId5">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530453" y="3704739"/>
            <a:ext cx="548640" cy="731520"/>
          </a:xfrm>
          <a:prstGeom prst="rect">
            <a:avLst/>
          </a:prstGeom>
        </p:spPr>
      </p:pic>
      <p:sp>
        <p:nvSpPr>
          <p:cNvPr id="161" name="Arrow: Left-Right 160">
            <a:extLst>
              <a:ext uri="{FF2B5EF4-FFF2-40B4-BE49-F238E27FC236}">
                <a16:creationId xmlns:a16="http://schemas.microsoft.com/office/drawing/2014/main" id="{BB93B1D6-8344-4424-BD56-2DFCE97D91B3}"/>
              </a:ext>
            </a:extLst>
          </p:cNvPr>
          <p:cNvSpPr/>
          <p:nvPr/>
        </p:nvSpPr>
        <p:spPr>
          <a:xfrm rot="2110521">
            <a:off x="5063184" y="4497896"/>
            <a:ext cx="974551" cy="253684"/>
          </a:xfrm>
          <a:prstGeom prst="leftRightArrow">
            <a:avLst>
              <a:gd name="adj1" fmla="val 36170"/>
              <a:gd name="adj2" fmla="val 3901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a:extLst>
              <a:ext uri="{FF2B5EF4-FFF2-40B4-BE49-F238E27FC236}">
                <a16:creationId xmlns:a16="http://schemas.microsoft.com/office/drawing/2014/main" id="{9B102604-517E-4226-82C0-997EAC86F332}"/>
              </a:ext>
            </a:extLst>
          </p:cNvPr>
          <p:cNvPicPr>
            <a:picLocks noChangeAspect="1"/>
          </p:cNvPicPr>
          <p:nvPr/>
        </p:nvPicPr>
        <p:blipFill>
          <a:blip r:embed="rId5">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923362" y="5275777"/>
            <a:ext cx="548640" cy="731520"/>
          </a:xfrm>
          <a:prstGeom prst="rect">
            <a:avLst/>
          </a:prstGeom>
        </p:spPr>
      </p:pic>
      <p:pic>
        <p:nvPicPr>
          <p:cNvPr id="163" name="Picture 162">
            <a:extLst>
              <a:ext uri="{FF2B5EF4-FFF2-40B4-BE49-F238E27FC236}">
                <a16:creationId xmlns:a16="http://schemas.microsoft.com/office/drawing/2014/main" id="{2CF1B434-F9DD-4189-BE73-4F53A17562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7270" y="4952782"/>
            <a:ext cx="302111" cy="329785"/>
          </a:xfrm>
          <a:prstGeom prst="rect">
            <a:avLst/>
          </a:prstGeom>
          <a:noFill/>
          <a:ln>
            <a:noFill/>
          </a:ln>
        </p:spPr>
      </p:pic>
      <p:sp>
        <p:nvSpPr>
          <p:cNvPr id="164" name="TextBox 36">
            <a:extLst>
              <a:ext uri="{FF2B5EF4-FFF2-40B4-BE49-F238E27FC236}">
                <a16:creationId xmlns:a16="http://schemas.microsoft.com/office/drawing/2014/main" id="{8A35A347-DCF6-448D-A5DC-8882D9F5DC33}"/>
              </a:ext>
            </a:extLst>
          </p:cNvPr>
          <p:cNvSpPr txBox="1">
            <a:spLocks noChangeArrowheads="1"/>
          </p:cNvSpPr>
          <p:nvPr/>
        </p:nvSpPr>
        <p:spPr bwMode="auto">
          <a:xfrm>
            <a:off x="5510844" y="5282567"/>
            <a:ext cx="1174962" cy="52322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Edge Location</a:t>
            </a:r>
          </a:p>
        </p:txBody>
      </p:sp>
      <p:sp>
        <p:nvSpPr>
          <p:cNvPr id="165" name="Arrow: Left-Right 164">
            <a:extLst>
              <a:ext uri="{FF2B5EF4-FFF2-40B4-BE49-F238E27FC236}">
                <a16:creationId xmlns:a16="http://schemas.microsoft.com/office/drawing/2014/main" id="{C2543155-3522-423B-AC1D-46BF95CC582A}"/>
              </a:ext>
            </a:extLst>
          </p:cNvPr>
          <p:cNvSpPr/>
          <p:nvPr/>
        </p:nvSpPr>
        <p:spPr>
          <a:xfrm rot="20823219">
            <a:off x="4396356" y="2033343"/>
            <a:ext cx="2965387" cy="255354"/>
          </a:xfrm>
          <a:prstGeom prst="leftRightArrow">
            <a:avLst>
              <a:gd name="adj1" fmla="val 36170"/>
              <a:gd name="adj2" fmla="val 3901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Arrow: Left-Right 166">
            <a:extLst>
              <a:ext uri="{FF2B5EF4-FFF2-40B4-BE49-F238E27FC236}">
                <a16:creationId xmlns:a16="http://schemas.microsoft.com/office/drawing/2014/main" id="{935EB62D-68D6-4614-AC86-37FEFC9AD8A5}"/>
              </a:ext>
            </a:extLst>
          </p:cNvPr>
          <p:cNvSpPr/>
          <p:nvPr/>
        </p:nvSpPr>
        <p:spPr>
          <a:xfrm rot="20478656">
            <a:off x="4441453" y="5311931"/>
            <a:ext cx="1521306" cy="251013"/>
          </a:xfrm>
          <a:prstGeom prst="leftRightArrow">
            <a:avLst>
              <a:gd name="adj1" fmla="val 36170"/>
              <a:gd name="adj2" fmla="val 3901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Arrow: Left-Right 167">
            <a:extLst>
              <a:ext uri="{FF2B5EF4-FFF2-40B4-BE49-F238E27FC236}">
                <a16:creationId xmlns:a16="http://schemas.microsoft.com/office/drawing/2014/main" id="{9CC30F08-E08D-435F-A7AC-12455A4F3EC1}"/>
              </a:ext>
            </a:extLst>
          </p:cNvPr>
          <p:cNvSpPr/>
          <p:nvPr/>
        </p:nvSpPr>
        <p:spPr>
          <a:xfrm>
            <a:off x="6286029" y="4968334"/>
            <a:ext cx="1076693" cy="280639"/>
          </a:xfrm>
          <a:prstGeom prst="leftRightArrow">
            <a:avLst>
              <a:gd name="adj1" fmla="val 36170"/>
              <a:gd name="adj2" fmla="val 3901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Image result for video file">
            <a:extLst>
              <a:ext uri="{FF2B5EF4-FFF2-40B4-BE49-F238E27FC236}">
                <a16:creationId xmlns:a16="http://schemas.microsoft.com/office/drawing/2014/main" id="{0A77EB0F-BDCE-49CD-A971-F8E39005F8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5329" y="1163495"/>
            <a:ext cx="391313" cy="39131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8" descr="Image result for video file">
            <a:extLst>
              <a:ext uri="{FF2B5EF4-FFF2-40B4-BE49-F238E27FC236}">
                <a16:creationId xmlns:a16="http://schemas.microsoft.com/office/drawing/2014/main" id="{A669BE2C-3C52-44BB-AA11-B3E332D7E2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7411" y="4375409"/>
            <a:ext cx="391313" cy="391313"/>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8" descr="Image result for video file">
            <a:extLst>
              <a:ext uri="{FF2B5EF4-FFF2-40B4-BE49-F238E27FC236}">
                <a16:creationId xmlns:a16="http://schemas.microsoft.com/office/drawing/2014/main" id="{1F137DDC-D8E7-4DA5-B228-37A80D412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2327" y="4549741"/>
            <a:ext cx="391313" cy="391313"/>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8" descr="Image result for video file">
            <a:extLst>
              <a:ext uri="{FF2B5EF4-FFF2-40B4-BE49-F238E27FC236}">
                <a16:creationId xmlns:a16="http://schemas.microsoft.com/office/drawing/2014/main" id="{43E354FD-AAD7-43B0-86BA-66166E7773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678" y="3691749"/>
            <a:ext cx="391313" cy="391313"/>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8" descr="Image result for video file">
            <a:extLst>
              <a:ext uri="{FF2B5EF4-FFF2-40B4-BE49-F238E27FC236}">
                <a16:creationId xmlns:a16="http://schemas.microsoft.com/office/drawing/2014/main" id="{9C80154F-F9F2-4A9E-B353-826252EAC6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6568" y="5119224"/>
            <a:ext cx="391313" cy="391313"/>
          </a:xfrm>
          <a:prstGeom prst="rect">
            <a:avLst/>
          </a:prstGeom>
          <a:noFill/>
          <a:extLst>
            <a:ext uri="{909E8E84-426E-40DD-AFC4-6F175D3DCCD1}">
              <a14:hiddenFill xmlns:a14="http://schemas.microsoft.com/office/drawing/2010/main">
                <a:solidFill>
                  <a:srgbClr val="FFFFFF"/>
                </a:solidFill>
              </a14:hiddenFill>
            </a:ext>
          </a:extLst>
        </p:spPr>
      </p:pic>
      <p:sp>
        <p:nvSpPr>
          <p:cNvPr id="181" name="TextBox 36">
            <a:extLst>
              <a:ext uri="{FF2B5EF4-FFF2-40B4-BE49-F238E27FC236}">
                <a16:creationId xmlns:a16="http://schemas.microsoft.com/office/drawing/2014/main" id="{46404BA1-2C4B-4FFA-8B32-70D9A516814A}"/>
              </a:ext>
            </a:extLst>
          </p:cNvPr>
          <p:cNvSpPr txBox="1">
            <a:spLocks noChangeArrowheads="1"/>
          </p:cNvSpPr>
          <p:nvPr/>
        </p:nvSpPr>
        <p:spPr bwMode="auto">
          <a:xfrm>
            <a:off x="4859266" y="4549741"/>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solidFill>
                  <a:srgbClr val="FF0000"/>
                </a:solidFill>
                <a:latin typeface="Calibri" panose="020F0502020204030204" pitchFamily="34" charset="0"/>
                <a:ea typeface="Verdana" pitchFamily="34" charset="0"/>
                <a:cs typeface="Helvetica Neue"/>
              </a:rPr>
              <a:t>4</a:t>
            </a:r>
          </a:p>
        </p:txBody>
      </p:sp>
      <p:sp>
        <p:nvSpPr>
          <p:cNvPr id="182" name="TextBox 36">
            <a:extLst>
              <a:ext uri="{FF2B5EF4-FFF2-40B4-BE49-F238E27FC236}">
                <a16:creationId xmlns:a16="http://schemas.microsoft.com/office/drawing/2014/main" id="{878DFB28-5F95-4E24-8512-3451D5E7E389}"/>
              </a:ext>
            </a:extLst>
          </p:cNvPr>
          <p:cNvSpPr txBox="1">
            <a:spLocks noChangeArrowheads="1"/>
          </p:cNvSpPr>
          <p:nvPr/>
        </p:nvSpPr>
        <p:spPr bwMode="auto">
          <a:xfrm>
            <a:off x="6237970" y="4800459"/>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solidFill>
                  <a:srgbClr val="FF0000"/>
                </a:solidFill>
                <a:latin typeface="Calibri" panose="020F0502020204030204" pitchFamily="34" charset="0"/>
                <a:ea typeface="Verdana" pitchFamily="34" charset="0"/>
                <a:cs typeface="Helvetica Neue"/>
              </a:rPr>
              <a:t>2</a:t>
            </a:r>
          </a:p>
        </p:txBody>
      </p:sp>
      <p:sp>
        <p:nvSpPr>
          <p:cNvPr id="184" name="TextBox 36">
            <a:extLst>
              <a:ext uri="{FF2B5EF4-FFF2-40B4-BE49-F238E27FC236}">
                <a16:creationId xmlns:a16="http://schemas.microsoft.com/office/drawing/2014/main" id="{26193992-D58A-43EF-81A9-E0966E984DC0}"/>
              </a:ext>
            </a:extLst>
          </p:cNvPr>
          <p:cNvSpPr txBox="1">
            <a:spLocks noChangeArrowheads="1"/>
          </p:cNvSpPr>
          <p:nvPr/>
        </p:nvSpPr>
        <p:spPr bwMode="auto">
          <a:xfrm>
            <a:off x="4579670" y="5485976"/>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solidFill>
                  <a:srgbClr val="FF0000"/>
                </a:solidFill>
                <a:latin typeface="Calibri" panose="020F0502020204030204" pitchFamily="34" charset="0"/>
                <a:ea typeface="Verdana" pitchFamily="34" charset="0"/>
                <a:cs typeface="Helvetica Neue"/>
              </a:rPr>
              <a:t>5</a:t>
            </a:r>
          </a:p>
        </p:txBody>
      </p:sp>
      <p:sp>
        <p:nvSpPr>
          <p:cNvPr id="186" name="TextBox 36">
            <a:extLst>
              <a:ext uri="{FF2B5EF4-FFF2-40B4-BE49-F238E27FC236}">
                <a16:creationId xmlns:a16="http://schemas.microsoft.com/office/drawing/2014/main" id="{2610FF81-494C-4354-A2F8-F34E873A5A1B}"/>
              </a:ext>
            </a:extLst>
          </p:cNvPr>
          <p:cNvSpPr txBox="1">
            <a:spLocks noChangeArrowheads="1"/>
          </p:cNvSpPr>
          <p:nvPr/>
        </p:nvSpPr>
        <p:spPr bwMode="auto">
          <a:xfrm>
            <a:off x="3745466" y="3406592"/>
            <a:ext cx="2364832"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End-user requests content</a:t>
            </a:r>
          </a:p>
        </p:txBody>
      </p:sp>
      <p:sp>
        <p:nvSpPr>
          <p:cNvPr id="187" name="TextBox 36">
            <a:extLst>
              <a:ext uri="{FF2B5EF4-FFF2-40B4-BE49-F238E27FC236}">
                <a16:creationId xmlns:a16="http://schemas.microsoft.com/office/drawing/2014/main" id="{AA123974-7437-4FC0-928D-2E47804767AE}"/>
              </a:ext>
            </a:extLst>
          </p:cNvPr>
          <p:cNvSpPr txBox="1">
            <a:spLocks noChangeArrowheads="1"/>
          </p:cNvSpPr>
          <p:nvPr/>
        </p:nvSpPr>
        <p:spPr bwMode="auto">
          <a:xfrm>
            <a:off x="5111116" y="3814429"/>
            <a:ext cx="1233869" cy="64633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Request routed to most optimal edge location</a:t>
            </a:r>
          </a:p>
        </p:txBody>
      </p:sp>
      <p:sp>
        <p:nvSpPr>
          <p:cNvPr id="188" name="TextBox 36">
            <a:extLst>
              <a:ext uri="{FF2B5EF4-FFF2-40B4-BE49-F238E27FC236}">
                <a16:creationId xmlns:a16="http://schemas.microsoft.com/office/drawing/2014/main" id="{878673CD-4B0B-47A7-A6C6-154FA6969F90}"/>
              </a:ext>
            </a:extLst>
          </p:cNvPr>
          <p:cNvSpPr txBox="1">
            <a:spLocks noChangeArrowheads="1"/>
          </p:cNvSpPr>
          <p:nvPr/>
        </p:nvSpPr>
        <p:spPr bwMode="auto">
          <a:xfrm>
            <a:off x="6203048" y="4091616"/>
            <a:ext cx="1233869" cy="83099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If content is not cached – object is requested from origin</a:t>
            </a:r>
          </a:p>
        </p:txBody>
      </p:sp>
      <p:sp>
        <p:nvSpPr>
          <p:cNvPr id="189" name="TextBox 36">
            <a:extLst>
              <a:ext uri="{FF2B5EF4-FFF2-40B4-BE49-F238E27FC236}">
                <a16:creationId xmlns:a16="http://schemas.microsoft.com/office/drawing/2014/main" id="{74387FCF-2E33-4AE8-9729-3CF7DEAA2425}"/>
              </a:ext>
            </a:extLst>
          </p:cNvPr>
          <p:cNvSpPr txBox="1">
            <a:spLocks noChangeArrowheads="1"/>
          </p:cNvSpPr>
          <p:nvPr/>
        </p:nvSpPr>
        <p:spPr bwMode="auto">
          <a:xfrm>
            <a:off x="6241586" y="5121888"/>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solidFill>
                  <a:srgbClr val="FF0000"/>
                </a:solidFill>
                <a:latin typeface="Calibri" panose="020F0502020204030204" pitchFamily="34" charset="0"/>
                <a:ea typeface="Verdana" pitchFamily="34" charset="0"/>
                <a:cs typeface="Helvetica Neue"/>
              </a:rPr>
              <a:t>3</a:t>
            </a:r>
          </a:p>
        </p:txBody>
      </p:sp>
      <p:sp>
        <p:nvSpPr>
          <p:cNvPr id="190" name="TextBox 36">
            <a:extLst>
              <a:ext uri="{FF2B5EF4-FFF2-40B4-BE49-F238E27FC236}">
                <a16:creationId xmlns:a16="http://schemas.microsoft.com/office/drawing/2014/main" id="{6586AEBF-9094-4F96-95BE-11FE4ECEDCA3}"/>
              </a:ext>
            </a:extLst>
          </p:cNvPr>
          <p:cNvSpPr txBox="1">
            <a:spLocks noChangeArrowheads="1"/>
          </p:cNvSpPr>
          <p:nvPr/>
        </p:nvSpPr>
        <p:spPr bwMode="auto">
          <a:xfrm>
            <a:off x="6321854" y="5305774"/>
            <a:ext cx="1233869" cy="64633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Transfer content from origin to edge location</a:t>
            </a:r>
          </a:p>
        </p:txBody>
      </p:sp>
      <p:sp>
        <p:nvSpPr>
          <p:cNvPr id="191" name="TextBox 36">
            <a:extLst>
              <a:ext uri="{FF2B5EF4-FFF2-40B4-BE49-F238E27FC236}">
                <a16:creationId xmlns:a16="http://schemas.microsoft.com/office/drawing/2014/main" id="{A7647925-24C9-4744-B102-2FA6B28FD1BE}"/>
              </a:ext>
            </a:extLst>
          </p:cNvPr>
          <p:cNvSpPr txBox="1">
            <a:spLocks noChangeArrowheads="1"/>
          </p:cNvSpPr>
          <p:nvPr/>
        </p:nvSpPr>
        <p:spPr bwMode="auto">
          <a:xfrm>
            <a:off x="4524231" y="5703104"/>
            <a:ext cx="1355750" cy="83099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Transfer cached content from edge location to end-user</a:t>
            </a:r>
          </a:p>
        </p:txBody>
      </p:sp>
      <p:sp>
        <p:nvSpPr>
          <p:cNvPr id="192" name="TextBox 36">
            <a:extLst>
              <a:ext uri="{FF2B5EF4-FFF2-40B4-BE49-F238E27FC236}">
                <a16:creationId xmlns:a16="http://schemas.microsoft.com/office/drawing/2014/main" id="{A6942D5C-B733-4974-9BA6-6EDA2F23AAE4}"/>
              </a:ext>
            </a:extLst>
          </p:cNvPr>
          <p:cNvSpPr txBox="1">
            <a:spLocks noChangeArrowheads="1"/>
          </p:cNvSpPr>
          <p:nvPr/>
        </p:nvSpPr>
        <p:spPr bwMode="auto">
          <a:xfrm>
            <a:off x="5076065" y="4366729"/>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solidFill>
                  <a:srgbClr val="FF0000"/>
                </a:solidFill>
                <a:latin typeface="Calibri" panose="020F0502020204030204" pitchFamily="34" charset="0"/>
                <a:ea typeface="Verdana" pitchFamily="34" charset="0"/>
                <a:cs typeface="Helvetica Neue"/>
              </a:rPr>
              <a:t>1</a:t>
            </a:r>
          </a:p>
        </p:txBody>
      </p:sp>
      <p:sp>
        <p:nvSpPr>
          <p:cNvPr id="195" name="TextBox 36">
            <a:extLst>
              <a:ext uri="{FF2B5EF4-FFF2-40B4-BE49-F238E27FC236}">
                <a16:creationId xmlns:a16="http://schemas.microsoft.com/office/drawing/2014/main" id="{7F3F12FF-19EB-45EF-BA35-232CF0D76E00}"/>
              </a:ext>
            </a:extLst>
          </p:cNvPr>
          <p:cNvSpPr txBox="1">
            <a:spLocks noChangeArrowheads="1"/>
          </p:cNvSpPr>
          <p:nvPr/>
        </p:nvSpPr>
        <p:spPr bwMode="auto">
          <a:xfrm>
            <a:off x="4052216" y="4399502"/>
            <a:ext cx="1355750" cy="64633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Transfer content from edge location to end-user</a:t>
            </a:r>
          </a:p>
        </p:txBody>
      </p:sp>
      <p:sp>
        <p:nvSpPr>
          <p:cNvPr id="196" name="TextBox 195">
            <a:extLst>
              <a:ext uri="{FF2B5EF4-FFF2-40B4-BE49-F238E27FC236}">
                <a16:creationId xmlns:a16="http://schemas.microsoft.com/office/drawing/2014/main" id="{25E96523-7395-48DF-80A7-31A1A3CB603F}"/>
              </a:ext>
            </a:extLst>
          </p:cNvPr>
          <p:cNvSpPr txBox="1"/>
          <p:nvPr/>
        </p:nvSpPr>
        <p:spPr>
          <a:xfrm>
            <a:off x="8935438" y="52289"/>
            <a:ext cx="2406820" cy="369332"/>
          </a:xfrm>
          <a:prstGeom prst="rect">
            <a:avLst/>
          </a:prstGeom>
          <a:noFill/>
        </p:spPr>
        <p:txBody>
          <a:bodyPr wrap="square" rtlCol="0">
            <a:spAutoFit/>
          </a:bodyPr>
          <a:lstStyle/>
          <a:p>
            <a:r>
              <a:rPr lang="en-US" b="1" dirty="0">
                <a:solidFill>
                  <a:schemeClr val="accent2"/>
                </a:solidFill>
              </a:rPr>
              <a:t>Features</a:t>
            </a:r>
          </a:p>
        </p:txBody>
      </p:sp>
      <p:sp>
        <p:nvSpPr>
          <p:cNvPr id="197" name="TextBox 196">
            <a:extLst>
              <a:ext uri="{FF2B5EF4-FFF2-40B4-BE49-F238E27FC236}">
                <a16:creationId xmlns:a16="http://schemas.microsoft.com/office/drawing/2014/main" id="{D82D8DAC-8881-4D3A-9434-8A2F951B8553}"/>
              </a:ext>
            </a:extLst>
          </p:cNvPr>
          <p:cNvSpPr txBox="1"/>
          <p:nvPr/>
        </p:nvSpPr>
        <p:spPr>
          <a:xfrm>
            <a:off x="9038463" y="392593"/>
            <a:ext cx="3153537" cy="3693319"/>
          </a:xfrm>
          <a:prstGeom prst="rect">
            <a:avLst/>
          </a:prstGeom>
          <a:noFill/>
        </p:spPr>
        <p:txBody>
          <a:bodyPr wrap="square" rtlCol="0">
            <a:spAutoFit/>
          </a:bodyPr>
          <a:lstStyle/>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Low Latency</a:t>
            </a:r>
          </a:p>
          <a:p>
            <a:pPr lvl="1"/>
            <a:r>
              <a:rPr lang="en-US" sz="1300" dirty="0">
                <a:solidFill>
                  <a:sysClr val="windowText" lastClr="000000"/>
                </a:solidFill>
                <a:latin typeface="Segoe UI Light" panose="020B0502040204020203" pitchFamily="34" charset="0"/>
                <a:cs typeface="Segoe UI Light" panose="020B0502040204020203" pitchFamily="34" charset="0"/>
              </a:rPr>
              <a:t>Improves media load times</a:t>
            </a: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High bandwidth</a:t>
            </a:r>
          </a:p>
          <a:p>
            <a:pPr lvl="1"/>
            <a:r>
              <a:rPr lang="en-US" sz="1300" dirty="0">
                <a:solidFill>
                  <a:sysClr val="windowText" lastClr="000000"/>
                </a:solidFill>
                <a:latin typeface="Segoe UI Light" panose="020B0502040204020203" pitchFamily="34" charset="0"/>
                <a:cs typeface="Segoe UI Light" panose="020B0502040204020203" pitchFamily="34" charset="0"/>
              </a:rPr>
              <a:t>Enables high bit rate HD video and      other media applications</a:t>
            </a: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Redundant</a:t>
            </a:r>
          </a:p>
          <a:p>
            <a:pPr lvl="1"/>
            <a:r>
              <a:rPr lang="en-US" sz="1300" dirty="0">
                <a:solidFill>
                  <a:sysClr val="windowText" lastClr="000000"/>
                </a:solidFill>
                <a:latin typeface="Segoe UI Light" panose="020B0502040204020203" pitchFamily="34" charset="0"/>
                <a:cs typeface="Segoe UI Light" panose="020B0502040204020203" pitchFamily="34" charset="0"/>
              </a:rPr>
              <a:t>Eliminates single points of failure</a:t>
            </a: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Scalable</a:t>
            </a:r>
          </a:p>
          <a:p>
            <a:pPr lvl="1"/>
            <a:r>
              <a:rPr lang="en-US" sz="1300" dirty="0">
                <a:solidFill>
                  <a:sysClr val="windowText" lastClr="000000"/>
                </a:solidFill>
                <a:latin typeface="Segoe UI Light" panose="020B0502040204020203" pitchFamily="34" charset="0"/>
                <a:cs typeface="Segoe UI Light" panose="020B0502040204020203" pitchFamily="34" charset="0"/>
              </a:rPr>
              <a:t>Ensure great experience as number of end users grows</a:t>
            </a: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Global</a:t>
            </a:r>
          </a:p>
          <a:p>
            <a:pPr lvl="1"/>
            <a:r>
              <a:rPr lang="en-US" sz="1300" dirty="0">
                <a:solidFill>
                  <a:sysClr val="windowText" lastClr="000000"/>
                </a:solidFill>
                <a:latin typeface="Segoe UI Light" panose="020B0502040204020203" pitchFamily="34" charset="0"/>
                <a:cs typeface="Segoe UI Light" panose="020B0502040204020203" pitchFamily="34" charset="0"/>
              </a:rPr>
              <a:t>Worldwide network provides great experience regardless of geography</a:t>
            </a: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Cost-effective</a:t>
            </a:r>
          </a:p>
          <a:p>
            <a:pPr lvl="1"/>
            <a:r>
              <a:rPr lang="en-US" sz="1300" dirty="0">
                <a:solidFill>
                  <a:sysClr val="windowText" lastClr="000000"/>
                </a:solidFill>
                <a:latin typeface="Segoe UI Light" panose="020B0502040204020203" pitchFamily="34" charset="0"/>
                <a:cs typeface="Segoe UI Light" panose="020B0502040204020203" pitchFamily="34" charset="0"/>
              </a:rPr>
              <a:t>Pay as you go model provides flexibility for your business</a:t>
            </a:r>
          </a:p>
          <a:p>
            <a:pPr lvl="1"/>
            <a:endParaRPr lang="en-US" sz="1300" dirty="0">
              <a:solidFill>
                <a:sysClr val="windowText" lastClr="000000"/>
              </a:solidFill>
              <a:latin typeface="Segoe UI Light" panose="020B0502040204020203" pitchFamily="34" charset="0"/>
              <a:cs typeface="Segoe UI Light" panose="020B0502040204020203" pitchFamily="34" charset="0"/>
            </a:endParaRPr>
          </a:p>
          <a:p>
            <a:pPr lvl="1"/>
            <a:endParaRPr lang="en-US" sz="1300" dirty="0">
              <a:solidFill>
                <a:sysClr val="windowText" lastClr="000000"/>
              </a:solidFill>
              <a:latin typeface="Segoe UI Light" panose="020B0502040204020203" pitchFamily="34" charset="0"/>
              <a:cs typeface="Segoe UI Light" panose="020B0502040204020203" pitchFamily="34" charset="0"/>
            </a:endParaRPr>
          </a:p>
        </p:txBody>
      </p:sp>
      <p:sp>
        <p:nvSpPr>
          <p:cNvPr id="198" name="TextBox 197">
            <a:extLst>
              <a:ext uri="{FF2B5EF4-FFF2-40B4-BE49-F238E27FC236}">
                <a16:creationId xmlns:a16="http://schemas.microsoft.com/office/drawing/2014/main" id="{F0F36E5E-1897-4BB0-9144-FDAC601C01F7}"/>
              </a:ext>
            </a:extLst>
          </p:cNvPr>
          <p:cNvSpPr txBox="1"/>
          <p:nvPr/>
        </p:nvSpPr>
        <p:spPr>
          <a:xfrm>
            <a:off x="8935438" y="3622696"/>
            <a:ext cx="2406820" cy="369332"/>
          </a:xfrm>
          <a:prstGeom prst="rect">
            <a:avLst/>
          </a:prstGeom>
          <a:noFill/>
        </p:spPr>
        <p:txBody>
          <a:bodyPr wrap="square" rtlCol="0">
            <a:spAutoFit/>
          </a:bodyPr>
          <a:lstStyle/>
          <a:p>
            <a:r>
              <a:rPr lang="en-US" b="1" dirty="0">
                <a:solidFill>
                  <a:schemeClr val="accent2"/>
                </a:solidFill>
              </a:rPr>
              <a:t>Use Cases</a:t>
            </a:r>
          </a:p>
        </p:txBody>
      </p:sp>
      <p:sp>
        <p:nvSpPr>
          <p:cNvPr id="199" name="TextBox 198">
            <a:extLst>
              <a:ext uri="{FF2B5EF4-FFF2-40B4-BE49-F238E27FC236}">
                <a16:creationId xmlns:a16="http://schemas.microsoft.com/office/drawing/2014/main" id="{29EA3C20-F157-481F-91CC-2C7DC8ACFCC2}"/>
              </a:ext>
            </a:extLst>
          </p:cNvPr>
          <p:cNvSpPr txBox="1"/>
          <p:nvPr/>
        </p:nvSpPr>
        <p:spPr>
          <a:xfrm>
            <a:off x="9038462" y="4009172"/>
            <a:ext cx="3153537" cy="2693045"/>
          </a:xfrm>
          <a:prstGeom prst="rect">
            <a:avLst/>
          </a:prstGeom>
          <a:noFill/>
        </p:spPr>
        <p:txBody>
          <a:bodyPr wrap="square" rtlCol="0">
            <a:spAutoFit/>
          </a:bodyPr>
          <a:lstStyle/>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Static Content</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Media Delivery (Video &amp; Audio</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Software Download</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Website Assets (</a:t>
            </a:r>
            <a:r>
              <a:rPr lang="en-US" sz="1300" dirty="0" err="1">
                <a:solidFill>
                  <a:sysClr val="windowText" lastClr="000000"/>
                </a:solidFill>
                <a:latin typeface="Segoe UI Light" panose="020B0502040204020203" pitchFamily="34" charset="0"/>
                <a:cs typeface="Segoe UI Light" panose="020B0502040204020203" pitchFamily="34" charset="0"/>
              </a:rPr>
              <a:t>Images,CSS&amp;JS</a:t>
            </a:r>
            <a:r>
              <a:rPr lang="en-US" sz="1300" dirty="0">
                <a:solidFill>
                  <a:sysClr val="windowText" lastClr="000000"/>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Dynamic Content</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News</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Weather</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Social media</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Advertising</a:t>
            </a:r>
          </a:p>
          <a:p>
            <a:pPr marL="285750" indent="-285750">
              <a:buFont typeface="Arial" panose="020B0604020202020204" pitchFamily="34" charset="0"/>
              <a:buChar char="•"/>
            </a:pPr>
            <a:r>
              <a:rPr lang="en-US" sz="1300" b="1" dirty="0">
                <a:solidFill>
                  <a:sysClr val="windowText" lastClr="000000"/>
                </a:solidFill>
                <a:latin typeface="Segoe UI Light" panose="020B0502040204020203" pitchFamily="34" charset="0"/>
                <a:cs typeface="Segoe UI Light" panose="020B0502040204020203" pitchFamily="34" charset="0"/>
              </a:rPr>
              <a:t>Live Streaming</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Sporting events</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Company meetings</a:t>
            </a:r>
          </a:p>
          <a:p>
            <a:pPr lvl="1"/>
            <a:endParaRPr lang="en-US" sz="1300" dirty="0">
              <a:solidFill>
                <a:sysClr val="windowText" lastClr="000000"/>
              </a:solidFill>
              <a:latin typeface="Segoe UI Light" panose="020B0502040204020203" pitchFamily="34" charset="0"/>
              <a:cs typeface="Segoe UI Light" panose="020B0502040204020203" pitchFamily="34" charset="0"/>
            </a:endParaRPr>
          </a:p>
        </p:txBody>
      </p:sp>
      <p:sp>
        <p:nvSpPr>
          <p:cNvPr id="64" name="TextBox 36">
            <a:extLst>
              <a:ext uri="{FF2B5EF4-FFF2-40B4-BE49-F238E27FC236}">
                <a16:creationId xmlns:a16="http://schemas.microsoft.com/office/drawing/2014/main" id="{3B5F9D33-A4A5-4028-A04E-AA7A54E2788A}"/>
              </a:ext>
            </a:extLst>
          </p:cNvPr>
          <p:cNvSpPr txBox="1">
            <a:spLocks noChangeArrowheads="1"/>
          </p:cNvSpPr>
          <p:nvPr/>
        </p:nvSpPr>
        <p:spPr bwMode="auto">
          <a:xfrm>
            <a:off x="4366276" y="1408156"/>
            <a:ext cx="2773783" cy="461665"/>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solidFill>
                  <a:srgbClr val="FF0000"/>
                </a:solidFill>
                <a:latin typeface="Calibri" panose="020F0502020204030204" pitchFamily="34" charset="0"/>
                <a:ea typeface="Verdana" pitchFamily="34" charset="0"/>
                <a:cs typeface="Helvetica Neue"/>
              </a:rPr>
              <a:t>High Latency</a:t>
            </a:r>
          </a:p>
          <a:p>
            <a:pPr algn="ctr"/>
            <a:r>
              <a:rPr lang="en-US" sz="1200" dirty="0">
                <a:solidFill>
                  <a:srgbClr val="FF0000"/>
                </a:solidFill>
                <a:latin typeface="Calibri" panose="020F0502020204030204" pitchFamily="34" charset="0"/>
                <a:ea typeface="Verdana" pitchFamily="34" charset="0"/>
                <a:cs typeface="Helvetica Neue"/>
              </a:rPr>
              <a:t>Slow download speed for Hi-Def videos</a:t>
            </a:r>
          </a:p>
        </p:txBody>
      </p:sp>
    </p:spTree>
    <p:extLst>
      <p:ext uri="{BB962C8B-B14F-4D97-AF65-F5344CB8AC3E}">
        <p14:creationId xmlns:p14="http://schemas.microsoft.com/office/powerpoint/2010/main" val="339327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8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9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9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9" grpId="0"/>
      <p:bldP spid="145" grpId="0"/>
      <p:bldP spid="12" grpId="0" animBg="1"/>
      <p:bldP spid="159" grpId="0"/>
      <p:bldP spid="161" grpId="0" animBg="1"/>
      <p:bldP spid="164" grpId="0"/>
      <p:bldP spid="165" grpId="0" animBg="1"/>
      <p:bldP spid="167" grpId="0" animBg="1"/>
      <p:bldP spid="168" grpId="0" animBg="1"/>
      <p:bldP spid="181" grpId="0"/>
      <p:bldP spid="182" grpId="0"/>
      <p:bldP spid="184" grpId="0"/>
      <p:bldP spid="186" grpId="0"/>
      <p:bldP spid="187" grpId="0"/>
      <p:bldP spid="188" grpId="0"/>
      <p:bldP spid="189" grpId="0"/>
      <p:bldP spid="190" grpId="0"/>
      <p:bldP spid="191" grpId="0"/>
      <p:bldP spid="192" grpId="0"/>
      <p:bldP spid="195" grpId="0"/>
      <p:bldP spid="196" grpId="0"/>
      <p:bldP spid="197" grpId="0"/>
      <p:bldP spid="198" grpId="0"/>
      <p:bldP spid="199" grpId="0"/>
      <p:bldP spid="6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623280"/>
            <a:ext cx="3639151" cy="1492716"/>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Highly-scalable, fully managed object storage</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Virtually unlimited storage capacity</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0 bytes to 5TB in size per object</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Millions of transactions per second</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Version Controlled </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99.999999999% durability ( 11 x 9’s)</a:t>
            </a: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99.99% availability</a:t>
            </a:r>
          </a:p>
        </p:txBody>
      </p:sp>
      <p:grpSp>
        <p:nvGrpSpPr>
          <p:cNvPr id="5" name="Group 4">
            <a:extLst>
              <a:ext uri="{FF2B5EF4-FFF2-40B4-BE49-F238E27FC236}">
                <a16:creationId xmlns:a16="http://schemas.microsoft.com/office/drawing/2014/main" id="{08B22D3E-534E-4E08-9F74-71D67681481C}"/>
              </a:ext>
            </a:extLst>
          </p:cNvPr>
          <p:cNvGrpSpPr/>
          <p:nvPr/>
        </p:nvGrpSpPr>
        <p:grpSpPr>
          <a:xfrm>
            <a:off x="250716" y="946921"/>
            <a:ext cx="3344554" cy="1760635"/>
            <a:chOff x="10076" y="922857"/>
            <a:chExt cx="3344554" cy="1760635"/>
          </a:xfrm>
        </p:grpSpPr>
        <p:pic>
          <p:nvPicPr>
            <p:cNvPr id="9" name="Picture 8"/>
            <p:cNvPicPr>
              <a:picLocks noChangeAspect="1"/>
            </p:cNvPicPr>
            <p:nvPr/>
          </p:nvPicPr>
          <p:blipFill>
            <a:blip r:embed="rId3"/>
            <a:stretch>
              <a:fillRect/>
            </a:stretch>
          </p:blipFill>
          <p:spPr>
            <a:xfrm>
              <a:off x="336868" y="922857"/>
              <a:ext cx="2613623" cy="1760635"/>
            </a:xfrm>
            <a:prstGeom prst="rect">
              <a:avLst/>
            </a:prstGeom>
          </p:spPr>
        </p:pic>
        <p:sp>
          <p:nvSpPr>
            <p:cNvPr id="11" name="TextBox 10"/>
            <p:cNvSpPr txBox="1"/>
            <p:nvPr/>
          </p:nvSpPr>
          <p:spPr>
            <a:xfrm>
              <a:off x="2614094" y="2136081"/>
              <a:ext cx="740536" cy="276999"/>
            </a:xfrm>
            <a:prstGeom prst="rect">
              <a:avLst/>
            </a:prstGeom>
            <a:noFill/>
          </p:spPr>
          <p:txBody>
            <a:bodyPr wrap="square" rtlCol="0">
              <a:spAutoFit/>
            </a:bodyPr>
            <a:lstStyle/>
            <a:p>
              <a:r>
                <a:rPr lang="en-US" sz="1200" dirty="0">
                  <a:solidFill>
                    <a:srgbClr val="144383"/>
                  </a:solidFill>
                  <a:cs typeface="Arial" panose="020B0604020202020204" pitchFamily="34" charset="0"/>
                </a:rPr>
                <a:t>Buckets</a:t>
              </a:r>
            </a:p>
          </p:txBody>
        </p:sp>
        <p:sp>
          <p:nvSpPr>
            <p:cNvPr id="12" name="TextBox 11"/>
            <p:cNvSpPr txBox="1"/>
            <p:nvPr/>
          </p:nvSpPr>
          <p:spPr>
            <a:xfrm>
              <a:off x="10076" y="2113751"/>
              <a:ext cx="740536" cy="276999"/>
            </a:xfrm>
            <a:prstGeom prst="rect">
              <a:avLst/>
            </a:prstGeom>
            <a:noFill/>
          </p:spPr>
          <p:txBody>
            <a:bodyPr wrap="square" rtlCol="0">
              <a:spAutoFit/>
            </a:bodyPr>
            <a:lstStyle/>
            <a:p>
              <a:r>
                <a:rPr lang="en-US" sz="1200" dirty="0">
                  <a:cs typeface="Arial" panose="020B0604020202020204" pitchFamily="34" charset="0"/>
                </a:rPr>
                <a:t>Objects</a:t>
              </a:r>
            </a:p>
          </p:txBody>
        </p:sp>
      </p:grpSp>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grpSp>
        <p:nvGrpSpPr>
          <p:cNvPr id="3" name="Group 2">
            <a:extLst>
              <a:ext uri="{FF2B5EF4-FFF2-40B4-BE49-F238E27FC236}">
                <a16:creationId xmlns:a16="http://schemas.microsoft.com/office/drawing/2014/main" id="{58C74AE3-8F77-433B-BA98-5FED351F9DC3}"/>
              </a:ext>
            </a:extLst>
          </p:cNvPr>
          <p:cNvGrpSpPr/>
          <p:nvPr/>
        </p:nvGrpSpPr>
        <p:grpSpPr>
          <a:xfrm>
            <a:off x="3639151" y="128790"/>
            <a:ext cx="4251117" cy="1384995"/>
            <a:chOff x="3639151" y="128790"/>
            <a:chExt cx="4251117" cy="1384995"/>
          </a:xfrm>
        </p:grpSpPr>
        <p:sp>
          <p:nvSpPr>
            <p:cNvPr id="136" name="Rectangle 135"/>
            <p:cNvSpPr/>
            <p:nvPr/>
          </p:nvSpPr>
          <p:spPr>
            <a:xfrm>
              <a:off x="4519765" y="128790"/>
              <a:ext cx="3370503" cy="1384995"/>
            </a:xfrm>
            <a:prstGeom prst="rect">
              <a:avLst/>
            </a:prstGeom>
          </p:spPr>
          <p:txBody>
            <a:bodyPr wrap="square">
              <a:spAutoFit/>
            </a:bodyPr>
            <a:lstStyle/>
            <a:p>
              <a:pPr algn="just"/>
              <a:r>
                <a:rPr lang="en-US" sz="1400" dirty="0">
                  <a:latin typeface="Segoe UI Light" panose="020B0502040204020203" pitchFamily="34" charset="0"/>
                  <a:cs typeface="Segoe UI Light" panose="020B0502040204020203" pitchFamily="34" charset="0"/>
                </a:rPr>
                <a:t>A </a:t>
              </a:r>
              <a:r>
                <a:rPr lang="en-US" sz="1400" b="1" dirty="0">
                  <a:latin typeface="Segoe UI Light" panose="020B0502040204020203" pitchFamily="34" charset="0"/>
                  <a:cs typeface="Segoe UI Light" panose="020B0502040204020203" pitchFamily="34" charset="0"/>
                </a:rPr>
                <a:t>bucket</a:t>
              </a:r>
              <a:r>
                <a:rPr lang="en-US" sz="1400" dirty="0">
                  <a:latin typeface="Segoe UI Light" panose="020B0502040204020203" pitchFamily="34" charset="0"/>
                  <a:cs typeface="Segoe UI Light" panose="020B0502040204020203" pitchFamily="34" charset="0"/>
                </a:rPr>
                <a:t> is a container for objects stored in Amazon S3. It is used to partition the namespace of objects at the highest level, identify the account responsible for charges and serves as the unit of aggregation for usage reporting.</a:t>
              </a:r>
              <a:endParaRPr lang="en-US" sz="1400" dirty="0">
                <a:solidFill>
                  <a:srgbClr val="FF0000"/>
                </a:solidFill>
                <a:latin typeface="Segoe UI Light" panose="020B0502040204020203" pitchFamily="34" charset="0"/>
                <a:cs typeface="Segoe UI Light" panose="020B0502040204020203" pitchFamily="34" charset="0"/>
              </a:endParaRPr>
            </a:p>
          </p:txBody>
        </p:sp>
        <p:grpSp>
          <p:nvGrpSpPr>
            <p:cNvPr id="100" name="Group 99"/>
            <p:cNvGrpSpPr/>
            <p:nvPr/>
          </p:nvGrpSpPr>
          <p:grpSpPr>
            <a:xfrm>
              <a:off x="3639151" y="222659"/>
              <a:ext cx="1125722" cy="790347"/>
              <a:chOff x="3782322" y="672975"/>
              <a:chExt cx="1125722" cy="790347"/>
            </a:xfrm>
          </p:grpSpPr>
          <p:pic>
            <p:nvPicPr>
              <p:cNvPr id="1036" name="Picture 10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722" y="672975"/>
                <a:ext cx="233323" cy="257406"/>
              </a:xfrm>
              <a:prstGeom prst="rect">
                <a:avLst/>
              </a:prstGeom>
            </p:spPr>
          </p:pic>
          <p:cxnSp>
            <p:nvCxnSpPr>
              <p:cNvPr id="1038" name="Straight Arrow Connector 1037"/>
              <p:cNvCxnSpPr>
                <a:stCxn id="139" idx="3"/>
              </p:cNvCxnSpPr>
              <p:nvPr/>
            </p:nvCxnSpPr>
            <p:spPr>
              <a:xfrm>
                <a:off x="4097045" y="1058602"/>
                <a:ext cx="204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036" idx="3"/>
              </p:cNvCxnSpPr>
              <p:nvPr/>
            </p:nvCxnSpPr>
            <p:spPr>
              <a:xfrm>
                <a:off x="4097045" y="801678"/>
                <a:ext cx="204714" cy="70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2" name="Straight Arrow Connector 1041"/>
              <p:cNvCxnSpPr>
                <a:stCxn id="141" idx="3"/>
              </p:cNvCxnSpPr>
              <p:nvPr/>
            </p:nvCxnSpPr>
            <p:spPr>
              <a:xfrm flipV="1">
                <a:off x="4097045" y="1249721"/>
                <a:ext cx="204714" cy="79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3" name="TextBox 1042"/>
              <p:cNvSpPr txBox="1"/>
              <p:nvPr/>
            </p:nvSpPr>
            <p:spPr>
              <a:xfrm>
                <a:off x="3816594" y="680190"/>
                <a:ext cx="327579" cy="230832"/>
              </a:xfrm>
              <a:prstGeom prst="rect">
                <a:avLst/>
              </a:prstGeom>
              <a:noFill/>
            </p:spPr>
            <p:txBody>
              <a:bodyPr wrap="square" rtlCol="0">
                <a:spAutoFit/>
              </a:bodyPr>
              <a:lstStyle/>
              <a:p>
                <a:r>
                  <a:rPr lang="en-US" sz="900" dirty="0"/>
                  <a:t>jpg</a:t>
                </a:r>
              </a:p>
            </p:txBody>
          </p:sp>
          <p:pic>
            <p:nvPicPr>
              <p:cNvPr id="1044"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870" y="686148"/>
                <a:ext cx="777174" cy="777174"/>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722" y="929899"/>
                <a:ext cx="233323" cy="257406"/>
              </a:xfrm>
              <a:prstGeom prst="rect">
                <a:avLst/>
              </a:prstGeom>
            </p:spPr>
          </p:pic>
          <p:sp>
            <p:nvSpPr>
              <p:cNvPr id="140" name="TextBox 139"/>
              <p:cNvSpPr txBox="1"/>
              <p:nvPr/>
            </p:nvSpPr>
            <p:spPr>
              <a:xfrm>
                <a:off x="3782322" y="954849"/>
                <a:ext cx="461470" cy="230832"/>
              </a:xfrm>
              <a:prstGeom prst="rect">
                <a:avLst/>
              </a:prstGeom>
              <a:noFill/>
            </p:spPr>
            <p:txBody>
              <a:bodyPr wrap="square" rtlCol="0">
                <a:spAutoFit/>
              </a:bodyPr>
              <a:lstStyle/>
              <a:p>
                <a:r>
                  <a:rPr lang="en-US" sz="900" dirty="0"/>
                  <a:t>mp4</a:t>
                </a:r>
              </a:p>
            </p:txBody>
          </p:sp>
          <p:pic>
            <p:nvPicPr>
              <p:cNvPr id="141" name="Picture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722" y="1200742"/>
                <a:ext cx="233323" cy="257406"/>
              </a:xfrm>
              <a:prstGeom prst="rect">
                <a:avLst/>
              </a:prstGeom>
            </p:spPr>
          </p:pic>
          <p:sp>
            <p:nvSpPr>
              <p:cNvPr id="142" name="TextBox 141"/>
              <p:cNvSpPr txBox="1"/>
              <p:nvPr/>
            </p:nvSpPr>
            <p:spPr>
              <a:xfrm>
                <a:off x="3809633" y="1218388"/>
                <a:ext cx="341569" cy="230832"/>
              </a:xfrm>
              <a:prstGeom prst="rect">
                <a:avLst/>
              </a:prstGeom>
              <a:noFill/>
            </p:spPr>
            <p:txBody>
              <a:bodyPr wrap="square" rtlCol="0">
                <a:spAutoFit/>
              </a:bodyPr>
              <a:lstStyle/>
              <a:p>
                <a:r>
                  <a:rPr lang="en-US" sz="900" dirty="0"/>
                  <a:t>pdf</a:t>
                </a:r>
              </a:p>
            </p:txBody>
          </p:sp>
        </p:grpSp>
      </p:grpSp>
      <p:grpSp>
        <p:nvGrpSpPr>
          <p:cNvPr id="4" name="Group 3">
            <a:extLst>
              <a:ext uri="{FF2B5EF4-FFF2-40B4-BE49-F238E27FC236}">
                <a16:creationId xmlns:a16="http://schemas.microsoft.com/office/drawing/2014/main" id="{F92F8E16-269F-4AEB-ACB3-A70F524FCD97}"/>
              </a:ext>
            </a:extLst>
          </p:cNvPr>
          <p:cNvGrpSpPr/>
          <p:nvPr/>
        </p:nvGrpSpPr>
        <p:grpSpPr>
          <a:xfrm>
            <a:off x="7953133" y="87311"/>
            <a:ext cx="4564273" cy="1854831"/>
            <a:chOff x="7953133" y="87311"/>
            <a:chExt cx="4564273" cy="1854831"/>
          </a:xfrm>
        </p:grpSpPr>
        <p:grpSp>
          <p:nvGrpSpPr>
            <p:cNvPr id="138" name="Group 137"/>
            <p:cNvGrpSpPr/>
            <p:nvPr/>
          </p:nvGrpSpPr>
          <p:grpSpPr>
            <a:xfrm>
              <a:off x="7953133" y="153834"/>
              <a:ext cx="364538" cy="269498"/>
              <a:chOff x="4084337" y="2105519"/>
              <a:chExt cx="285608" cy="200240"/>
            </a:xfrm>
          </p:grpSpPr>
          <p:sp>
            <p:nvSpPr>
              <p:cNvPr id="103" name="Oval 102"/>
              <p:cNvSpPr/>
              <p:nvPr/>
            </p:nvSpPr>
            <p:spPr>
              <a:xfrm>
                <a:off x="4084337" y="2220078"/>
                <a:ext cx="95144" cy="8568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4183563" y="2105519"/>
                <a:ext cx="81877" cy="6418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p:cNvSpPr/>
              <p:nvPr/>
            </p:nvSpPr>
            <p:spPr>
              <a:xfrm>
                <a:off x="4270683" y="2217311"/>
                <a:ext cx="99262" cy="76469"/>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p:cNvSpPr/>
            <p:nvPr/>
          </p:nvSpPr>
          <p:spPr>
            <a:xfrm>
              <a:off x="8454464" y="87311"/>
              <a:ext cx="3737536" cy="523220"/>
            </a:xfrm>
            <a:prstGeom prst="rect">
              <a:avLst/>
            </a:prstGeom>
          </p:spPr>
          <p:txBody>
            <a:bodyPr wrap="square">
              <a:spAutoFit/>
            </a:bodyPr>
            <a:lstStyle/>
            <a:p>
              <a:r>
                <a:rPr lang="en-US" sz="1400" b="1" dirty="0">
                  <a:solidFill>
                    <a:srgbClr val="444444"/>
                  </a:solidFill>
                  <a:latin typeface="Segoe UI Light" panose="020B0502040204020203" pitchFamily="34" charset="0"/>
                  <a:cs typeface="Segoe UI Light" panose="020B0502040204020203" pitchFamily="34" charset="0"/>
                </a:rPr>
                <a:t>Objects</a:t>
              </a:r>
              <a:r>
                <a:rPr lang="en-US" sz="1400" dirty="0">
                  <a:solidFill>
                    <a:srgbClr val="444444"/>
                  </a:solidFill>
                  <a:latin typeface="Segoe UI Light" panose="020B0502040204020203" pitchFamily="34" charset="0"/>
                  <a:cs typeface="Segoe UI Light" panose="020B0502040204020203" pitchFamily="34" charset="0"/>
                </a:rPr>
                <a:t> are the fundamental entities stored in Amazon S3. Objects consists of the following:</a:t>
              </a:r>
            </a:p>
          </p:txBody>
        </p:sp>
        <p:sp>
          <p:nvSpPr>
            <p:cNvPr id="178" name="Rectangle 177"/>
            <p:cNvSpPr/>
            <p:nvPr/>
          </p:nvSpPr>
          <p:spPr>
            <a:xfrm>
              <a:off x="8132033" y="557147"/>
              <a:ext cx="4385373" cy="1384995"/>
            </a:xfrm>
            <a:prstGeom prst="rect">
              <a:avLst/>
            </a:prstGeom>
          </p:spPr>
          <p:txBody>
            <a:bodyPr wrap="square">
              <a:spAutoFit/>
            </a:bodyPr>
            <a:lstStyle/>
            <a:p>
              <a:r>
                <a:rPr lang="en-US" sz="1400" b="1" dirty="0">
                  <a:solidFill>
                    <a:srgbClr val="444444"/>
                  </a:solidFill>
                  <a:latin typeface="Segoe UI Light" panose="020B0502040204020203" pitchFamily="34" charset="0"/>
                  <a:cs typeface="Segoe UI Light" panose="020B0502040204020203" pitchFamily="34" charset="0"/>
                </a:rPr>
                <a:t>Key – </a:t>
              </a:r>
              <a:r>
                <a:rPr lang="en-US" sz="1400" dirty="0">
                  <a:latin typeface="Segoe UI Light" panose="020B0502040204020203" pitchFamily="34" charset="0"/>
                  <a:cs typeface="Segoe UI Light" panose="020B0502040204020203" pitchFamily="34" charset="0"/>
                </a:rPr>
                <a:t>name that you assign to an object.</a:t>
              </a:r>
            </a:p>
            <a:p>
              <a:r>
                <a:rPr lang="en-US" sz="1400" b="1" dirty="0">
                  <a:solidFill>
                    <a:srgbClr val="444444"/>
                  </a:solidFill>
                  <a:latin typeface="Segoe UI Light" panose="020B0502040204020203" pitchFamily="34" charset="0"/>
                  <a:cs typeface="Segoe UI Light" panose="020B0502040204020203" pitchFamily="34" charset="0"/>
                </a:rPr>
                <a:t>Value</a:t>
              </a:r>
              <a:r>
                <a:rPr lang="en-US" sz="1400" dirty="0">
                  <a:solidFill>
                    <a:srgbClr val="444444"/>
                  </a:solidFill>
                  <a:latin typeface="Segoe UI Light" panose="020B0502040204020203" pitchFamily="34" charset="0"/>
                  <a:cs typeface="Segoe UI Light" panose="020B0502040204020203" pitchFamily="34" charset="0"/>
                </a:rPr>
                <a:t> – </a:t>
              </a:r>
              <a:r>
                <a:rPr lang="en-US" sz="1400" dirty="0">
                  <a:latin typeface="Segoe UI Light" panose="020B0502040204020203" pitchFamily="34" charset="0"/>
                  <a:cs typeface="Segoe UI Light" panose="020B0502040204020203" pitchFamily="34" charset="0"/>
                </a:rPr>
                <a:t>content that you are storing and can be any sequence of bytes.</a:t>
              </a:r>
            </a:p>
            <a:p>
              <a:r>
                <a:rPr lang="en-US" sz="1400" b="1" dirty="0">
                  <a:solidFill>
                    <a:srgbClr val="444444"/>
                  </a:solidFill>
                  <a:latin typeface="Segoe UI Light" panose="020B0502040204020203" pitchFamily="34" charset="0"/>
                  <a:cs typeface="Segoe UI Light" panose="020B0502040204020203" pitchFamily="34" charset="0"/>
                </a:rPr>
                <a:t>Version ID </a:t>
              </a:r>
              <a:r>
                <a:rPr lang="en-US" sz="1400" dirty="0">
                  <a:solidFill>
                    <a:srgbClr val="444444"/>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randomly generated, Unicode, UTF-8 encoded, URL-ready, opaque string</a:t>
              </a:r>
              <a:br>
                <a:rPr lang="en-US" sz="1400" dirty="0">
                  <a:latin typeface="Segoe UI Light" panose="020B0502040204020203" pitchFamily="34" charset="0"/>
                  <a:cs typeface="Segoe UI Light" panose="020B0502040204020203" pitchFamily="34" charset="0"/>
                </a:rPr>
              </a:br>
              <a:r>
                <a:rPr lang="en-US" sz="1400" b="1" dirty="0">
                  <a:latin typeface="Segoe UI Light" panose="020B0502040204020203" pitchFamily="34" charset="0"/>
                  <a:cs typeface="Segoe UI Light" panose="020B0502040204020203" pitchFamily="34" charset="0"/>
                </a:rPr>
                <a:t>Metadata</a:t>
              </a:r>
              <a:r>
                <a:rPr lang="en-US" sz="1400" dirty="0">
                  <a:latin typeface="Segoe UI Light" panose="020B0502040204020203" pitchFamily="34" charset="0"/>
                  <a:cs typeface="Segoe UI Light" panose="020B0502040204020203" pitchFamily="34" charset="0"/>
                </a:rPr>
                <a:t> – Data about data.</a:t>
              </a:r>
              <a:endParaRPr lang="en-US" sz="1400" dirty="0">
                <a:solidFill>
                  <a:srgbClr val="444444"/>
                </a:solidFill>
                <a:latin typeface="Segoe UI Light" panose="020B0502040204020203" pitchFamily="34" charset="0"/>
                <a:cs typeface="Segoe UI Light" panose="020B0502040204020203" pitchFamily="34" charset="0"/>
              </a:endParaRPr>
            </a:p>
          </p:txBody>
        </p:sp>
      </p:grpSp>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4" name="TextBox 63"/>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65" name="TextBox 64"/>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Simple Storage Service (S3)</a:t>
            </a:r>
          </a:p>
        </p:txBody>
      </p:sp>
      <p:pic>
        <p:nvPicPr>
          <p:cNvPr id="52" name="Picture 51">
            <a:extLst>
              <a:ext uri="{FF2B5EF4-FFF2-40B4-BE49-F238E27FC236}">
                <a16:creationId xmlns:a16="http://schemas.microsoft.com/office/drawing/2014/main" id="{4076E5CB-5B82-4E6B-96A0-6EA8420C81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713" y="5892145"/>
            <a:ext cx="503140" cy="521774"/>
          </a:xfrm>
          <a:prstGeom prst="rect">
            <a:avLst/>
          </a:prstGeom>
        </p:spPr>
      </p:pic>
      <p:sp>
        <p:nvSpPr>
          <p:cNvPr id="53" name="TextBox 52">
            <a:extLst>
              <a:ext uri="{FF2B5EF4-FFF2-40B4-BE49-F238E27FC236}">
                <a16:creationId xmlns:a16="http://schemas.microsoft.com/office/drawing/2014/main" id="{A96D1EF0-B0D5-4D11-96BE-EE2EB0D7024D}"/>
              </a:ext>
            </a:extLst>
          </p:cNvPr>
          <p:cNvSpPr txBox="1"/>
          <p:nvPr/>
        </p:nvSpPr>
        <p:spPr>
          <a:xfrm>
            <a:off x="3691418" y="5774577"/>
            <a:ext cx="2442014" cy="369332"/>
          </a:xfrm>
          <a:prstGeom prst="rect">
            <a:avLst/>
          </a:prstGeom>
          <a:noFill/>
        </p:spPr>
        <p:txBody>
          <a:bodyPr wrap="square" rtlCol="0">
            <a:spAutoFit/>
          </a:bodyPr>
          <a:lstStyle/>
          <a:p>
            <a:r>
              <a:rPr lang="en-US" b="1" dirty="0">
                <a:solidFill>
                  <a:schemeClr val="accent2"/>
                </a:solidFill>
              </a:rPr>
              <a:t>Lifecycle Management</a:t>
            </a:r>
          </a:p>
        </p:txBody>
      </p:sp>
      <p:sp>
        <p:nvSpPr>
          <p:cNvPr id="54" name="Rectangle 53">
            <a:extLst>
              <a:ext uri="{FF2B5EF4-FFF2-40B4-BE49-F238E27FC236}">
                <a16:creationId xmlns:a16="http://schemas.microsoft.com/office/drawing/2014/main" id="{34702451-533B-42D9-9A63-2B32BC81BE11}"/>
              </a:ext>
            </a:extLst>
          </p:cNvPr>
          <p:cNvSpPr/>
          <p:nvPr/>
        </p:nvSpPr>
        <p:spPr>
          <a:xfrm>
            <a:off x="6133432" y="6346971"/>
            <a:ext cx="1113703" cy="307777"/>
          </a:xfrm>
          <a:prstGeom prst="rect">
            <a:avLst/>
          </a:prstGeom>
          <a:noFill/>
        </p:spPr>
        <p:txBody>
          <a:bodyPr wrap="none">
            <a:spAutoFit/>
          </a:bodyPr>
          <a:lstStyle/>
          <a:p>
            <a:r>
              <a:rPr lang="en-US" sz="1400" b="1" dirty="0"/>
              <a:t>S3 Standard </a:t>
            </a:r>
          </a:p>
        </p:txBody>
      </p:sp>
      <p:pic>
        <p:nvPicPr>
          <p:cNvPr id="55" name="Picture 54">
            <a:extLst>
              <a:ext uri="{FF2B5EF4-FFF2-40B4-BE49-F238E27FC236}">
                <a16:creationId xmlns:a16="http://schemas.microsoft.com/office/drawing/2014/main" id="{6C2991B6-F9C5-46BF-BE3E-8EA348AF5B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9159" y="5916064"/>
            <a:ext cx="503140" cy="521774"/>
          </a:xfrm>
          <a:prstGeom prst="rect">
            <a:avLst/>
          </a:prstGeom>
        </p:spPr>
      </p:pic>
      <p:sp>
        <p:nvSpPr>
          <p:cNvPr id="56" name="Rectangle 55">
            <a:extLst>
              <a:ext uri="{FF2B5EF4-FFF2-40B4-BE49-F238E27FC236}">
                <a16:creationId xmlns:a16="http://schemas.microsoft.com/office/drawing/2014/main" id="{21D6DE87-D7DC-4064-A360-3D91293578C9}"/>
              </a:ext>
            </a:extLst>
          </p:cNvPr>
          <p:cNvSpPr/>
          <p:nvPr/>
        </p:nvSpPr>
        <p:spPr>
          <a:xfrm>
            <a:off x="7934919" y="6383655"/>
            <a:ext cx="1231619" cy="523220"/>
          </a:xfrm>
          <a:prstGeom prst="rect">
            <a:avLst/>
          </a:prstGeom>
          <a:noFill/>
        </p:spPr>
        <p:txBody>
          <a:bodyPr wrap="none">
            <a:spAutoFit/>
          </a:bodyPr>
          <a:lstStyle/>
          <a:p>
            <a:pPr algn="ctr"/>
            <a:r>
              <a:rPr lang="en-US" sz="1400" b="1" dirty="0"/>
              <a:t>S3 Infrequent </a:t>
            </a:r>
            <a:br>
              <a:rPr lang="en-US" sz="1400" b="1" dirty="0"/>
            </a:br>
            <a:r>
              <a:rPr lang="en-US" sz="1400" b="1" dirty="0"/>
              <a:t>Access </a:t>
            </a:r>
          </a:p>
        </p:txBody>
      </p:sp>
      <p:grpSp>
        <p:nvGrpSpPr>
          <p:cNvPr id="57" name="Group 56">
            <a:extLst>
              <a:ext uri="{FF2B5EF4-FFF2-40B4-BE49-F238E27FC236}">
                <a16:creationId xmlns:a16="http://schemas.microsoft.com/office/drawing/2014/main" id="{9CE5C72C-3124-4DEF-B637-91F06D6401B7}"/>
              </a:ext>
            </a:extLst>
          </p:cNvPr>
          <p:cNvGrpSpPr/>
          <p:nvPr/>
        </p:nvGrpSpPr>
        <p:grpSpPr>
          <a:xfrm>
            <a:off x="10018590" y="5854279"/>
            <a:ext cx="731520" cy="678520"/>
            <a:chOff x="5513890" y="4835765"/>
            <a:chExt cx="731520" cy="678520"/>
          </a:xfrm>
        </p:grpSpPr>
        <p:pic>
          <p:nvPicPr>
            <p:cNvPr id="58" name="Picture 57">
              <a:extLst>
                <a:ext uri="{FF2B5EF4-FFF2-40B4-BE49-F238E27FC236}">
                  <a16:creationId xmlns:a16="http://schemas.microsoft.com/office/drawing/2014/main" id="{72E88A8E-8338-400F-A455-FF178F30C2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0470" y="4835765"/>
              <a:ext cx="434033" cy="520840"/>
            </a:xfrm>
            <a:prstGeom prst="rect">
              <a:avLst/>
            </a:prstGeom>
          </p:spPr>
        </p:pic>
        <p:sp>
          <p:nvSpPr>
            <p:cNvPr id="59" name="TextBox 58">
              <a:extLst>
                <a:ext uri="{FF2B5EF4-FFF2-40B4-BE49-F238E27FC236}">
                  <a16:creationId xmlns:a16="http://schemas.microsoft.com/office/drawing/2014/main" id="{572BCDE0-1BE0-4F59-B472-87B67AC972F3}"/>
                </a:ext>
              </a:extLst>
            </p:cNvPr>
            <p:cNvSpPr txBox="1"/>
            <p:nvPr/>
          </p:nvSpPr>
          <p:spPr>
            <a:xfrm>
              <a:off x="5513890" y="5358653"/>
              <a:ext cx="731520" cy="155632"/>
            </a:xfrm>
            <a:prstGeom prst="rect">
              <a:avLst/>
            </a:prstGeom>
            <a:noFill/>
          </p:spPr>
          <p:txBody>
            <a:bodyPr wrap="square" lIns="0" tIns="0" rIns="0" bIns="0" rtlCol="0" anchor="t">
              <a:noAutofit/>
            </a:bodyPr>
            <a:lstStyle/>
            <a:p>
              <a:pPr algn="ctr"/>
              <a:r>
                <a:rPr lang="en-US" sz="1400" b="1" dirty="0"/>
                <a:t>Amazon Glacier</a:t>
              </a:r>
              <a:endParaRPr lang="en-US" sz="3200" b="1" dirty="0"/>
            </a:p>
          </p:txBody>
        </p:sp>
      </p:grpSp>
      <p:sp>
        <p:nvSpPr>
          <p:cNvPr id="6" name="Arrow: Right 5">
            <a:extLst>
              <a:ext uri="{FF2B5EF4-FFF2-40B4-BE49-F238E27FC236}">
                <a16:creationId xmlns:a16="http://schemas.microsoft.com/office/drawing/2014/main" id="{35FAE6AB-C78B-45F0-93DF-973992A43D9C}"/>
              </a:ext>
            </a:extLst>
          </p:cNvPr>
          <p:cNvSpPr/>
          <p:nvPr/>
        </p:nvSpPr>
        <p:spPr>
          <a:xfrm>
            <a:off x="7350885" y="6175294"/>
            <a:ext cx="533678" cy="50171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11965DFA-8CB5-41C9-A95E-B624CDDB35D6}"/>
              </a:ext>
            </a:extLst>
          </p:cNvPr>
          <p:cNvSpPr/>
          <p:nvPr/>
        </p:nvSpPr>
        <p:spPr>
          <a:xfrm>
            <a:off x="9217546" y="6207271"/>
            <a:ext cx="533678" cy="50171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235D1EF1-1259-457C-A852-7C4ECFDCC44F}"/>
              </a:ext>
            </a:extLst>
          </p:cNvPr>
          <p:cNvSpPr/>
          <p:nvPr/>
        </p:nvSpPr>
        <p:spPr>
          <a:xfrm>
            <a:off x="10955560" y="6175294"/>
            <a:ext cx="533678" cy="50171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delete icon">
            <a:extLst>
              <a:ext uri="{FF2B5EF4-FFF2-40B4-BE49-F238E27FC236}">
                <a16:creationId xmlns:a16="http://schemas.microsoft.com/office/drawing/2014/main" id="{0D6C8045-4AA0-4D1E-B503-D7828FC83E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8661" y="6024110"/>
            <a:ext cx="621155" cy="6211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lock icon">
            <a:extLst>
              <a:ext uri="{FF2B5EF4-FFF2-40B4-BE49-F238E27FC236}">
                <a16:creationId xmlns:a16="http://schemas.microsoft.com/office/drawing/2014/main" id="{C7A94827-BB91-4D4B-AA4D-F4D1225166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9958" y="5863579"/>
            <a:ext cx="332270" cy="299505"/>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C9F10B8D-B1D5-4709-8FE6-6C94033322DA}"/>
              </a:ext>
            </a:extLst>
          </p:cNvPr>
          <p:cNvSpPr/>
          <p:nvPr/>
        </p:nvSpPr>
        <p:spPr>
          <a:xfrm>
            <a:off x="7400830" y="5856271"/>
            <a:ext cx="735907" cy="307777"/>
          </a:xfrm>
          <a:prstGeom prst="rect">
            <a:avLst/>
          </a:prstGeom>
          <a:noFill/>
        </p:spPr>
        <p:txBody>
          <a:bodyPr wrap="none">
            <a:spAutoFit/>
          </a:bodyPr>
          <a:lstStyle/>
          <a:p>
            <a:r>
              <a:rPr lang="en-US" sz="1400" dirty="0"/>
              <a:t>30 days</a:t>
            </a:r>
          </a:p>
        </p:txBody>
      </p:sp>
      <p:pic>
        <p:nvPicPr>
          <p:cNvPr id="68" name="Picture 6" descr="Image result for clock icon">
            <a:extLst>
              <a:ext uri="{FF2B5EF4-FFF2-40B4-BE49-F238E27FC236}">
                <a16:creationId xmlns:a16="http://schemas.microsoft.com/office/drawing/2014/main" id="{26B120D7-F011-4BA4-BB6C-2869733539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80997" y="5874888"/>
            <a:ext cx="332270" cy="29950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9C7E62BA-774E-44F2-AF16-FF695BCE3806}"/>
              </a:ext>
            </a:extLst>
          </p:cNvPr>
          <p:cNvSpPr/>
          <p:nvPr/>
        </p:nvSpPr>
        <p:spPr>
          <a:xfrm>
            <a:off x="9241869" y="5867580"/>
            <a:ext cx="735907" cy="307777"/>
          </a:xfrm>
          <a:prstGeom prst="rect">
            <a:avLst/>
          </a:prstGeom>
          <a:noFill/>
        </p:spPr>
        <p:txBody>
          <a:bodyPr wrap="none">
            <a:spAutoFit/>
          </a:bodyPr>
          <a:lstStyle/>
          <a:p>
            <a:r>
              <a:rPr lang="en-US" sz="1400" dirty="0"/>
              <a:t>30 days</a:t>
            </a:r>
          </a:p>
        </p:txBody>
      </p:sp>
      <p:pic>
        <p:nvPicPr>
          <p:cNvPr id="70" name="Picture 6" descr="Image result for clock icon">
            <a:extLst>
              <a:ext uri="{FF2B5EF4-FFF2-40B4-BE49-F238E27FC236}">
                <a16:creationId xmlns:a16="http://schemas.microsoft.com/office/drawing/2014/main" id="{4F7FAAF8-09CC-4B22-82AF-88A65A9CAA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57707" y="5887443"/>
            <a:ext cx="332270" cy="299505"/>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1AD900F-7E14-4FCB-84BB-EE989493BEB1}"/>
              </a:ext>
            </a:extLst>
          </p:cNvPr>
          <p:cNvSpPr/>
          <p:nvPr/>
        </p:nvSpPr>
        <p:spPr>
          <a:xfrm>
            <a:off x="10918579" y="5880135"/>
            <a:ext cx="827278" cy="307777"/>
          </a:xfrm>
          <a:prstGeom prst="rect">
            <a:avLst/>
          </a:prstGeom>
          <a:noFill/>
        </p:spPr>
        <p:txBody>
          <a:bodyPr wrap="none">
            <a:spAutoFit/>
          </a:bodyPr>
          <a:lstStyle/>
          <a:p>
            <a:r>
              <a:rPr lang="en-US" sz="1400" dirty="0"/>
              <a:t>330 days</a:t>
            </a:r>
          </a:p>
        </p:txBody>
      </p:sp>
      <p:graphicFrame>
        <p:nvGraphicFramePr>
          <p:cNvPr id="7" name="Table 6">
            <a:extLst>
              <a:ext uri="{FF2B5EF4-FFF2-40B4-BE49-F238E27FC236}">
                <a16:creationId xmlns:a16="http://schemas.microsoft.com/office/drawing/2014/main" id="{CE06F72E-6D27-4089-8A81-809FBCC9058D}"/>
              </a:ext>
            </a:extLst>
          </p:cNvPr>
          <p:cNvGraphicFramePr>
            <a:graphicFrameLocks noGrp="1"/>
          </p:cNvGraphicFramePr>
          <p:nvPr>
            <p:extLst>
              <p:ext uri="{D42A27DB-BD31-4B8C-83A1-F6EECF244321}">
                <p14:modId xmlns:p14="http://schemas.microsoft.com/office/powerpoint/2010/main" val="2393091191"/>
              </p:ext>
            </p:extLst>
          </p:nvPr>
        </p:nvGraphicFramePr>
        <p:xfrm>
          <a:off x="3889133" y="1994190"/>
          <a:ext cx="8128000" cy="3708400"/>
        </p:xfrm>
        <a:graphic>
          <a:graphicData uri="http://schemas.openxmlformats.org/drawingml/2006/table">
            <a:tbl>
              <a:tblPr firstRow="1" bandRow="1">
                <a:tableStyleId>{C083E6E3-FA7D-4D7B-A595-EF9225AFEA82}</a:tableStyleId>
              </a:tblPr>
              <a:tblGrid>
                <a:gridCol w="2032000">
                  <a:extLst>
                    <a:ext uri="{9D8B030D-6E8A-4147-A177-3AD203B41FA5}">
                      <a16:colId xmlns:a16="http://schemas.microsoft.com/office/drawing/2014/main" val="1547518879"/>
                    </a:ext>
                  </a:extLst>
                </a:gridCol>
                <a:gridCol w="2032000">
                  <a:extLst>
                    <a:ext uri="{9D8B030D-6E8A-4147-A177-3AD203B41FA5}">
                      <a16:colId xmlns:a16="http://schemas.microsoft.com/office/drawing/2014/main" val="2552289161"/>
                    </a:ext>
                  </a:extLst>
                </a:gridCol>
                <a:gridCol w="2032000">
                  <a:extLst>
                    <a:ext uri="{9D8B030D-6E8A-4147-A177-3AD203B41FA5}">
                      <a16:colId xmlns:a16="http://schemas.microsoft.com/office/drawing/2014/main" val="3306405160"/>
                    </a:ext>
                  </a:extLst>
                </a:gridCol>
                <a:gridCol w="2032000">
                  <a:extLst>
                    <a:ext uri="{9D8B030D-6E8A-4147-A177-3AD203B41FA5}">
                      <a16:colId xmlns:a16="http://schemas.microsoft.com/office/drawing/2014/main" val="2746539543"/>
                    </a:ext>
                  </a:extLst>
                </a:gridCol>
              </a:tblGrid>
              <a:tr h="370840">
                <a:tc>
                  <a:txBody>
                    <a:bodyPr/>
                    <a:lstStyle/>
                    <a:p>
                      <a:pPr algn="ctr"/>
                      <a:endParaRPr lang="en-US" sz="1200" dirty="0">
                        <a:latin typeface="Segoe UI Light" panose="020B0502040204020203" pitchFamily="34" charset="0"/>
                        <a:cs typeface="Segoe UI Light" panose="020B0502040204020203" pitchFamily="34" charset="0"/>
                      </a:endParaRPr>
                    </a:p>
                  </a:txBody>
                  <a:tcPr/>
                </a:tc>
                <a:tc>
                  <a:txBody>
                    <a:bodyPr/>
                    <a:lstStyle/>
                    <a:p>
                      <a:pPr algn="ctr"/>
                      <a:r>
                        <a:rPr lang="en-US" sz="1400" b="1" dirty="0">
                          <a:latin typeface="Segoe UI Light" panose="020B0502040204020203" pitchFamily="34" charset="0"/>
                          <a:cs typeface="Segoe UI Light" panose="020B0502040204020203" pitchFamily="34" charset="0"/>
                        </a:rPr>
                        <a:t>Standard</a:t>
                      </a:r>
                    </a:p>
                  </a:txBody>
                  <a:tcPr/>
                </a:tc>
                <a:tc>
                  <a:txBody>
                    <a:bodyPr/>
                    <a:lstStyle/>
                    <a:p>
                      <a:pPr algn="ctr"/>
                      <a:r>
                        <a:rPr lang="en-US" sz="1400" b="1" dirty="0">
                          <a:latin typeface="Segoe UI Light" panose="020B0502040204020203" pitchFamily="34" charset="0"/>
                          <a:cs typeface="Segoe UI Light" panose="020B0502040204020203" pitchFamily="34" charset="0"/>
                        </a:rPr>
                        <a:t>Standard – IA</a:t>
                      </a:r>
                    </a:p>
                  </a:txBody>
                  <a:tcPr/>
                </a:tc>
                <a:tc>
                  <a:txBody>
                    <a:bodyPr/>
                    <a:lstStyle/>
                    <a:p>
                      <a:pPr algn="ctr"/>
                      <a:r>
                        <a:rPr lang="en-US" sz="1400" b="1" dirty="0">
                          <a:latin typeface="Segoe UI Light" panose="020B0502040204020203" pitchFamily="34" charset="0"/>
                          <a:cs typeface="Segoe UI Light" panose="020B0502040204020203" pitchFamily="34" charset="0"/>
                        </a:rPr>
                        <a:t>Amazon Glacier</a:t>
                      </a:r>
                    </a:p>
                  </a:txBody>
                  <a:tcPr/>
                </a:tc>
                <a:extLst>
                  <a:ext uri="{0D108BD9-81ED-4DB2-BD59-A6C34878D82A}">
                    <a16:rowId xmlns:a16="http://schemas.microsoft.com/office/drawing/2014/main" val="2551629807"/>
                  </a:ext>
                </a:extLst>
              </a:tr>
              <a:tr h="370840">
                <a:tc>
                  <a:txBody>
                    <a:bodyPr/>
                    <a:lstStyle/>
                    <a:p>
                      <a:pPr algn="ctr"/>
                      <a:r>
                        <a:rPr lang="en-US" sz="1200" b="0" dirty="0">
                          <a:latin typeface="Segoe UI Light" panose="020B0502040204020203" pitchFamily="34" charset="0"/>
                          <a:cs typeface="Segoe UI Light" panose="020B0502040204020203" pitchFamily="34" charset="0"/>
                        </a:rPr>
                        <a:t>Designed for Durability</a:t>
                      </a:r>
                    </a:p>
                  </a:txBody>
                  <a:tcPr/>
                </a:tc>
                <a:tc>
                  <a:txBody>
                    <a:bodyPr/>
                    <a:lstStyle/>
                    <a:p>
                      <a:pPr algn="ctr"/>
                      <a:r>
                        <a:rPr lang="en-US" sz="1200" b="0" dirty="0">
                          <a:latin typeface="Segoe UI Light" panose="020B0502040204020203" pitchFamily="34" charset="0"/>
                          <a:cs typeface="Segoe UI Light" panose="020B0502040204020203" pitchFamily="34" charset="0"/>
                        </a:rPr>
                        <a:t>99.999999999%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Segoe UI Light" panose="020B0502040204020203" pitchFamily="34" charset="0"/>
                          <a:cs typeface="Segoe UI Light" panose="020B0502040204020203" pitchFamily="34" charset="0"/>
                        </a:rPr>
                        <a:t>99.999999999%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Segoe UI Light" panose="020B0502040204020203" pitchFamily="34" charset="0"/>
                          <a:cs typeface="Segoe UI Light" panose="020B0502040204020203" pitchFamily="34" charset="0"/>
                        </a:rPr>
                        <a:t>99.999999999%</a:t>
                      </a:r>
                    </a:p>
                  </a:txBody>
                  <a:tcPr/>
                </a:tc>
                <a:extLst>
                  <a:ext uri="{0D108BD9-81ED-4DB2-BD59-A6C34878D82A}">
                    <a16:rowId xmlns:a16="http://schemas.microsoft.com/office/drawing/2014/main" val="140168398"/>
                  </a:ext>
                </a:extLst>
              </a:tr>
              <a:tr h="370840">
                <a:tc>
                  <a:txBody>
                    <a:bodyPr/>
                    <a:lstStyle/>
                    <a:p>
                      <a:pPr algn="ctr"/>
                      <a:r>
                        <a:rPr lang="en-US" sz="1200" b="0" dirty="0">
                          <a:latin typeface="Segoe UI Light" panose="020B0502040204020203" pitchFamily="34" charset="0"/>
                          <a:cs typeface="Segoe UI Light" panose="020B0502040204020203" pitchFamily="34" charset="0"/>
                        </a:rPr>
                        <a:t>Designed for  Availability</a:t>
                      </a:r>
                    </a:p>
                  </a:txBody>
                  <a:tcPr/>
                </a:tc>
                <a:tc>
                  <a:txBody>
                    <a:bodyPr/>
                    <a:lstStyle/>
                    <a:p>
                      <a:pPr algn="ctr"/>
                      <a:r>
                        <a:rPr lang="en-US" sz="1200" b="0" dirty="0">
                          <a:latin typeface="Segoe UI Light" panose="020B0502040204020203" pitchFamily="34" charset="0"/>
                          <a:cs typeface="Segoe UI Light" panose="020B0502040204020203" pitchFamily="34" charset="0"/>
                        </a:rPr>
                        <a:t>99.99%</a:t>
                      </a:r>
                    </a:p>
                  </a:txBody>
                  <a:tcPr/>
                </a:tc>
                <a:tc>
                  <a:txBody>
                    <a:bodyPr/>
                    <a:lstStyle/>
                    <a:p>
                      <a:pPr algn="ctr"/>
                      <a:r>
                        <a:rPr lang="en-US" sz="1200" b="0" dirty="0">
                          <a:latin typeface="Segoe UI Light" panose="020B0502040204020203" pitchFamily="34" charset="0"/>
                          <a:cs typeface="Segoe UI Light" panose="020B0502040204020203" pitchFamily="34" charset="0"/>
                        </a:rPr>
                        <a:t>99.9%</a:t>
                      </a:r>
                    </a:p>
                  </a:txBody>
                  <a:tcPr/>
                </a:tc>
                <a:tc>
                  <a:txBody>
                    <a:bodyPr/>
                    <a:lstStyle/>
                    <a:p>
                      <a:pPr algn="ctr"/>
                      <a:r>
                        <a:rPr lang="en-US" sz="1200" b="0" dirty="0">
                          <a:latin typeface="Segoe UI Light" panose="020B0502040204020203" pitchFamily="34" charset="0"/>
                          <a:cs typeface="Segoe UI Light" panose="020B0502040204020203" pitchFamily="34" charset="0"/>
                        </a:rPr>
                        <a:t>N/A</a:t>
                      </a:r>
                    </a:p>
                  </a:txBody>
                  <a:tcPr/>
                </a:tc>
                <a:extLst>
                  <a:ext uri="{0D108BD9-81ED-4DB2-BD59-A6C34878D82A}">
                    <a16:rowId xmlns:a16="http://schemas.microsoft.com/office/drawing/2014/main" val="298152818"/>
                  </a:ext>
                </a:extLst>
              </a:tr>
              <a:tr h="370840">
                <a:tc>
                  <a:txBody>
                    <a:bodyPr/>
                    <a:lstStyle/>
                    <a:p>
                      <a:pPr algn="ctr"/>
                      <a:r>
                        <a:rPr lang="en-US" sz="1200" b="0" dirty="0">
                          <a:latin typeface="Segoe UI Light" panose="020B0502040204020203" pitchFamily="34" charset="0"/>
                          <a:cs typeface="Segoe UI Light" panose="020B0502040204020203" pitchFamily="34" charset="0"/>
                        </a:rPr>
                        <a:t>Minimum Object Size</a:t>
                      </a:r>
                    </a:p>
                  </a:txBody>
                  <a:tcPr/>
                </a:tc>
                <a:tc>
                  <a:txBody>
                    <a:bodyPr/>
                    <a:lstStyle/>
                    <a:p>
                      <a:pPr algn="ctr"/>
                      <a:r>
                        <a:rPr lang="en-US" sz="1200" b="0" dirty="0">
                          <a:latin typeface="Segoe UI Light" panose="020B0502040204020203" pitchFamily="34" charset="0"/>
                          <a:cs typeface="Segoe UI Light" panose="020B0502040204020203" pitchFamily="34" charset="0"/>
                        </a:rPr>
                        <a:t>N/A</a:t>
                      </a:r>
                    </a:p>
                  </a:txBody>
                  <a:tcPr/>
                </a:tc>
                <a:tc>
                  <a:txBody>
                    <a:bodyPr/>
                    <a:lstStyle/>
                    <a:p>
                      <a:pPr algn="ctr"/>
                      <a:r>
                        <a:rPr lang="en-US" sz="1200" b="0" dirty="0">
                          <a:latin typeface="Segoe UI Light" panose="020B0502040204020203" pitchFamily="34" charset="0"/>
                          <a:cs typeface="Segoe UI Light" panose="020B0502040204020203" pitchFamily="34" charset="0"/>
                        </a:rPr>
                        <a:t>128KB</a:t>
                      </a:r>
                    </a:p>
                  </a:txBody>
                  <a:tcPr/>
                </a:tc>
                <a:tc>
                  <a:txBody>
                    <a:bodyPr/>
                    <a:lstStyle/>
                    <a:p>
                      <a:pPr algn="ctr"/>
                      <a:r>
                        <a:rPr lang="en-US" sz="1200" b="0" dirty="0">
                          <a:latin typeface="Segoe UI Light" panose="020B0502040204020203" pitchFamily="34" charset="0"/>
                          <a:cs typeface="Segoe UI Light" panose="020B0502040204020203" pitchFamily="34" charset="0"/>
                        </a:rPr>
                        <a:t>N/A</a:t>
                      </a:r>
                    </a:p>
                  </a:txBody>
                  <a:tcPr/>
                </a:tc>
                <a:extLst>
                  <a:ext uri="{0D108BD9-81ED-4DB2-BD59-A6C34878D82A}">
                    <a16:rowId xmlns:a16="http://schemas.microsoft.com/office/drawing/2014/main" val="278809087"/>
                  </a:ext>
                </a:extLst>
              </a:tr>
              <a:tr h="370840">
                <a:tc>
                  <a:txBody>
                    <a:bodyPr/>
                    <a:lstStyle/>
                    <a:p>
                      <a:pPr algn="ctr"/>
                      <a:r>
                        <a:rPr lang="en-US" sz="1200" b="0" dirty="0">
                          <a:latin typeface="Segoe UI Light" panose="020B0502040204020203" pitchFamily="34" charset="0"/>
                          <a:cs typeface="Segoe UI Light" panose="020B0502040204020203" pitchFamily="34" charset="0"/>
                        </a:rPr>
                        <a:t>Minimum Storage Duration</a:t>
                      </a:r>
                    </a:p>
                  </a:txBody>
                  <a:tcPr/>
                </a:tc>
                <a:tc>
                  <a:txBody>
                    <a:bodyPr/>
                    <a:lstStyle/>
                    <a:p>
                      <a:pPr algn="ctr"/>
                      <a:r>
                        <a:rPr lang="en-US" sz="1200" b="0" dirty="0">
                          <a:latin typeface="Segoe UI Light" panose="020B0502040204020203" pitchFamily="34" charset="0"/>
                          <a:cs typeface="Segoe UI Light" panose="020B0502040204020203" pitchFamily="34" charset="0"/>
                        </a:rPr>
                        <a:t>N/A</a:t>
                      </a:r>
                    </a:p>
                  </a:txBody>
                  <a:tcPr/>
                </a:tc>
                <a:tc>
                  <a:txBody>
                    <a:bodyPr/>
                    <a:lstStyle/>
                    <a:p>
                      <a:pPr algn="ctr"/>
                      <a:r>
                        <a:rPr lang="en-US" sz="1200" b="0" dirty="0">
                          <a:latin typeface="Segoe UI Light" panose="020B0502040204020203" pitchFamily="34" charset="0"/>
                          <a:cs typeface="Segoe UI Light" panose="020B0502040204020203" pitchFamily="34" charset="0"/>
                        </a:rPr>
                        <a:t>30 days</a:t>
                      </a:r>
                    </a:p>
                  </a:txBody>
                  <a:tcPr/>
                </a:tc>
                <a:tc>
                  <a:txBody>
                    <a:bodyPr/>
                    <a:lstStyle/>
                    <a:p>
                      <a:pPr algn="ctr"/>
                      <a:r>
                        <a:rPr lang="en-US" sz="1200" b="0" dirty="0">
                          <a:latin typeface="Segoe UI Light" panose="020B0502040204020203" pitchFamily="34" charset="0"/>
                          <a:cs typeface="Segoe UI Light" panose="020B0502040204020203" pitchFamily="34" charset="0"/>
                        </a:rPr>
                        <a:t>90 days</a:t>
                      </a:r>
                    </a:p>
                  </a:txBody>
                  <a:tcPr/>
                </a:tc>
                <a:extLst>
                  <a:ext uri="{0D108BD9-81ED-4DB2-BD59-A6C34878D82A}">
                    <a16:rowId xmlns:a16="http://schemas.microsoft.com/office/drawing/2014/main" val="800345965"/>
                  </a:ext>
                </a:extLst>
              </a:tr>
              <a:tr h="370840">
                <a:tc>
                  <a:txBody>
                    <a:bodyPr/>
                    <a:lstStyle/>
                    <a:p>
                      <a:pPr algn="ctr"/>
                      <a:r>
                        <a:rPr lang="en-US" sz="1200" b="0" dirty="0">
                          <a:latin typeface="Segoe UI Light" panose="020B0502040204020203" pitchFamily="34" charset="0"/>
                          <a:cs typeface="Segoe UI Light" panose="020B0502040204020203" pitchFamily="34" charset="0"/>
                        </a:rPr>
                        <a:t>Retrieval Fee</a:t>
                      </a:r>
                    </a:p>
                  </a:txBody>
                  <a:tcPr/>
                </a:tc>
                <a:tc>
                  <a:txBody>
                    <a:bodyPr/>
                    <a:lstStyle/>
                    <a:p>
                      <a:pPr algn="ctr"/>
                      <a:r>
                        <a:rPr lang="en-US" sz="1200" b="0" dirty="0">
                          <a:latin typeface="Segoe UI Light" panose="020B0502040204020203" pitchFamily="34" charset="0"/>
                          <a:cs typeface="Segoe UI Light" panose="020B0502040204020203" pitchFamily="34" charset="0"/>
                        </a:rPr>
                        <a:t>N/A</a:t>
                      </a:r>
                    </a:p>
                  </a:txBody>
                  <a:tcPr/>
                </a:tc>
                <a:tc>
                  <a:txBody>
                    <a:bodyPr/>
                    <a:lstStyle/>
                    <a:p>
                      <a:pPr algn="ctr"/>
                      <a:r>
                        <a:rPr lang="en-US" sz="1200" b="0" dirty="0">
                          <a:latin typeface="Segoe UI Light" panose="020B0502040204020203" pitchFamily="34" charset="0"/>
                          <a:cs typeface="Segoe UI Light" panose="020B0502040204020203" pitchFamily="34" charset="0"/>
                        </a:rPr>
                        <a:t>per GB retrieved</a:t>
                      </a:r>
                    </a:p>
                  </a:txBody>
                  <a:tcPr/>
                </a:tc>
                <a:tc>
                  <a:txBody>
                    <a:bodyPr/>
                    <a:lstStyle/>
                    <a:p>
                      <a:pPr algn="ctr"/>
                      <a:r>
                        <a:rPr lang="en-US" sz="1200" b="0" dirty="0">
                          <a:latin typeface="Segoe UI Light" panose="020B0502040204020203" pitchFamily="34" charset="0"/>
                          <a:cs typeface="Segoe UI Light" panose="020B0502040204020203" pitchFamily="34" charset="0"/>
                        </a:rPr>
                        <a:t>per GB retrieved</a:t>
                      </a:r>
                    </a:p>
                  </a:txBody>
                  <a:tcPr/>
                </a:tc>
                <a:extLst>
                  <a:ext uri="{0D108BD9-81ED-4DB2-BD59-A6C34878D82A}">
                    <a16:rowId xmlns:a16="http://schemas.microsoft.com/office/drawing/2014/main" val="2648566567"/>
                  </a:ext>
                </a:extLst>
              </a:tr>
              <a:tr h="370840">
                <a:tc>
                  <a:txBody>
                    <a:bodyPr/>
                    <a:lstStyle/>
                    <a:p>
                      <a:pPr algn="ctr"/>
                      <a:r>
                        <a:rPr lang="en-US" sz="1200" b="0" dirty="0">
                          <a:latin typeface="Segoe UI Light" panose="020B0502040204020203" pitchFamily="34" charset="0"/>
                          <a:cs typeface="Segoe UI Light" panose="020B0502040204020203" pitchFamily="34" charset="0"/>
                        </a:rPr>
                        <a:t>First Byte Latency</a:t>
                      </a:r>
                    </a:p>
                  </a:txBody>
                  <a:tcPr/>
                </a:tc>
                <a:tc>
                  <a:txBody>
                    <a:bodyPr/>
                    <a:lstStyle/>
                    <a:p>
                      <a:pPr algn="ctr"/>
                      <a:r>
                        <a:rPr lang="en-US" sz="1200" b="0" dirty="0">
                          <a:latin typeface="Segoe UI Light" panose="020B0502040204020203" pitchFamily="34" charset="0"/>
                          <a:cs typeface="Segoe UI Light" panose="020B0502040204020203" pitchFamily="34" charset="0"/>
                        </a:rPr>
                        <a:t>milliseconds</a:t>
                      </a:r>
                    </a:p>
                  </a:txBody>
                  <a:tcPr/>
                </a:tc>
                <a:tc>
                  <a:txBody>
                    <a:bodyPr/>
                    <a:lstStyle/>
                    <a:p>
                      <a:pPr algn="ctr"/>
                      <a:r>
                        <a:rPr lang="en-US" sz="1200" b="0" dirty="0">
                          <a:latin typeface="Segoe UI Light" panose="020B0502040204020203" pitchFamily="34" charset="0"/>
                          <a:cs typeface="Segoe UI Light" panose="020B0502040204020203" pitchFamily="34" charset="0"/>
                        </a:rPr>
                        <a:t>milliseconds</a:t>
                      </a:r>
                    </a:p>
                  </a:txBody>
                  <a:tcPr/>
                </a:tc>
                <a:tc>
                  <a:txBody>
                    <a:bodyPr/>
                    <a:lstStyle/>
                    <a:p>
                      <a:pPr algn="ctr"/>
                      <a:r>
                        <a:rPr lang="en-US" sz="1200" b="0" dirty="0">
                          <a:latin typeface="Segoe UI Light" panose="020B0502040204020203" pitchFamily="34" charset="0"/>
                          <a:cs typeface="Segoe UI Light" panose="020B0502040204020203" pitchFamily="34" charset="0"/>
                        </a:rPr>
                        <a:t>select minutes or hours</a:t>
                      </a:r>
                    </a:p>
                  </a:txBody>
                  <a:tcPr/>
                </a:tc>
                <a:extLst>
                  <a:ext uri="{0D108BD9-81ED-4DB2-BD59-A6C34878D82A}">
                    <a16:rowId xmlns:a16="http://schemas.microsoft.com/office/drawing/2014/main" val="1637728533"/>
                  </a:ext>
                </a:extLst>
              </a:tr>
              <a:tr h="370840">
                <a:tc>
                  <a:txBody>
                    <a:bodyPr/>
                    <a:lstStyle/>
                    <a:p>
                      <a:pPr algn="ctr"/>
                      <a:r>
                        <a:rPr lang="en-US" sz="1200" b="0" dirty="0">
                          <a:latin typeface="Segoe UI Light" panose="020B0502040204020203" pitchFamily="34" charset="0"/>
                          <a:cs typeface="Segoe UI Light" panose="020B0502040204020203" pitchFamily="34" charset="0"/>
                        </a:rPr>
                        <a:t>Storage Class</a:t>
                      </a:r>
                    </a:p>
                  </a:txBody>
                  <a:tcPr/>
                </a:tc>
                <a:tc>
                  <a:txBody>
                    <a:bodyPr/>
                    <a:lstStyle/>
                    <a:p>
                      <a:pPr algn="ctr"/>
                      <a:r>
                        <a:rPr lang="en-US" sz="1200" b="0" dirty="0">
                          <a:latin typeface="Segoe UI Light" panose="020B0502040204020203" pitchFamily="34" charset="0"/>
                          <a:cs typeface="Segoe UI Light" panose="020B0502040204020203" pitchFamily="34" charset="0"/>
                        </a:rPr>
                        <a:t>object level</a:t>
                      </a:r>
                    </a:p>
                  </a:txBody>
                  <a:tcPr/>
                </a:tc>
                <a:tc>
                  <a:txBody>
                    <a:bodyPr/>
                    <a:lstStyle/>
                    <a:p>
                      <a:pPr algn="ctr"/>
                      <a:r>
                        <a:rPr lang="en-US" sz="1200" b="0" dirty="0">
                          <a:latin typeface="Segoe UI Light" panose="020B0502040204020203" pitchFamily="34" charset="0"/>
                          <a:cs typeface="Segoe UI Light" panose="020B0502040204020203" pitchFamily="34" charset="0"/>
                        </a:rPr>
                        <a:t>object level</a:t>
                      </a:r>
                    </a:p>
                  </a:txBody>
                  <a:tcPr/>
                </a:tc>
                <a:tc>
                  <a:txBody>
                    <a:bodyPr/>
                    <a:lstStyle/>
                    <a:p>
                      <a:pPr algn="ctr"/>
                      <a:r>
                        <a:rPr lang="en-US" sz="1200" b="0" dirty="0">
                          <a:latin typeface="Segoe UI Light" panose="020B0502040204020203" pitchFamily="34" charset="0"/>
                          <a:cs typeface="Segoe UI Light" panose="020B0502040204020203" pitchFamily="34" charset="0"/>
                        </a:rPr>
                        <a:t>object level</a:t>
                      </a:r>
                    </a:p>
                  </a:txBody>
                  <a:tcPr/>
                </a:tc>
                <a:extLst>
                  <a:ext uri="{0D108BD9-81ED-4DB2-BD59-A6C34878D82A}">
                    <a16:rowId xmlns:a16="http://schemas.microsoft.com/office/drawing/2014/main" val="4208507049"/>
                  </a:ext>
                </a:extLst>
              </a:tr>
              <a:tr h="370840">
                <a:tc>
                  <a:txBody>
                    <a:bodyPr/>
                    <a:lstStyle/>
                    <a:p>
                      <a:pPr algn="ctr"/>
                      <a:r>
                        <a:rPr lang="en-US" sz="1200" b="0" dirty="0">
                          <a:latin typeface="Segoe UI Light" panose="020B0502040204020203" pitchFamily="34" charset="0"/>
                          <a:cs typeface="Segoe UI Light" panose="020B0502040204020203" pitchFamily="34" charset="0"/>
                        </a:rPr>
                        <a:t>Lifecycle Transitions</a:t>
                      </a:r>
                    </a:p>
                  </a:txBody>
                  <a:tcPr/>
                </a:tc>
                <a:tc>
                  <a:txBody>
                    <a:bodyPr/>
                    <a:lstStyle/>
                    <a:p>
                      <a:pPr algn="ctr"/>
                      <a:r>
                        <a:rPr lang="en-US" sz="1200" b="0" dirty="0">
                          <a:latin typeface="Segoe UI Light" panose="020B0502040204020203" pitchFamily="34" charset="0"/>
                          <a:cs typeface="Segoe UI Light" panose="020B0502040204020203" pitchFamily="34" charset="0"/>
                        </a:rPr>
                        <a:t>Yes</a:t>
                      </a:r>
                    </a:p>
                  </a:txBody>
                  <a:tcPr/>
                </a:tc>
                <a:tc>
                  <a:txBody>
                    <a:bodyPr/>
                    <a:lstStyle/>
                    <a:p>
                      <a:pPr algn="ctr"/>
                      <a:r>
                        <a:rPr lang="en-US" sz="1200" b="0" dirty="0">
                          <a:latin typeface="Segoe UI Light" panose="020B0502040204020203" pitchFamily="34" charset="0"/>
                          <a:cs typeface="Segoe UI Light" panose="020B0502040204020203" pitchFamily="34" charset="0"/>
                        </a:rPr>
                        <a:t>Yes</a:t>
                      </a:r>
                    </a:p>
                  </a:txBody>
                  <a:tcPr/>
                </a:tc>
                <a:tc>
                  <a:txBody>
                    <a:bodyPr/>
                    <a:lstStyle/>
                    <a:p>
                      <a:pPr algn="ctr"/>
                      <a:r>
                        <a:rPr lang="en-US" sz="1200" b="0" dirty="0">
                          <a:latin typeface="Segoe UI Light" panose="020B0502040204020203" pitchFamily="34" charset="0"/>
                          <a:cs typeface="Segoe UI Light" panose="020B0502040204020203" pitchFamily="34" charset="0"/>
                        </a:rPr>
                        <a:t>Yes</a:t>
                      </a:r>
                    </a:p>
                  </a:txBody>
                  <a:tcPr/>
                </a:tc>
                <a:extLst>
                  <a:ext uri="{0D108BD9-81ED-4DB2-BD59-A6C34878D82A}">
                    <a16:rowId xmlns:a16="http://schemas.microsoft.com/office/drawing/2014/main" val="3605712894"/>
                  </a:ext>
                </a:extLst>
              </a:tr>
              <a:tr h="370840">
                <a:tc>
                  <a:txBody>
                    <a:bodyPr/>
                    <a:lstStyle/>
                    <a:p>
                      <a:pPr algn="ctr"/>
                      <a:r>
                        <a:rPr lang="en-US" sz="1200" b="0" dirty="0">
                          <a:latin typeface="Segoe UI Light" panose="020B0502040204020203" pitchFamily="34" charset="0"/>
                          <a:cs typeface="Segoe UI Light" panose="020B0502040204020203" pitchFamily="34" charset="0"/>
                        </a:rPr>
                        <a:t>Pricing</a:t>
                      </a:r>
                    </a:p>
                  </a:txBody>
                  <a:tcPr/>
                </a:tc>
                <a:tc>
                  <a:txBody>
                    <a:bodyPr/>
                    <a:lstStyle/>
                    <a:p>
                      <a:pPr algn="ctr"/>
                      <a:r>
                        <a:rPr lang="en-US" sz="1400" b="0" i="0" kern="1200" dirty="0">
                          <a:solidFill>
                            <a:schemeClr val="tx1"/>
                          </a:solidFill>
                          <a:effectLst/>
                          <a:latin typeface="+mj-lt"/>
                          <a:ea typeface="+mn-ea"/>
                          <a:cs typeface="+mn-cs"/>
                        </a:rPr>
                        <a:t>$0.023 per GB</a:t>
                      </a:r>
                      <a:endParaRPr lang="en-US" sz="1050" b="0" dirty="0">
                        <a:latin typeface="+mj-lt"/>
                        <a:cs typeface="Segoe UI Light" panose="020B0502040204020203" pitchFamily="34" charset="0"/>
                      </a:endParaRPr>
                    </a:p>
                  </a:txBody>
                  <a:tcPr/>
                </a:tc>
                <a:tc>
                  <a:txBody>
                    <a:bodyPr/>
                    <a:lstStyle/>
                    <a:p>
                      <a:pPr algn="ctr"/>
                      <a:r>
                        <a:rPr lang="en-US" sz="1400" b="0" i="0" kern="1200" dirty="0">
                          <a:solidFill>
                            <a:schemeClr val="tx1"/>
                          </a:solidFill>
                          <a:effectLst/>
                          <a:latin typeface="+mj-lt"/>
                          <a:ea typeface="+mn-ea"/>
                          <a:cs typeface="+mn-cs"/>
                        </a:rPr>
                        <a:t>$0.0125 per GB</a:t>
                      </a:r>
                      <a:endParaRPr lang="en-US" sz="1050" b="0" dirty="0">
                        <a:latin typeface="+mj-lt"/>
                        <a:cs typeface="Segoe UI Light" panose="020B0502040204020203" pitchFamily="34" charset="0"/>
                      </a:endParaRPr>
                    </a:p>
                  </a:txBody>
                  <a:tcPr/>
                </a:tc>
                <a:tc>
                  <a:txBody>
                    <a:bodyPr/>
                    <a:lstStyle/>
                    <a:p>
                      <a:pPr algn="ctr"/>
                      <a:r>
                        <a:rPr lang="en-US" sz="1400" b="0" i="0" kern="1200" dirty="0">
                          <a:solidFill>
                            <a:schemeClr val="tx1"/>
                          </a:solidFill>
                          <a:effectLst/>
                          <a:latin typeface="+mj-lt"/>
                          <a:ea typeface="+mn-ea"/>
                          <a:cs typeface="+mn-cs"/>
                        </a:rPr>
                        <a:t>$0.004 per GB</a:t>
                      </a:r>
                      <a:endParaRPr lang="en-US" sz="1050" b="0" dirty="0">
                        <a:latin typeface="+mj-lt"/>
                        <a:cs typeface="Segoe UI Light" panose="020B0502040204020203" pitchFamily="34" charset="0"/>
                      </a:endParaRPr>
                    </a:p>
                  </a:txBody>
                  <a:tcPr/>
                </a:tc>
                <a:extLst>
                  <a:ext uri="{0D108BD9-81ED-4DB2-BD59-A6C34878D82A}">
                    <a16:rowId xmlns:a16="http://schemas.microsoft.com/office/drawing/2014/main" val="2166974954"/>
                  </a:ext>
                </a:extLst>
              </a:tr>
            </a:tbl>
          </a:graphicData>
        </a:graphic>
      </p:graphicFrame>
      <p:sp>
        <p:nvSpPr>
          <p:cNvPr id="72" name="TextBox 71">
            <a:extLst>
              <a:ext uri="{FF2B5EF4-FFF2-40B4-BE49-F238E27FC236}">
                <a16:creationId xmlns:a16="http://schemas.microsoft.com/office/drawing/2014/main" id="{7FCE9D22-75E0-43A8-ACDC-8538859ED62C}"/>
              </a:ext>
            </a:extLst>
          </p:cNvPr>
          <p:cNvSpPr txBox="1"/>
          <p:nvPr/>
        </p:nvSpPr>
        <p:spPr>
          <a:xfrm>
            <a:off x="4158588" y="1994204"/>
            <a:ext cx="1708779" cy="369332"/>
          </a:xfrm>
          <a:prstGeom prst="rect">
            <a:avLst/>
          </a:prstGeom>
          <a:noFill/>
        </p:spPr>
        <p:txBody>
          <a:bodyPr wrap="square" rtlCol="0">
            <a:spAutoFit/>
          </a:bodyPr>
          <a:lstStyle/>
          <a:p>
            <a:r>
              <a:rPr lang="en-US" b="1" dirty="0">
                <a:solidFill>
                  <a:schemeClr val="accent2"/>
                </a:solidFill>
              </a:rPr>
              <a:t>Storage Classes</a:t>
            </a:r>
          </a:p>
        </p:txBody>
      </p:sp>
    </p:spTree>
    <p:extLst>
      <p:ext uri="{BB962C8B-B14F-4D97-AF65-F5344CB8AC3E}">
        <p14:creationId xmlns:p14="http://schemas.microsoft.com/office/powerpoint/2010/main" val="91135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3" grpId="0"/>
      <p:bldP spid="54" grpId="0"/>
      <p:bldP spid="56" grpId="0"/>
      <p:bldP spid="6" grpId="0" animBg="1"/>
      <p:bldP spid="61" grpId="0" animBg="1"/>
      <p:bldP spid="62" grpId="0" animBg="1"/>
      <p:bldP spid="66" grpId="0"/>
      <p:bldP spid="69" grpId="0"/>
      <p:bldP spid="71" grpId="0"/>
      <p:bldP spid="7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1234D62-A673-43B6-9699-0E380180207B}"/>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Creating a Bucket</a:t>
            </a:r>
          </a:p>
        </p:txBody>
      </p:sp>
      <p:sp>
        <p:nvSpPr>
          <p:cNvPr id="8" name="TextBox 7">
            <a:extLst>
              <a:ext uri="{FF2B5EF4-FFF2-40B4-BE49-F238E27FC236}">
                <a16:creationId xmlns:a16="http://schemas.microsoft.com/office/drawing/2014/main" id="{B883AC21-B345-43AA-924E-5627394D23C1}"/>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Simple Storage Service (S3)</a:t>
            </a:r>
          </a:p>
        </p:txBody>
      </p:sp>
      <p:sp>
        <p:nvSpPr>
          <p:cNvPr id="11" name="Rectangle 10">
            <a:extLst>
              <a:ext uri="{FF2B5EF4-FFF2-40B4-BE49-F238E27FC236}">
                <a16:creationId xmlns:a16="http://schemas.microsoft.com/office/drawing/2014/main" id="{6FF255A3-B445-40F4-A168-E5D5CEDA15BC}"/>
              </a:ext>
            </a:extLst>
          </p:cNvPr>
          <p:cNvSpPr/>
          <p:nvPr/>
        </p:nvSpPr>
        <p:spPr>
          <a:xfrm>
            <a:off x="55026" y="2564862"/>
            <a:ext cx="1891415"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On Services, choose ‘S3’.</a:t>
            </a:r>
            <a:endParaRPr lang="en-US" sz="1200" dirty="0">
              <a:solidFill>
                <a:srgbClr val="010203"/>
              </a:solidFill>
              <a:latin typeface="Arial" charset="0"/>
            </a:endParaRPr>
          </a:p>
        </p:txBody>
      </p:sp>
      <p:sp>
        <p:nvSpPr>
          <p:cNvPr id="12" name="Rectangle 11">
            <a:extLst>
              <a:ext uri="{FF2B5EF4-FFF2-40B4-BE49-F238E27FC236}">
                <a16:creationId xmlns:a16="http://schemas.microsoft.com/office/drawing/2014/main" id="{C210375D-6654-4629-ABDE-104FB3A3CCD8}"/>
              </a:ext>
            </a:extLst>
          </p:cNvPr>
          <p:cNvSpPr/>
          <p:nvPr/>
        </p:nvSpPr>
        <p:spPr>
          <a:xfrm>
            <a:off x="144804" y="995798"/>
            <a:ext cx="1291892"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Click ‘Services’.</a:t>
            </a:r>
            <a:endParaRPr lang="en-US" sz="1200" dirty="0">
              <a:solidFill>
                <a:srgbClr val="010203"/>
              </a:solidFill>
              <a:latin typeface="Arial" charset="0"/>
            </a:endParaRPr>
          </a:p>
        </p:txBody>
      </p:sp>
      <p:sp>
        <p:nvSpPr>
          <p:cNvPr id="13" name="Rectangle 12">
            <a:extLst>
              <a:ext uri="{FF2B5EF4-FFF2-40B4-BE49-F238E27FC236}">
                <a16:creationId xmlns:a16="http://schemas.microsoft.com/office/drawing/2014/main" id="{82280033-38CA-49A6-BA12-7B1D611AAE43}"/>
              </a:ext>
            </a:extLst>
          </p:cNvPr>
          <p:cNvSpPr/>
          <p:nvPr/>
        </p:nvSpPr>
        <p:spPr>
          <a:xfrm>
            <a:off x="6203702" y="999393"/>
            <a:ext cx="1653594" cy="242567"/>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Click ‘Create Bucket’.</a:t>
            </a:r>
            <a:endParaRPr lang="en-US" sz="1200" dirty="0">
              <a:solidFill>
                <a:srgbClr val="010203"/>
              </a:solidFill>
              <a:latin typeface="Arial" charset="0"/>
            </a:endParaRPr>
          </a:p>
        </p:txBody>
      </p:sp>
      <p:sp>
        <p:nvSpPr>
          <p:cNvPr id="16" name="Rectangle 15">
            <a:extLst>
              <a:ext uri="{FF2B5EF4-FFF2-40B4-BE49-F238E27FC236}">
                <a16:creationId xmlns:a16="http://schemas.microsoft.com/office/drawing/2014/main" id="{A396CE97-724E-4777-8E75-9858CBFEB154}"/>
              </a:ext>
            </a:extLst>
          </p:cNvPr>
          <p:cNvSpPr/>
          <p:nvPr/>
        </p:nvSpPr>
        <p:spPr>
          <a:xfrm>
            <a:off x="6251829" y="2554965"/>
            <a:ext cx="3227230" cy="242567"/>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Specify a unique bucket name and Click ‘Next’</a:t>
            </a:r>
            <a:endParaRPr lang="en-US" sz="1200" dirty="0">
              <a:solidFill>
                <a:srgbClr val="010203"/>
              </a:solidFill>
              <a:latin typeface="Arial" charset="0"/>
            </a:endParaRPr>
          </a:p>
        </p:txBody>
      </p:sp>
      <p:grpSp>
        <p:nvGrpSpPr>
          <p:cNvPr id="23" name="Group 22">
            <a:extLst>
              <a:ext uri="{FF2B5EF4-FFF2-40B4-BE49-F238E27FC236}">
                <a16:creationId xmlns:a16="http://schemas.microsoft.com/office/drawing/2014/main" id="{76752DAA-EE42-4AC7-B3BB-6FBC71FBF06D}"/>
              </a:ext>
            </a:extLst>
          </p:cNvPr>
          <p:cNvGrpSpPr/>
          <p:nvPr/>
        </p:nvGrpSpPr>
        <p:grpSpPr>
          <a:xfrm>
            <a:off x="144804" y="1158374"/>
            <a:ext cx="5965686" cy="1369588"/>
            <a:chOff x="144804" y="1158374"/>
            <a:chExt cx="5965686" cy="1369588"/>
          </a:xfrm>
        </p:grpSpPr>
        <p:pic>
          <p:nvPicPr>
            <p:cNvPr id="2" name="Picture 1">
              <a:extLst>
                <a:ext uri="{FF2B5EF4-FFF2-40B4-BE49-F238E27FC236}">
                  <a16:creationId xmlns:a16="http://schemas.microsoft.com/office/drawing/2014/main" id="{9D80048F-EBC7-49FB-A400-7F13730E94E5}"/>
                </a:ext>
              </a:extLst>
            </p:cNvPr>
            <p:cNvPicPr>
              <a:picLocks noChangeAspect="1"/>
            </p:cNvPicPr>
            <p:nvPr/>
          </p:nvPicPr>
          <p:blipFill rotWithShape="1">
            <a:blip r:embed="rId3"/>
            <a:srcRect r="41846"/>
            <a:stretch/>
          </p:blipFill>
          <p:spPr>
            <a:xfrm>
              <a:off x="144804" y="1260732"/>
              <a:ext cx="5965686" cy="1267230"/>
            </a:xfrm>
            <a:prstGeom prst="rect">
              <a:avLst/>
            </a:prstGeom>
            <a:ln>
              <a:solidFill>
                <a:schemeClr val="tx1"/>
              </a:solidFill>
            </a:ln>
          </p:spPr>
        </p:pic>
        <p:sp>
          <p:nvSpPr>
            <p:cNvPr id="17" name="Left Arrow 38">
              <a:extLst>
                <a:ext uri="{FF2B5EF4-FFF2-40B4-BE49-F238E27FC236}">
                  <a16:creationId xmlns:a16="http://schemas.microsoft.com/office/drawing/2014/main" id="{C5CD8EB7-18B3-458B-A3A0-0BBF85950069}"/>
                </a:ext>
              </a:extLst>
            </p:cNvPr>
            <p:cNvSpPr/>
            <p:nvPr/>
          </p:nvSpPr>
          <p:spPr>
            <a:xfrm>
              <a:off x="1946441" y="1158374"/>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DBDFA1B6-93AC-4146-B449-2CE5995FBA5C}"/>
              </a:ext>
            </a:extLst>
          </p:cNvPr>
          <p:cNvGrpSpPr/>
          <p:nvPr/>
        </p:nvGrpSpPr>
        <p:grpSpPr>
          <a:xfrm>
            <a:off x="148238" y="2804928"/>
            <a:ext cx="5962252" cy="3774195"/>
            <a:chOff x="148238" y="2804928"/>
            <a:chExt cx="5962252" cy="3774195"/>
          </a:xfrm>
        </p:grpSpPr>
        <p:pic>
          <p:nvPicPr>
            <p:cNvPr id="3" name="Picture 2">
              <a:extLst>
                <a:ext uri="{FF2B5EF4-FFF2-40B4-BE49-F238E27FC236}">
                  <a16:creationId xmlns:a16="http://schemas.microsoft.com/office/drawing/2014/main" id="{515B82B1-1D7C-4B81-B826-4F858C3E96FF}"/>
                </a:ext>
              </a:extLst>
            </p:cNvPr>
            <p:cNvPicPr>
              <a:picLocks noChangeAspect="1"/>
            </p:cNvPicPr>
            <p:nvPr/>
          </p:nvPicPr>
          <p:blipFill>
            <a:blip r:embed="rId4"/>
            <a:stretch>
              <a:fillRect/>
            </a:stretch>
          </p:blipFill>
          <p:spPr>
            <a:xfrm>
              <a:off x="148238" y="2804928"/>
              <a:ext cx="5962252" cy="3774195"/>
            </a:xfrm>
            <a:prstGeom prst="rect">
              <a:avLst/>
            </a:prstGeom>
            <a:ln>
              <a:solidFill>
                <a:schemeClr val="tx1"/>
              </a:solidFill>
            </a:ln>
          </p:spPr>
        </p:pic>
        <p:sp>
          <p:nvSpPr>
            <p:cNvPr id="18" name="Left Arrow 38">
              <a:extLst>
                <a:ext uri="{FF2B5EF4-FFF2-40B4-BE49-F238E27FC236}">
                  <a16:creationId xmlns:a16="http://schemas.microsoft.com/office/drawing/2014/main" id="{89680E70-51C3-4EEF-B658-D6765B82F45A}"/>
                </a:ext>
              </a:extLst>
            </p:cNvPr>
            <p:cNvSpPr/>
            <p:nvPr/>
          </p:nvSpPr>
          <p:spPr>
            <a:xfrm>
              <a:off x="2761236" y="5646153"/>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22" name="Group 21">
            <a:extLst>
              <a:ext uri="{FF2B5EF4-FFF2-40B4-BE49-F238E27FC236}">
                <a16:creationId xmlns:a16="http://schemas.microsoft.com/office/drawing/2014/main" id="{6EA69570-CFF2-4A13-93DB-F2A041019872}"/>
              </a:ext>
            </a:extLst>
          </p:cNvPr>
          <p:cNvGrpSpPr/>
          <p:nvPr/>
        </p:nvGrpSpPr>
        <p:grpSpPr>
          <a:xfrm>
            <a:off x="6251830" y="1247340"/>
            <a:ext cx="5779751" cy="1302676"/>
            <a:chOff x="6251830" y="1247340"/>
            <a:chExt cx="5779751" cy="1302676"/>
          </a:xfrm>
        </p:grpSpPr>
        <p:pic>
          <p:nvPicPr>
            <p:cNvPr id="15" name="Picture 14">
              <a:extLst>
                <a:ext uri="{FF2B5EF4-FFF2-40B4-BE49-F238E27FC236}">
                  <a16:creationId xmlns:a16="http://schemas.microsoft.com/office/drawing/2014/main" id="{BA891D27-DFB4-4EC3-A32B-E285AF21C5CD}"/>
                </a:ext>
              </a:extLst>
            </p:cNvPr>
            <p:cNvPicPr>
              <a:picLocks noChangeAspect="1"/>
            </p:cNvPicPr>
            <p:nvPr/>
          </p:nvPicPr>
          <p:blipFill>
            <a:blip r:embed="rId5"/>
            <a:stretch>
              <a:fillRect/>
            </a:stretch>
          </p:blipFill>
          <p:spPr>
            <a:xfrm>
              <a:off x="6251830" y="1247340"/>
              <a:ext cx="5779751" cy="1280622"/>
            </a:xfrm>
            <a:prstGeom prst="rect">
              <a:avLst/>
            </a:prstGeom>
            <a:ln>
              <a:solidFill>
                <a:schemeClr val="tx1"/>
              </a:solidFill>
            </a:ln>
          </p:spPr>
        </p:pic>
        <p:sp>
          <p:nvSpPr>
            <p:cNvPr id="19" name="Left Arrow 38">
              <a:extLst>
                <a:ext uri="{FF2B5EF4-FFF2-40B4-BE49-F238E27FC236}">
                  <a16:creationId xmlns:a16="http://schemas.microsoft.com/office/drawing/2014/main" id="{88E50FC7-79B0-49AB-8206-ABA32D506791}"/>
                </a:ext>
              </a:extLst>
            </p:cNvPr>
            <p:cNvSpPr/>
            <p:nvPr/>
          </p:nvSpPr>
          <p:spPr>
            <a:xfrm>
              <a:off x="7309173" y="2023619"/>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21" name="Group 20">
            <a:extLst>
              <a:ext uri="{FF2B5EF4-FFF2-40B4-BE49-F238E27FC236}">
                <a16:creationId xmlns:a16="http://schemas.microsoft.com/office/drawing/2014/main" id="{8AE7D81D-B8CE-4907-BECE-E8553C5EDD86}"/>
              </a:ext>
            </a:extLst>
          </p:cNvPr>
          <p:cNvGrpSpPr/>
          <p:nvPr/>
        </p:nvGrpSpPr>
        <p:grpSpPr>
          <a:xfrm>
            <a:off x="6251829" y="2804928"/>
            <a:ext cx="5779751" cy="3894228"/>
            <a:chOff x="6251829" y="2804928"/>
            <a:chExt cx="5779751" cy="3894228"/>
          </a:xfrm>
        </p:grpSpPr>
        <p:pic>
          <p:nvPicPr>
            <p:cNvPr id="14" name="Picture 13">
              <a:extLst>
                <a:ext uri="{FF2B5EF4-FFF2-40B4-BE49-F238E27FC236}">
                  <a16:creationId xmlns:a16="http://schemas.microsoft.com/office/drawing/2014/main" id="{D8B9B910-5EE0-4DCC-88F9-C2B523C42EA4}"/>
                </a:ext>
              </a:extLst>
            </p:cNvPr>
            <p:cNvPicPr>
              <a:picLocks noChangeAspect="1"/>
            </p:cNvPicPr>
            <p:nvPr/>
          </p:nvPicPr>
          <p:blipFill>
            <a:blip r:embed="rId6"/>
            <a:stretch>
              <a:fillRect/>
            </a:stretch>
          </p:blipFill>
          <p:spPr>
            <a:xfrm>
              <a:off x="6251829" y="2804928"/>
              <a:ext cx="5779751" cy="3894228"/>
            </a:xfrm>
            <a:prstGeom prst="rect">
              <a:avLst/>
            </a:prstGeom>
          </p:spPr>
        </p:pic>
        <p:sp>
          <p:nvSpPr>
            <p:cNvPr id="20" name="Left Arrow 38">
              <a:extLst>
                <a:ext uri="{FF2B5EF4-FFF2-40B4-BE49-F238E27FC236}">
                  <a16:creationId xmlns:a16="http://schemas.microsoft.com/office/drawing/2014/main" id="{25168DAD-F784-4BD0-AF53-20C3F7458F8D}"/>
                </a:ext>
              </a:extLst>
            </p:cNvPr>
            <p:cNvSpPr/>
            <p:nvPr/>
          </p:nvSpPr>
          <p:spPr>
            <a:xfrm rot="10800000">
              <a:off x="10671987" y="6124917"/>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326781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1234D62-A673-43B6-9699-0E380180207B}"/>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Creating a Bucket</a:t>
            </a:r>
          </a:p>
        </p:txBody>
      </p:sp>
      <p:sp>
        <p:nvSpPr>
          <p:cNvPr id="8" name="TextBox 7">
            <a:extLst>
              <a:ext uri="{FF2B5EF4-FFF2-40B4-BE49-F238E27FC236}">
                <a16:creationId xmlns:a16="http://schemas.microsoft.com/office/drawing/2014/main" id="{B883AC21-B345-43AA-924E-5627394D23C1}"/>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Simple Storage Service (S3)</a:t>
            </a:r>
          </a:p>
        </p:txBody>
      </p:sp>
      <p:sp>
        <p:nvSpPr>
          <p:cNvPr id="12" name="Rectangle 11">
            <a:extLst>
              <a:ext uri="{FF2B5EF4-FFF2-40B4-BE49-F238E27FC236}">
                <a16:creationId xmlns:a16="http://schemas.microsoft.com/office/drawing/2014/main" id="{C210375D-6654-4629-ABDE-104FB3A3CCD8}"/>
              </a:ext>
            </a:extLst>
          </p:cNvPr>
          <p:cNvSpPr/>
          <p:nvPr/>
        </p:nvSpPr>
        <p:spPr>
          <a:xfrm>
            <a:off x="157702" y="1175636"/>
            <a:ext cx="5467394" cy="243785"/>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cs typeface="Arial" panose="020B0604020202020204" pitchFamily="34" charset="0"/>
              </a:rPr>
              <a:t>On Set properties step, you can enable versioning, logging and tags on the bucket.</a:t>
            </a:r>
          </a:p>
        </p:txBody>
      </p:sp>
      <p:sp>
        <p:nvSpPr>
          <p:cNvPr id="13" name="Rectangle 12">
            <a:extLst>
              <a:ext uri="{FF2B5EF4-FFF2-40B4-BE49-F238E27FC236}">
                <a16:creationId xmlns:a16="http://schemas.microsoft.com/office/drawing/2014/main" id="{82280033-38CA-49A6-BA12-7B1D611AAE43}"/>
              </a:ext>
            </a:extLst>
          </p:cNvPr>
          <p:cNvSpPr/>
          <p:nvPr/>
        </p:nvSpPr>
        <p:spPr>
          <a:xfrm>
            <a:off x="6173493" y="1173135"/>
            <a:ext cx="5653086" cy="242567"/>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On Set permissions step, you can set the user’s read-write permissions on the bucket.</a:t>
            </a:r>
            <a:endParaRPr lang="en-US" sz="1200" dirty="0">
              <a:solidFill>
                <a:srgbClr val="010203"/>
              </a:solidFill>
              <a:latin typeface="Arial" charset="0"/>
            </a:endParaRPr>
          </a:p>
        </p:txBody>
      </p:sp>
      <p:pic>
        <p:nvPicPr>
          <p:cNvPr id="4" name="Picture 3">
            <a:extLst>
              <a:ext uri="{FF2B5EF4-FFF2-40B4-BE49-F238E27FC236}">
                <a16:creationId xmlns:a16="http://schemas.microsoft.com/office/drawing/2014/main" id="{6D6BED76-6AC5-492D-AFF9-7FB9BCFC8AE9}"/>
              </a:ext>
            </a:extLst>
          </p:cNvPr>
          <p:cNvPicPr>
            <a:picLocks noChangeAspect="1"/>
          </p:cNvPicPr>
          <p:nvPr/>
        </p:nvPicPr>
        <p:blipFill>
          <a:blip r:embed="rId3"/>
          <a:stretch>
            <a:fillRect/>
          </a:stretch>
        </p:blipFill>
        <p:spPr>
          <a:xfrm>
            <a:off x="157702" y="1415702"/>
            <a:ext cx="5902905" cy="4935905"/>
          </a:xfrm>
          <a:prstGeom prst="rect">
            <a:avLst/>
          </a:prstGeom>
        </p:spPr>
      </p:pic>
      <p:pic>
        <p:nvPicPr>
          <p:cNvPr id="5" name="Picture 4">
            <a:extLst>
              <a:ext uri="{FF2B5EF4-FFF2-40B4-BE49-F238E27FC236}">
                <a16:creationId xmlns:a16="http://schemas.microsoft.com/office/drawing/2014/main" id="{A53C27A3-78C7-4DAC-9C5B-48CEC7BDA321}"/>
              </a:ext>
            </a:extLst>
          </p:cNvPr>
          <p:cNvPicPr>
            <a:picLocks noChangeAspect="1"/>
          </p:cNvPicPr>
          <p:nvPr/>
        </p:nvPicPr>
        <p:blipFill>
          <a:blip r:embed="rId4"/>
          <a:stretch>
            <a:fillRect/>
          </a:stretch>
        </p:blipFill>
        <p:spPr>
          <a:xfrm>
            <a:off x="6173493" y="1415702"/>
            <a:ext cx="5902906" cy="4913498"/>
          </a:xfrm>
          <a:prstGeom prst="rect">
            <a:avLst/>
          </a:prstGeom>
        </p:spPr>
      </p:pic>
    </p:spTree>
    <p:extLst>
      <p:ext uri="{BB962C8B-B14F-4D97-AF65-F5344CB8AC3E}">
        <p14:creationId xmlns:p14="http://schemas.microsoft.com/office/powerpoint/2010/main" val="66085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1234D62-A673-43B6-9699-0E380180207B}"/>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Creating a Bucket</a:t>
            </a:r>
          </a:p>
        </p:txBody>
      </p:sp>
      <p:sp>
        <p:nvSpPr>
          <p:cNvPr id="8" name="TextBox 7">
            <a:extLst>
              <a:ext uri="{FF2B5EF4-FFF2-40B4-BE49-F238E27FC236}">
                <a16:creationId xmlns:a16="http://schemas.microsoft.com/office/drawing/2014/main" id="{B883AC21-B345-43AA-924E-5627394D23C1}"/>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Simple Storage Service (S3)</a:t>
            </a:r>
          </a:p>
        </p:txBody>
      </p:sp>
      <p:sp>
        <p:nvSpPr>
          <p:cNvPr id="12" name="Rectangle 11">
            <a:extLst>
              <a:ext uri="{FF2B5EF4-FFF2-40B4-BE49-F238E27FC236}">
                <a16:creationId xmlns:a16="http://schemas.microsoft.com/office/drawing/2014/main" id="{C210375D-6654-4629-ABDE-104FB3A3CCD8}"/>
              </a:ext>
            </a:extLst>
          </p:cNvPr>
          <p:cNvSpPr/>
          <p:nvPr/>
        </p:nvSpPr>
        <p:spPr>
          <a:xfrm>
            <a:off x="157702" y="1175636"/>
            <a:ext cx="4159152"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cs typeface="Arial" panose="020B0604020202020204" pitchFamily="34" charset="0"/>
              </a:rPr>
              <a:t>Review the properties of the bucket and click ‘Create bucket’.</a:t>
            </a:r>
          </a:p>
        </p:txBody>
      </p:sp>
      <p:sp>
        <p:nvSpPr>
          <p:cNvPr id="13" name="Rectangle 12">
            <a:extLst>
              <a:ext uri="{FF2B5EF4-FFF2-40B4-BE49-F238E27FC236}">
                <a16:creationId xmlns:a16="http://schemas.microsoft.com/office/drawing/2014/main" id="{82280033-38CA-49A6-BA12-7B1D611AAE43}"/>
              </a:ext>
            </a:extLst>
          </p:cNvPr>
          <p:cNvSpPr/>
          <p:nvPr/>
        </p:nvSpPr>
        <p:spPr>
          <a:xfrm>
            <a:off x="6173493" y="1173135"/>
            <a:ext cx="5653086" cy="242567"/>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On Set permissions step, you can set the user’s read-write permissions on the bucket.</a:t>
            </a:r>
            <a:endParaRPr lang="en-US" sz="1200" dirty="0">
              <a:solidFill>
                <a:srgbClr val="010203"/>
              </a:solidFill>
              <a:latin typeface="Arial" charset="0"/>
            </a:endParaRPr>
          </a:p>
        </p:txBody>
      </p:sp>
      <p:pic>
        <p:nvPicPr>
          <p:cNvPr id="11" name="Picture 10">
            <a:extLst>
              <a:ext uri="{FF2B5EF4-FFF2-40B4-BE49-F238E27FC236}">
                <a16:creationId xmlns:a16="http://schemas.microsoft.com/office/drawing/2014/main" id="{6C532717-7043-4498-A8FC-D35E680BD20E}"/>
              </a:ext>
            </a:extLst>
          </p:cNvPr>
          <p:cNvPicPr>
            <a:picLocks noChangeAspect="1"/>
          </p:cNvPicPr>
          <p:nvPr/>
        </p:nvPicPr>
        <p:blipFill>
          <a:blip r:embed="rId3"/>
          <a:stretch>
            <a:fillRect/>
          </a:stretch>
        </p:blipFill>
        <p:spPr>
          <a:xfrm>
            <a:off x="157702" y="1426905"/>
            <a:ext cx="5902905" cy="4913498"/>
          </a:xfrm>
          <a:prstGeom prst="rect">
            <a:avLst/>
          </a:prstGeom>
        </p:spPr>
      </p:pic>
      <p:pic>
        <p:nvPicPr>
          <p:cNvPr id="9" name="Picture 8">
            <a:extLst>
              <a:ext uri="{FF2B5EF4-FFF2-40B4-BE49-F238E27FC236}">
                <a16:creationId xmlns:a16="http://schemas.microsoft.com/office/drawing/2014/main" id="{6B535002-74CF-4881-A853-A27695FB6986}"/>
              </a:ext>
            </a:extLst>
          </p:cNvPr>
          <p:cNvPicPr>
            <a:picLocks noChangeAspect="1"/>
          </p:cNvPicPr>
          <p:nvPr/>
        </p:nvPicPr>
        <p:blipFill>
          <a:blip r:embed="rId4"/>
          <a:stretch>
            <a:fillRect/>
          </a:stretch>
        </p:blipFill>
        <p:spPr>
          <a:xfrm>
            <a:off x="6263102" y="1415702"/>
            <a:ext cx="5305425" cy="4886325"/>
          </a:xfrm>
          <a:prstGeom prst="rect">
            <a:avLst/>
          </a:prstGeom>
          <a:ln>
            <a:solidFill>
              <a:schemeClr val="tx1"/>
            </a:solidFill>
          </a:ln>
        </p:spPr>
      </p:pic>
    </p:spTree>
    <p:extLst>
      <p:ext uri="{BB962C8B-B14F-4D97-AF65-F5344CB8AC3E}">
        <p14:creationId xmlns:p14="http://schemas.microsoft.com/office/powerpoint/2010/main" val="417983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6096001-B091-4C08-95B6-1AB2C4204DDB}"/>
              </a:ext>
            </a:extLst>
          </p:cNvPr>
          <p:cNvGrpSpPr/>
          <p:nvPr/>
        </p:nvGrpSpPr>
        <p:grpSpPr>
          <a:xfrm>
            <a:off x="1109283" y="1477092"/>
            <a:ext cx="9617332" cy="4400133"/>
            <a:chOff x="1109283" y="1477092"/>
            <a:chExt cx="9617332" cy="4400133"/>
          </a:xfrm>
        </p:grpSpPr>
        <p:sp>
          <p:nvSpPr>
            <p:cNvPr id="36" name="Right Triangle 35">
              <a:extLst>
                <a:ext uri="{FF2B5EF4-FFF2-40B4-BE49-F238E27FC236}">
                  <a16:creationId xmlns:a16="http://schemas.microsoft.com/office/drawing/2014/main" id="{E7D409FD-B48D-4000-A0F9-75154ACAB3A5}"/>
                </a:ext>
              </a:extLst>
            </p:cNvPr>
            <p:cNvSpPr/>
            <p:nvPr/>
          </p:nvSpPr>
          <p:spPr>
            <a:xfrm flipV="1">
              <a:off x="7536221" y="1477092"/>
              <a:ext cx="3190394" cy="1490744"/>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FCB33BE1-6D5D-481E-BA38-D40D3D08B7E8}"/>
                </a:ext>
              </a:extLst>
            </p:cNvPr>
            <p:cNvSpPr/>
            <p:nvPr/>
          </p:nvSpPr>
          <p:spPr>
            <a:xfrm flipV="1">
              <a:off x="1109283" y="4693231"/>
              <a:ext cx="2434018" cy="1183994"/>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Triangle 57"/>
            <p:cNvSpPr/>
            <p:nvPr/>
          </p:nvSpPr>
          <p:spPr>
            <a:xfrm flipV="1">
              <a:off x="3381932" y="2967836"/>
              <a:ext cx="4144371" cy="1804086"/>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66" name="Group 65"/>
          <p:cNvGrpSpPr/>
          <p:nvPr/>
        </p:nvGrpSpPr>
        <p:grpSpPr>
          <a:xfrm>
            <a:off x="1090246" y="1389185"/>
            <a:ext cx="10251831" cy="4519245"/>
            <a:chOff x="1090246" y="1389185"/>
            <a:chExt cx="10251831" cy="4519245"/>
          </a:xfrm>
        </p:grpSpPr>
        <p:cxnSp>
          <p:nvCxnSpPr>
            <p:cNvPr id="3" name="Straight Arrow Connector 2"/>
            <p:cNvCxnSpPr/>
            <p:nvPr/>
          </p:nvCxnSpPr>
          <p:spPr>
            <a:xfrm>
              <a:off x="1090246" y="5908430"/>
              <a:ext cx="102518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090246" y="1389185"/>
              <a:ext cx="0" cy="45192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p:nvPr/>
        </p:nvCxnSpPr>
        <p:spPr>
          <a:xfrm flipV="1">
            <a:off x="1090246" y="1389185"/>
            <a:ext cx="10093569" cy="451924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90302" y="1076554"/>
            <a:ext cx="1987548" cy="369332"/>
          </a:xfrm>
          <a:prstGeom prst="rect">
            <a:avLst/>
          </a:prstGeom>
          <a:noFill/>
        </p:spPr>
        <p:txBody>
          <a:bodyPr wrap="square" rtlCol="0">
            <a:spAutoFit/>
          </a:bodyPr>
          <a:lstStyle/>
          <a:p>
            <a:r>
              <a:rPr lang="en-US" dirty="0"/>
              <a:t>Infrastructure Cost</a:t>
            </a:r>
          </a:p>
        </p:txBody>
      </p:sp>
      <p:sp>
        <p:nvSpPr>
          <p:cNvPr id="39" name="TextBox 38"/>
          <p:cNvSpPr txBox="1"/>
          <p:nvPr/>
        </p:nvSpPr>
        <p:spPr>
          <a:xfrm>
            <a:off x="10985866" y="5939636"/>
            <a:ext cx="712421" cy="369332"/>
          </a:xfrm>
          <a:prstGeom prst="rect">
            <a:avLst/>
          </a:prstGeom>
          <a:noFill/>
        </p:spPr>
        <p:txBody>
          <a:bodyPr wrap="square" rtlCol="0">
            <a:spAutoFit/>
          </a:bodyPr>
          <a:lstStyle/>
          <a:p>
            <a:r>
              <a:rPr lang="en-US" dirty="0"/>
              <a:t>Time</a:t>
            </a:r>
          </a:p>
        </p:txBody>
      </p:sp>
      <p:grpSp>
        <p:nvGrpSpPr>
          <p:cNvPr id="49" name="Group 48"/>
          <p:cNvGrpSpPr/>
          <p:nvPr/>
        </p:nvGrpSpPr>
        <p:grpSpPr>
          <a:xfrm>
            <a:off x="1071211" y="1445886"/>
            <a:ext cx="9655404" cy="3231622"/>
            <a:chOff x="1071211" y="1445886"/>
            <a:chExt cx="9655404" cy="3231622"/>
          </a:xfrm>
        </p:grpSpPr>
        <p:cxnSp>
          <p:nvCxnSpPr>
            <p:cNvPr id="12" name="Straight Connector 11"/>
            <p:cNvCxnSpPr/>
            <p:nvPr/>
          </p:nvCxnSpPr>
          <p:spPr>
            <a:xfrm>
              <a:off x="1071211" y="4677508"/>
              <a:ext cx="2269866"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341077" y="2919047"/>
              <a:ext cx="0" cy="175846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341077" y="2936631"/>
              <a:ext cx="416755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508631" y="1445886"/>
              <a:ext cx="0" cy="149074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08631" y="1445886"/>
              <a:ext cx="321798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
        <p:nvSpPr>
          <p:cNvPr id="52" name="Freeform: Shape 51"/>
          <p:cNvSpPr/>
          <p:nvPr/>
        </p:nvSpPr>
        <p:spPr>
          <a:xfrm>
            <a:off x="1652954" y="1125415"/>
            <a:ext cx="5996354" cy="4695093"/>
          </a:xfrm>
          <a:custGeom>
            <a:avLst/>
            <a:gdLst>
              <a:gd name="connsiteX0" fmla="*/ 0 w 5996354"/>
              <a:gd name="connsiteY0" fmla="*/ 4695093 h 4695093"/>
              <a:gd name="connsiteX1" fmla="*/ 492369 w 5996354"/>
              <a:gd name="connsiteY1" fmla="*/ 3956539 h 4695093"/>
              <a:gd name="connsiteX2" fmla="*/ 1723292 w 5996354"/>
              <a:gd name="connsiteY2" fmla="*/ 4501662 h 4695093"/>
              <a:gd name="connsiteX3" fmla="*/ 2409092 w 5996354"/>
              <a:gd name="connsiteY3" fmla="*/ 3006970 h 4695093"/>
              <a:gd name="connsiteX4" fmla="*/ 3235569 w 5996354"/>
              <a:gd name="connsiteY4" fmla="*/ 4202723 h 4695093"/>
              <a:gd name="connsiteX5" fmla="*/ 3886200 w 5996354"/>
              <a:gd name="connsiteY5" fmla="*/ 2180493 h 4695093"/>
              <a:gd name="connsiteX6" fmla="*/ 4994031 w 5996354"/>
              <a:gd name="connsiteY6" fmla="*/ 2215662 h 4695093"/>
              <a:gd name="connsiteX7" fmla="*/ 5996354 w 5996354"/>
              <a:gd name="connsiteY7" fmla="*/ 0 h 469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6354" h="4695093">
                <a:moveTo>
                  <a:pt x="0" y="4695093"/>
                </a:moveTo>
                <a:cubicBezTo>
                  <a:pt x="102577" y="4341935"/>
                  <a:pt x="205154" y="3988778"/>
                  <a:pt x="492369" y="3956539"/>
                </a:cubicBezTo>
                <a:cubicBezTo>
                  <a:pt x="779584" y="3924300"/>
                  <a:pt x="1403838" y="4659923"/>
                  <a:pt x="1723292" y="4501662"/>
                </a:cubicBezTo>
                <a:cubicBezTo>
                  <a:pt x="2042746" y="4343401"/>
                  <a:pt x="2157046" y="3056793"/>
                  <a:pt x="2409092" y="3006970"/>
                </a:cubicBezTo>
                <a:cubicBezTo>
                  <a:pt x="2661138" y="2957147"/>
                  <a:pt x="2989384" y="4340469"/>
                  <a:pt x="3235569" y="4202723"/>
                </a:cubicBezTo>
                <a:cubicBezTo>
                  <a:pt x="3481754" y="4064977"/>
                  <a:pt x="3593123" y="2511670"/>
                  <a:pt x="3886200" y="2180493"/>
                </a:cubicBezTo>
                <a:cubicBezTo>
                  <a:pt x="4179277" y="1849316"/>
                  <a:pt x="4642339" y="2579077"/>
                  <a:pt x="4994031" y="2215662"/>
                </a:cubicBezTo>
                <a:cubicBezTo>
                  <a:pt x="5345723" y="1852246"/>
                  <a:pt x="5782408" y="313592"/>
                  <a:pt x="5996354"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p:cNvSpPr/>
          <p:nvPr/>
        </p:nvSpPr>
        <p:spPr>
          <a:xfrm>
            <a:off x="1612098" y="882597"/>
            <a:ext cx="5996354" cy="4695093"/>
          </a:xfrm>
          <a:custGeom>
            <a:avLst/>
            <a:gdLst>
              <a:gd name="connsiteX0" fmla="*/ 0 w 5996354"/>
              <a:gd name="connsiteY0" fmla="*/ 4695093 h 4695093"/>
              <a:gd name="connsiteX1" fmla="*/ 492369 w 5996354"/>
              <a:gd name="connsiteY1" fmla="*/ 3956539 h 4695093"/>
              <a:gd name="connsiteX2" fmla="*/ 1723292 w 5996354"/>
              <a:gd name="connsiteY2" fmla="*/ 4501662 h 4695093"/>
              <a:gd name="connsiteX3" fmla="*/ 2409092 w 5996354"/>
              <a:gd name="connsiteY3" fmla="*/ 3006970 h 4695093"/>
              <a:gd name="connsiteX4" fmla="*/ 3235569 w 5996354"/>
              <a:gd name="connsiteY4" fmla="*/ 4202723 h 4695093"/>
              <a:gd name="connsiteX5" fmla="*/ 3886200 w 5996354"/>
              <a:gd name="connsiteY5" fmla="*/ 2180493 h 4695093"/>
              <a:gd name="connsiteX6" fmla="*/ 4994031 w 5996354"/>
              <a:gd name="connsiteY6" fmla="*/ 2215662 h 4695093"/>
              <a:gd name="connsiteX7" fmla="*/ 5996354 w 5996354"/>
              <a:gd name="connsiteY7" fmla="*/ 0 h 469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6354" h="4695093">
                <a:moveTo>
                  <a:pt x="0" y="4695093"/>
                </a:moveTo>
                <a:cubicBezTo>
                  <a:pt x="102577" y="4341935"/>
                  <a:pt x="205154" y="3988778"/>
                  <a:pt x="492369" y="3956539"/>
                </a:cubicBezTo>
                <a:cubicBezTo>
                  <a:pt x="779584" y="3924300"/>
                  <a:pt x="1403838" y="4659923"/>
                  <a:pt x="1723292" y="4501662"/>
                </a:cubicBezTo>
                <a:cubicBezTo>
                  <a:pt x="2042746" y="4343401"/>
                  <a:pt x="2157046" y="3056793"/>
                  <a:pt x="2409092" y="3006970"/>
                </a:cubicBezTo>
                <a:cubicBezTo>
                  <a:pt x="2661138" y="2957147"/>
                  <a:pt x="2989384" y="4340469"/>
                  <a:pt x="3235569" y="4202723"/>
                </a:cubicBezTo>
                <a:cubicBezTo>
                  <a:pt x="3481754" y="4064977"/>
                  <a:pt x="3593123" y="2511670"/>
                  <a:pt x="3886200" y="2180493"/>
                </a:cubicBezTo>
                <a:cubicBezTo>
                  <a:pt x="4179277" y="1849316"/>
                  <a:pt x="4642339" y="2579077"/>
                  <a:pt x="4994031" y="2215662"/>
                </a:cubicBezTo>
                <a:cubicBezTo>
                  <a:pt x="5345723" y="1852246"/>
                  <a:pt x="5782408" y="313592"/>
                  <a:pt x="5996354" y="0"/>
                </a:cubicBezTo>
              </a:path>
            </a:pathLst>
          </a:cu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Triangle 52"/>
          <p:cNvSpPr/>
          <p:nvPr/>
        </p:nvSpPr>
        <p:spPr>
          <a:xfrm flipH="1">
            <a:off x="6945924" y="1445886"/>
            <a:ext cx="539436" cy="1466681"/>
          </a:xfrm>
          <a:prstGeom prst="rtTriangle">
            <a:avLst/>
          </a:prstGeom>
          <a:solidFill>
            <a:srgbClr val="E7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804826" y="1709657"/>
            <a:ext cx="1688123" cy="646331"/>
          </a:xfrm>
          <a:prstGeom prst="rect">
            <a:avLst/>
          </a:prstGeom>
          <a:noFill/>
        </p:spPr>
        <p:txBody>
          <a:bodyPr wrap="square" rtlCol="0">
            <a:spAutoFit/>
          </a:bodyPr>
          <a:lstStyle/>
          <a:p>
            <a:r>
              <a:rPr lang="en-US" dirty="0"/>
              <a:t>Customer dissatisfaction</a:t>
            </a:r>
          </a:p>
        </p:txBody>
      </p:sp>
      <p:cxnSp>
        <p:nvCxnSpPr>
          <p:cNvPr id="57" name="Straight Arrow Connector 56"/>
          <p:cNvCxnSpPr>
            <a:stCxn id="54" idx="1"/>
          </p:cNvCxnSpPr>
          <p:nvPr/>
        </p:nvCxnSpPr>
        <p:spPr>
          <a:xfrm flipH="1">
            <a:off x="7555697" y="2032823"/>
            <a:ext cx="249129" cy="2328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744816" y="2190440"/>
            <a:ext cx="1812704" cy="369332"/>
          </a:xfrm>
          <a:prstGeom prst="rect">
            <a:avLst/>
          </a:prstGeom>
          <a:noFill/>
        </p:spPr>
        <p:txBody>
          <a:bodyPr wrap="square" rtlCol="0">
            <a:spAutoFit/>
          </a:bodyPr>
          <a:lstStyle/>
          <a:p>
            <a:r>
              <a:rPr lang="en-US" dirty="0"/>
              <a:t>Opportunity cost</a:t>
            </a:r>
          </a:p>
        </p:txBody>
      </p:sp>
      <p:cxnSp>
        <p:nvCxnSpPr>
          <p:cNvPr id="63" name="Straight Arrow Connector 62"/>
          <p:cNvCxnSpPr/>
          <p:nvPr/>
        </p:nvCxnSpPr>
        <p:spPr>
          <a:xfrm>
            <a:off x="3956538" y="2559772"/>
            <a:ext cx="81977" cy="3456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115077" y="3906058"/>
            <a:ext cx="95858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256272" y="3703807"/>
            <a:ext cx="2034219" cy="369332"/>
          </a:xfrm>
          <a:prstGeom prst="rect">
            <a:avLst/>
          </a:prstGeom>
          <a:noFill/>
        </p:spPr>
        <p:txBody>
          <a:bodyPr wrap="square" rtlCol="0">
            <a:spAutoFit/>
          </a:bodyPr>
          <a:lstStyle/>
          <a:p>
            <a:r>
              <a:rPr lang="en-US" dirty="0"/>
              <a:t>Predicted demand</a:t>
            </a:r>
          </a:p>
        </p:txBody>
      </p:sp>
      <p:cxnSp>
        <p:nvCxnSpPr>
          <p:cNvPr id="71" name="Straight Connector 70"/>
          <p:cNvCxnSpPr/>
          <p:nvPr/>
        </p:nvCxnSpPr>
        <p:spPr>
          <a:xfrm>
            <a:off x="8125899" y="4346917"/>
            <a:ext cx="958585" cy="0"/>
          </a:xfrm>
          <a:prstGeom prst="line">
            <a:avLst/>
          </a:prstGeom>
          <a:ln w="3810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267094" y="4144666"/>
            <a:ext cx="2034219" cy="369332"/>
          </a:xfrm>
          <a:prstGeom prst="rect">
            <a:avLst/>
          </a:prstGeom>
          <a:noFill/>
        </p:spPr>
        <p:txBody>
          <a:bodyPr wrap="square" rtlCol="0">
            <a:spAutoFit/>
          </a:bodyPr>
          <a:lstStyle/>
          <a:p>
            <a:r>
              <a:rPr lang="en-US" dirty="0"/>
              <a:t>Scale-up approach</a:t>
            </a:r>
          </a:p>
        </p:txBody>
      </p:sp>
      <p:cxnSp>
        <p:nvCxnSpPr>
          <p:cNvPr id="73" name="Straight Connector 72"/>
          <p:cNvCxnSpPr/>
          <p:nvPr/>
        </p:nvCxnSpPr>
        <p:spPr>
          <a:xfrm>
            <a:off x="8125899" y="4759734"/>
            <a:ext cx="958585" cy="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9267094" y="4557483"/>
            <a:ext cx="2034219" cy="369332"/>
          </a:xfrm>
          <a:prstGeom prst="rect">
            <a:avLst/>
          </a:prstGeom>
          <a:noFill/>
        </p:spPr>
        <p:txBody>
          <a:bodyPr wrap="square" rtlCol="0">
            <a:spAutoFit/>
          </a:bodyPr>
          <a:lstStyle/>
          <a:p>
            <a:r>
              <a:rPr lang="en-US" dirty="0"/>
              <a:t>Actual demand</a:t>
            </a:r>
          </a:p>
        </p:txBody>
      </p:sp>
      <p:cxnSp>
        <p:nvCxnSpPr>
          <p:cNvPr id="75" name="Straight Connector 74"/>
          <p:cNvCxnSpPr/>
          <p:nvPr/>
        </p:nvCxnSpPr>
        <p:spPr>
          <a:xfrm>
            <a:off x="8125899" y="5268586"/>
            <a:ext cx="958585" cy="0"/>
          </a:xfrm>
          <a:prstGeom prst="line">
            <a:avLst/>
          </a:prstGeom>
          <a:ln w="38100">
            <a:solidFill>
              <a:schemeClr val="accent6">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9267094" y="5066335"/>
            <a:ext cx="2215660" cy="369332"/>
          </a:xfrm>
          <a:prstGeom prst="rect">
            <a:avLst/>
          </a:prstGeom>
          <a:noFill/>
        </p:spPr>
        <p:txBody>
          <a:bodyPr wrap="square" rtlCol="0">
            <a:spAutoFit/>
          </a:bodyPr>
          <a:lstStyle/>
          <a:p>
            <a:r>
              <a:rPr lang="en-US" dirty="0"/>
              <a:t>Automated Elasticity</a:t>
            </a:r>
          </a:p>
        </p:txBody>
      </p:sp>
      <p:sp>
        <p:nvSpPr>
          <p:cNvPr id="34" name="TextBox 33">
            <a:extLst>
              <a:ext uri="{FF2B5EF4-FFF2-40B4-BE49-F238E27FC236}">
                <a16:creationId xmlns:a16="http://schemas.microsoft.com/office/drawing/2014/main" id="{420BA676-B96C-4BD5-889D-AD109B0CF350}"/>
              </a:ext>
            </a:extLst>
          </p:cNvPr>
          <p:cNvSpPr txBox="1"/>
          <p:nvPr/>
        </p:nvSpPr>
        <p:spPr>
          <a:xfrm>
            <a:off x="527055" y="522081"/>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Elasticity</a:t>
            </a:r>
          </a:p>
        </p:txBody>
      </p:sp>
      <p:sp>
        <p:nvSpPr>
          <p:cNvPr id="35" name="TextBox 34">
            <a:extLst>
              <a:ext uri="{FF2B5EF4-FFF2-40B4-BE49-F238E27FC236}">
                <a16:creationId xmlns:a16="http://schemas.microsoft.com/office/drawing/2014/main" id="{C8E8C5F3-8F19-4CC4-87AF-956BA0BA0111}"/>
              </a:ext>
            </a:extLst>
          </p:cNvPr>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Cloud Computing?</a:t>
            </a:r>
          </a:p>
        </p:txBody>
      </p:sp>
    </p:spTree>
    <p:extLst>
      <p:ext uri="{BB962C8B-B14F-4D97-AF65-F5344CB8AC3E}">
        <p14:creationId xmlns:p14="http://schemas.microsoft.com/office/powerpoint/2010/main" val="398250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7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9" grpId="0"/>
      <p:bldP spid="52" grpId="0" animBg="1"/>
      <p:bldP spid="55" grpId="0" animBg="1"/>
      <p:bldP spid="53" grpId="0" animBg="1"/>
      <p:bldP spid="54" grpId="0"/>
      <p:bldP spid="62" grpId="0"/>
      <p:bldP spid="69" grpId="0"/>
      <p:bldP spid="72" grpId="0"/>
      <p:bldP spid="74" grpId="0"/>
      <p:bldP spid="7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1234D62-A673-43B6-9699-0E380180207B}"/>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Uploading to a Bucket</a:t>
            </a:r>
          </a:p>
        </p:txBody>
      </p:sp>
      <p:sp>
        <p:nvSpPr>
          <p:cNvPr id="8" name="TextBox 7">
            <a:extLst>
              <a:ext uri="{FF2B5EF4-FFF2-40B4-BE49-F238E27FC236}">
                <a16:creationId xmlns:a16="http://schemas.microsoft.com/office/drawing/2014/main" id="{B883AC21-B345-43AA-924E-5627394D23C1}"/>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Simple Storage Service (S3)</a:t>
            </a:r>
          </a:p>
        </p:txBody>
      </p:sp>
      <p:sp>
        <p:nvSpPr>
          <p:cNvPr id="12" name="Rectangle 11">
            <a:extLst>
              <a:ext uri="{FF2B5EF4-FFF2-40B4-BE49-F238E27FC236}">
                <a16:creationId xmlns:a16="http://schemas.microsoft.com/office/drawing/2014/main" id="{C210375D-6654-4629-ABDE-104FB3A3CCD8}"/>
              </a:ext>
            </a:extLst>
          </p:cNvPr>
          <p:cNvSpPr/>
          <p:nvPr/>
        </p:nvSpPr>
        <p:spPr>
          <a:xfrm>
            <a:off x="157702" y="1175636"/>
            <a:ext cx="2311787"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cs typeface="Arial" panose="020B0604020202020204" pitchFamily="34" charset="0"/>
              </a:rPr>
              <a:t>Navigate to the created bucket.</a:t>
            </a:r>
          </a:p>
        </p:txBody>
      </p:sp>
      <p:sp>
        <p:nvSpPr>
          <p:cNvPr id="13" name="Rectangle 12">
            <a:extLst>
              <a:ext uri="{FF2B5EF4-FFF2-40B4-BE49-F238E27FC236}">
                <a16:creationId xmlns:a16="http://schemas.microsoft.com/office/drawing/2014/main" id="{82280033-38CA-49A6-BA12-7B1D611AAE43}"/>
              </a:ext>
            </a:extLst>
          </p:cNvPr>
          <p:cNvSpPr/>
          <p:nvPr/>
        </p:nvSpPr>
        <p:spPr>
          <a:xfrm>
            <a:off x="6173493" y="1173135"/>
            <a:ext cx="4871142"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Click ‘Upload’ or you can also set the permissions of the uploaded files.</a:t>
            </a:r>
            <a:endParaRPr lang="en-US" sz="1200" dirty="0">
              <a:solidFill>
                <a:srgbClr val="010203"/>
              </a:solidFill>
              <a:latin typeface="Arial" charset="0"/>
            </a:endParaRPr>
          </a:p>
        </p:txBody>
      </p:sp>
      <p:pic>
        <p:nvPicPr>
          <p:cNvPr id="3" name="Picture 2">
            <a:extLst>
              <a:ext uri="{FF2B5EF4-FFF2-40B4-BE49-F238E27FC236}">
                <a16:creationId xmlns:a16="http://schemas.microsoft.com/office/drawing/2014/main" id="{F78837DE-6B28-40C8-BB17-DA09F6B3FFE4}"/>
              </a:ext>
            </a:extLst>
          </p:cNvPr>
          <p:cNvPicPr>
            <a:picLocks noChangeAspect="1"/>
          </p:cNvPicPr>
          <p:nvPr/>
        </p:nvPicPr>
        <p:blipFill>
          <a:blip r:embed="rId3"/>
          <a:stretch>
            <a:fillRect/>
          </a:stretch>
        </p:blipFill>
        <p:spPr>
          <a:xfrm>
            <a:off x="6263103" y="1415702"/>
            <a:ext cx="5759304" cy="4792593"/>
          </a:xfrm>
          <a:prstGeom prst="rect">
            <a:avLst/>
          </a:prstGeom>
        </p:spPr>
      </p:pic>
      <p:sp>
        <p:nvSpPr>
          <p:cNvPr id="14" name="Rectangle 13">
            <a:extLst>
              <a:ext uri="{FF2B5EF4-FFF2-40B4-BE49-F238E27FC236}">
                <a16:creationId xmlns:a16="http://schemas.microsoft.com/office/drawing/2014/main" id="{00FE18D4-D642-48DD-8BFD-E2E64F88DD65}"/>
              </a:ext>
            </a:extLst>
          </p:cNvPr>
          <p:cNvSpPr/>
          <p:nvPr/>
        </p:nvSpPr>
        <p:spPr>
          <a:xfrm>
            <a:off x="157702" y="4148954"/>
            <a:ext cx="123277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cs typeface="Arial" panose="020B0604020202020204" pitchFamily="34" charset="0"/>
              </a:rPr>
              <a:t>Click ‘Upload’.</a:t>
            </a:r>
          </a:p>
        </p:txBody>
      </p:sp>
      <p:pic>
        <p:nvPicPr>
          <p:cNvPr id="15" name="Picture 14">
            <a:extLst>
              <a:ext uri="{FF2B5EF4-FFF2-40B4-BE49-F238E27FC236}">
                <a16:creationId xmlns:a16="http://schemas.microsoft.com/office/drawing/2014/main" id="{0A19289C-907B-44F7-8A1B-EA2ABE07BD21}"/>
              </a:ext>
            </a:extLst>
          </p:cNvPr>
          <p:cNvPicPr>
            <a:picLocks noChangeAspect="1"/>
          </p:cNvPicPr>
          <p:nvPr/>
        </p:nvPicPr>
        <p:blipFill>
          <a:blip r:embed="rId4"/>
          <a:stretch>
            <a:fillRect/>
          </a:stretch>
        </p:blipFill>
        <p:spPr>
          <a:xfrm>
            <a:off x="134643" y="4389020"/>
            <a:ext cx="6038850" cy="1819275"/>
          </a:xfrm>
          <a:prstGeom prst="rect">
            <a:avLst/>
          </a:prstGeom>
          <a:ln>
            <a:solidFill>
              <a:schemeClr val="tx1"/>
            </a:solidFill>
          </a:ln>
        </p:spPr>
      </p:pic>
      <p:pic>
        <p:nvPicPr>
          <p:cNvPr id="16" name="Picture 15">
            <a:extLst>
              <a:ext uri="{FF2B5EF4-FFF2-40B4-BE49-F238E27FC236}">
                <a16:creationId xmlns:a16="http://schemas.microsoft.com/office/drawing/2014/main" id="{F533D121-0923-4F37-BBA9-A422C90EF03C}"/>
              </a:ext>
            </a:extLst>
          </p:cNvPr>
          <p:cNvPicPr>
            <a:picLocks noChangeAspect="1"/>
          </p:cNvPicPr>
          <p:nvPr/>
        </p:nvPicPr>
        <p:blipFill rotWithShape="1">
          <a:blip r:embed="rId5"/>
          <a:srcRect b="46239"/>
          <a:stretch/>
        </p:blipFill>
        <p:spPr>
          <a:xfrm>
            <a:off x="157702" y="1415702"/>
            <a:ext cx="6015791" cy="2626909"/>
          </a:xfrm>
          <a:prstGeom prst="rect">
            <a:avLst/>
          </a:prstGeom>
          <a:ln>
            <a:solidFill>
              <a:schemeClr val="tx1"/>
            </a:solidFill>
          </a:ln>
        </p:spPr>
      </p:pic>
    </p:spTree>
    <p:extLst>
      <p:ext uri="{BB962C8B-B14F-4D97-AF65-F5344CB8AC3E}">
        <p14:creationId xmlns:p14="http://schemas.microsoft.com/office/powerpoint/2010/main" val="244399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341" y="899834"/>
            <a:ext cx="3735328" cy="4047262"/>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Allows us to scale our Amazon EC2 out or down automatically according to load patterns.</a:t>
            </a:r>
          </a:p>
          <a:p>
            <a:pPr marL="285750" indent="-285750">
              <a:buFont typeface="Arial" panose="020B0604020202020204" pitchFamily="34" charset="0"/>
              <a:buChar char="•"/>
            </a:pPr>
            <a:endParaRPr lang="en-US" sz="12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200" b="1" dirty="0">
                <a:solidFill>
                  <a:sysClr val="windowText" lastClr="000000"/>
                </a:solidFill>
                <a:latin typeface="Segoe UI Light" panose="020B0502040204020203" pitchFamily="34" charset="0"/>
                <a:cs typeface="Segoe UI Light" panose="020B0502040204020203" pitchFamily="34" charset="0"/>
              </a:rPr>
              <a:t>Auto Scaling Group </a:t>
            </a:r>
            <a:r>
              <a:rPr lang="en-US" sz="1200" dirty="0">
                <a:solidFill>
                  <a:sysClr val="windowText" lastClr="000000"/>
                </a:solidFill>
                <a:latin typeface="Segoe UI Light" panose="020B0502040204020203" pitchFamily="34" charset="0"/>
                <a:cs typeface="Segoe UI Light" panose="020B0502040204020203" pitchFamily="34" charset="0"/>
              </a:rPr>
              <a:t>– Logical grouping of multiple Amazon EC2 Instances </a:t>
            </a:r>
          </a:p>
          <a:p>
            <a:pPr marL="285750" indent="-285750">
              <a:buFont typeface="Arial" panose="020B0604020202020204" pitchFamily="34" charset="0"/>
              <a:buChar char="•"/>
            </a:pPr>
            <a:endParaRPr lang="en-US" sz="12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200" b="1" dirty="0">
                <a:solidFill>
                  <a:sysClr val="windowText" lastClr="000000"/>
                </a:solidFill>
                <a:latin typeface="Segoe UI Light" panose="020B0502040204020203" pitchFamily="34" charset="0"/>
                <a:cs typeface="Segoe UI Light" panose="020B0502040204020203" pitchFamily="34" charset="0"/>
              </a:rPr>
              <a:t>Launch Configuration </a:t>
            </a:r>
            <a:r>
              <a:rPr lang="en-US" sz="1200" dirty="0">
                <a:solidFill>
                  <a:sysClr val="windowText" lastClr="000000"/>
                </a:solidFill>
                <a:latin typeface="Segoe UI Light" panose="020B0502040204020203" pitchFamily="34" charset="0"/>
                <a:cs typeface="Segoe UI Light" panose="020B0502040204020203" pitchFamily="34" charset="0"/>
              </a:rPr>
              <a:t>– Captures the parameters necessary to create new EC2 Instances in Auto Scaling mode.</a:t>
            </a:r>
          </a:p>
          <a:p>
            <a:endParaRPr lang="en-US" sz="12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200" b="1" dirty="0">
                <a:solidFill>
                  <a:sysClr val="windowText" lastClr="000000"/>
                </a:solidFill>
                <a:latin typeface="Segoe UI Light" panose="020B0502040204020203" pitchFamily="34" charset="0"/>
                <a:cs typeface="Segoe UI Light" panose="020B0502040204020203" pitchFamily="34" charset="0"/>
              </a:rPr>
              <a:t>Health Check </a:t>
            </a:r>
            <a:r>
              <a:rPr lang="en-US" sz="1200" dirty="0">
                <a:solidFill>
                  <a:sysClr val="windowText" lastClr="000000"/>
                </a:solidFill>
                <a:latin typeface="Segoe UI Light" panose="020B0502040204020203" pitchFamily="34" charset="0"/>
                <a:cs typeface="Segoe UI Light" panose="020B0502040204020203" pitchFamily="34" charset="0"/>
              </a:rPr>
              <a:t>– Calls to check on the health status of each Amazon EC2 instance in an Auto Scaling group</a:t>
            </a:r>
          </a:p>
          <a:p>
            <a:pPr marL="285750" indent="-285750">
              <a:buFont typeface="Arial" panose="020B0604020202020204" pitchFamily="34" charset="0"/>
              <a:buChar char="•"/>
            </a:pPr>
            <a:endParaRPr lang="en-US" sz="12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200" b="1" dirty="0">
                <a:solidFill>
                  <a:sysClr val="windowText" lastClr="000000"/>
                </a:solidFill>
                <a:latin typeface="Segoe UI Light" panose="020B0502040204020203" pitchFamily="34" charset="0"/>
                <a:cs typeface="Segoe UI Light" panose="020B0502040204020203" pitchFamily="34" charset="0"/>
              </a:rPr>
              <a:t>Policies</a:t>
            </a:r>
            <a:r>
              <a:rPr lang="en-US" sz="1200" dirty="0">
                <a:solidFill>
                  <a:sysClr val="windowText" lastClr="000000"/>
                </a:solidFill>
                <a:latin typeface="Segoe UI Light" panose="020B0502040204020203" pitchFamily="34" charset="0"/>
                <a:cs typeface="Segoe UI Light" panose="020B0502040204020203" pitchFamily="34" charset="0"/>
              </a:rPr>
              <a:t> – Set of instructions for Auto Scaling that tells the service how to respond to AWS </a:t>
            </a:r>
            <a:r>
              <a:rPr lang="en-US" sz="1200" dirty="0" err="1">
                <a:solidFill>
                  <a:sysClr val="windowText" lastClr="000000"/>
                </a:solidFill>
                <a:latin typeface="Segoe UI Light" panose="020B0502040204020203" pitchFamily="34" charset="0"/>
                <a:cs typeface="Segoe UI Light" panose="020B0502040204020203" pitchFamily="34" charset="0"/>
              </a:rPr>
              <a:t>CloudWatch</a:t>
            </a:r>
            <a:r>
              <a:rPr lang="en-US" sz="1200" dirty="0">
                <a:solidFill>
                  <a:sysClr val="windowText" lastClr="000000"/>
                </a:solidFill>
                <a:latin typeface="Segoe UI Light" panose="020B0502040204020203" pitchFamily="34" charset="0"/>
                <a:cs typeface="Segoe UI Light" panose="020B0502040204020203" pitchFamily="34" charset="0"/>
              </a:rPr>
              <a:t> alarm messages.</a:t>
            </a:r>
          </a:p>
          <a:p>
            <a:pPr marL="285750" indent="-285750">
              <a:buFont typeface="Arial" panose="020B0604020202020204" pitchFamily="34" charset="0"/>
              <a:buChar char="•"/>
            </a:pPr>
            <a:endParaRPr lang="en-US" sz="12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97" name="Rectangle 96">
            <a:extLst>
              <a:ext uri="{FF2B5EF4-FFF2-40B4-BE49-F238E27FC236}">
                <a16:creationId xmlns:a16="http://schemas.microsoft.com/office/drawing/2014/main" id="{4C07015A-C4AE-4EC0-A9FC-A4E9D1108155}"/>
              </a:ext>
            </a:extLst>
          </p:cNvPr>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1E98C0E4-E1B1-4429-8B5E-11C47F097320}"/>
              </a:ext>
            </a:extLst>
          </p:cNvPr>
          <p:cNvSpPr txBox="1"/>
          <p:nvPr/>
        </p:nvSpPr>
        <p:spPr>
          <a:xfrm>
            <a:off x="528686" y="507796"/>
            <a:ext cx="3110465"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99" name="TextBox 98">
            <a:extLst>
              <a:ext uri="{FF2B5EF4-FFF2-40B4-BE49-F238E27FC236}">
                <a16:creationId xmlns:a16="http://schemas.microsoft.com/office/drawing/2014/main" id="{BF00D136-461B-47B8-A9A6-782A118612A1}"/>
              </a:ext>
            </a:extLst>
          </p:cNvPr>
          <p:cNvSpPr txBox="1"/>
          <p:nvPr/>
        </p:nvSpPr>
        <p:spPr>
          <a:xfrm>
            <a:off x="10308" y="165372"/>
            <a:ext cx="3628843"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Auto Scaling</a:t>
            </a:r>
          </a:p>
        </p:txBody>
      </p:sp>
      <p:sp>
        <p:nvSpPr>
          <p:cNvPr id="24" name="TextBox 23">
            <a:extLst>
              <a:ext uri="{FF2B5EF4-FFF2-40B4-BE49-F238E27FC236}">
                <a16:creationId xmlns:a16="http://schemas.microsoft.com/office/drawing/2014/main" id="{A9AC61B2-394F-4997-B0F5-72B34FBD103E}"/>
              </a:ext>
            </a:extLst>
          </p:cNvPr>
          <p:cNvSpPr txBox="1"/>
          <p:nvPr/>
        </p:nvSpPr>
        <p:spPr>
          <a:xfrm>
            <a:off x="3745466" y="113201"/>
            <a:ext cx="1611823" cy="369332"/>
          </a:xfrm>
          <a:prstGeom prst="rect">
            <a:avLst/>
          </a:prstGeom>
          <a:noFill/>
        </p:spPr>
        <p:txBody>
          <a:bodyPr wrap="square" rtlCol="0">
            <a:spAutoFit/>
          </a:bodyPr>
          <a:lstStyle/>
          <a:p>
            <a:r>
              <a:rPr lang="en-US" b="1" dirty="0">
                <a:solidFill>
                  <a:schemeClr val="accent2"/>
                </a:solidFill>
              </a:rPr>
              <a:t>Architecture</a:t>
            </a:r>
          </a:p>
        </p:txBody>
      </p:sp>
      <p:grpSp>
        <p:nvGrpSpPr>
          <p:cNvPr id="16" name="Group 15">
            <a:extLst>
              <a:ext uri="{FF2B5EF4-FFF2-40B4-BE49-F238E27FC236}">
                <a16:creationId xmlns:a16="http://schemas.microsoft.com/office/drawing/2014/main" id="{B2144121-40FE-4EB2-93BE-1B053090EB9F}"/>
              </a:ext>
            </a:extLst>
          </p:cNvPr>
          <p:cNvGrpSpPr/>
          <p:nvPr/>
        </p:nvGrpSpPr>
        <p:grpSpPr>
          <a:xfrm>
            <a:off x="3929776" y="579253"/>
            <a:ext cx="6329040" cy="3992744"/>
            <a:chOff x="3929776" y="579253"/>
            <a:chExt cx="6329040" cy="3992744"/>
          </a:xfrm>
        </p:grpSpPr>
        <p:sp>
          <p:nvSpPr>
            <p:cNvPr id="29" name="Rounded Rectangle 42">
              <a:extLst>
                <a:ext uri="{FF2B5EF4-FFF2-40B4-BE49-F238E27FC236}">
                  <a16:creationId xmlns:a16="http://schemas.microsoft.com/office/drawing/2014/main" id="{41203FF2-0EC5-4261-A8A2-4C38BD7EF00E}"/>
                </a:ext>
              </a:extLst>
            </p:cNvPr>
            <p:cNvSpPr/>
            <p:nvPr/>
          </p:nvSpPr>
          <p:spPr>
            <a:xfrm>
              <a:off x="3929776" y="1830555"/>
              <a:ext cx="6329040" cy="2741442"/>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30" name="Picture 29" descr="AWS-Cloud.png">
              <a:extLst>
                <a:ext uri="{FF2B5EF4-FFF2-40B4-BE49-F238E27FC236}">
                  <a16:creationId xmlns:a16="http://schemas.microsoft.com/office/drawing/2014/main" id="{34B0CD6E-0473-42B3-9FE2-2FBE67251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6080" y="1362734"/>
              <a:ext cx="601800" cy="558321"/>
            </a:xfrm>
            <a:prstGeom prst="rect">
              <a:avLst/>
            </a:prstGeom>
          </p:spPr>
        </p:pic>
        <p:sp>
          <p:nvSpPr>
            <p:cNvPr id="31" name="Rounded Rectangle 45">
              <a:extLst>
                <a:ext uri="{FF2B5EF4-FFF2-40B4-BE49-F238E27FC236}">
                  <a16:creationId xmlns:a16="http://schemas.microsoft.com/office/drawing/2014/main" id="{C4B8CF80-318E-4A46-A374-9E6C81A88E87}"/>
                </a:ext>
              </a:extLst>
            </p:cNvPr>
            <p:cNvSpPr/>
            <p:nvPr/>
          </p:nvSpPr>
          <p:spPr>
            <a:xfrm>
              <a:off x="4039245" y="2348292"/>
              <a:ext cx="6127172" cy="2098564"/>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32" name="Picture 31" descr="VPC-Cloud.png">
              <a:extLst>
                <a:ext uri="{FF2B5EF4-FFF2-40B4-BE49-F238E27FC236}">
                  <a16:creationId xmlns:a16="http://schemas.microsoft.com/office/drawing/2014/main" id="{B52ED9F3-5AAB-41C4-B12B-627350F067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6527" y="2086620"/>
              <a:ext cx="608242" cy="547153"/>
            </a:xfrm>
            <a:prstGeom prst="rect">
              <a:avLst/>
            </a:prstGeom>
          </p:spPr>
        </p:pic>
        <p:sp>
          <p:nvSpPr>
            <p:cNvPr id="33" name="Rounded Rectangle 58">
              <a:extLst>
                <a:ext uri="{FF2B5EF4-FFF2-40B4-BE49-F238E27FC236}">
                  <a16:creationId xmlns:a16="http://schemas.microsoft.com/office/drawing/2014/main" id="{BF702D44-B58D-43B5-AEAD-E0D5D3534354}"/>
                </a:ext>
              </a:extLst>
            </p:cNvPr>
            <p:cNvSpPr/>
            <p:nvPr/>
          </p:nvSpPr>
          <p:spPr>
            <a:xfrm>
              <a:off x="4182608" y="2578198"/>
              <a:ext cx="2497158" cy="1678401"/>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35" name="Rounded Rectangle 21">
              <a:extLst>
                <a:ext uri="{FF2B5EF4-FFF2-40B4-BE49-F238E27FC236}">
                  <a16:creationId xmlns:a16="http://schemas.microsoft.com/office/drawing/2014/main" id="{C3AD44EC-7926-4AE6-A714-C2FC7044DA00}"/>
                </a:ext>
              </a:extLst>
            </p:cNvPr>
            <p:cNvSpPr/>
            <p:nvPr/>
          </p:nvSpPr>
          <p:spPr>
            <a:xfrm>
              <a:off x="4289080" y="2763939"/>
              <a:ext cx="234399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36" name="Picture 35">
              <a:extLst>
                <a:ext uri="{FF2B5EF4-FFF2-40B4-BE49-F238E27FC236}">
                  <a16:creationId xmlns:a16="http://schemas.microsoft.com/office/drawing/2014/main" id="{E245AD43-43E6-40C2-B5EB-F8F24E0EECA9}"/>
                </a:ext>
              </a:extLst>
            </p:cNvPr>
            <p:cNvPicPr>
              <a:picLocks noChangeAspect="1"/>
            </p:cNvPicPr>
            <p:nvPr/>
          </p:nvPicPr>
          <p:blipFill>
            <a:blip r:embed="rId5"/>
            <a:stretch>
              <a:fillRect/>
            </a:stretch>
          </p:blipFill>
          <p:spPr>
            <a:xfrm>
              <a:off x="4536239" y="2640736"/>
              <a:ext cx="215900" cy="241300"/>
            </a:xfrm>
            <a:prstGeom prst="rect">
              <a:avLst/>
            </a:prstGeom>
          </p:spPr>
        </p:pic>
        <p:grpSp>
          <p:nvGrpSpPr>
            <p:cNvPr id="37" name="Group 36">
              <a:extLst>
                <a:ext uri="{FF2B5EF4-FFF2-40B4-BE49-F238E27FC236}">
                  <a16:creationId xmlns:a16="http://schemas.microsoft.com/office/drawing/2014/main" id="{81B22196-4378-4F40-8417-66E7B720DA52}"/>
                </a:ext>
              </a:extLst>
            </p:cNvPr>
            <p:cNvGrpSpPr/>
            <p:nvPr/>
          </p:nvGrpSpPr>
          <p:grpSpPr>
            <a:xfrm>
              <a:off x="4749538" y="3024921"/>
              <a:ext cx="1878334" cy="855542"/>
              <a:chOff x="2909211" y="1721685"/>
              <a:chExt cx="1878334" cy="855542"/>
            </a:xfrm>
          </p:grpSpPr>
          <p:pic>
            <p:nvPicPr>
              <p:cNvPr id="56" name="Picture 55" descr="EC2-Instance.png">
                <a:extLst>
                  <a:ext uri="{FF2B5EF4-FFF2-40B4-BE49-F238E27FC236}">
                    <a16:creationId xmlns:a16="http://schemas.microsoft.com/office/drawing/2014/main" id="{24D45BED-D7CB-47E0-8DEF-0B7C8930B1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1230" y="1721685"/>
                <a:ext cx="636315" cy="491916"/>
              </a:xfrm>
              <a:prstGeom prst="rect">
                <a:avLst/>
              </a:prstGeom>
            </p:spPr>
          </p:pic>
          <p:sp>
            <p:nvSpPr>
              <p:cNvPr id="57" name="TextBox 36">
                <a:extLst>
                  <a:ext uri="{FF2B5EF4-FFF2-40B4-BE49-F238E27FC236}">
                    <a16:creationId xmlns:a16="http://schemas.microsoft.com/office/drawing/2014/main" id="{683618A7-F6BE-4A56-9D29-C3DF45E50A34}"/>
                  </a:ext>
                </a:extLst>
              </p:cNvPr>
              <p:cNvSpPr txBox="1">
                <a:spLocks noChangeArrowheads="1"/>
              </p:cNvSpPr>
              <p:nvPr/>
            </p:nvSpPr>
            <p:spPr bwMode="auto">
              <a:xfrm>
                <a:off x="2909211" y="2269450"/>
                <a:ext cx="1430965"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Instances</a:t>
                </a:r>
              </a:p>
            </p:txBody>
          </p:sp>
        </p:grpSp>
        <p:sp>
          <p:nvSpPr>
            <p:cNvPr id="38" name="TextBox 35">
              <a:extLst>
                <a:ext uri="{FF2B5EF4-FFF2-40B4-BE49-F238E27FC236}">
                  <a16:creationId xmlns:a16="http://schemas.microsoft.com/office/drawing/2014/main" id="{2CCA00FB-61A0-4D07-881E-FD46D8456CB1}"/>
                </a:ext>
              </a:extLst>
            </p:cNvPr>
            <p:cNvSpPr txBox="1">
              <a:spLocks noChangeArrowheads="1"/>
            </p:cNvSpPr>
            <p:nvPr/>
          </p:nvSpPr>
          <p:spPr bwMode="auto">
            <a:xfrm>
              <a:off x="4823100" y="2720405"/>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44" name="Rounded Rectangle 58">
              <a:extLst>
                <a:ext uri="{FF2B5EF4-FFF2-40B4-BE49-F238E27FC236}">
                  <a16:creationId xmlns:a16="http://schemas.microsoft.com/office/drawing/2014/main" id="{0B225A78-5F15-41C7-B3A2-9C4F50B017AF}"/>
                </a:ext>
              </a:extLst>
            </p:cNvPr>
            <p:cNvSpPr/>
            <p:nvPr/>
          </p:nvSpPr>
          <p:spPr>
            <a:xfrm>
              <a:off x="7549215" y="2578198"/>
              <a:ext cx="2504494" cy="1678401"/>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45" name="Rounded Rectangle 21">
              <a:extLst>
                <a:ext uri="{FF2B5EF4-FFF2-40B4-BE49-F238E27FC236}">
                  <a16:creationId xmlns:a16="http://schemas.microsoft.com/office/drawing/2014/main" id="{6641B219-4058-4140-AA62-0A8E0A24C15F}"/>
                </a:ext>
              </a:extLst>
            </p:cNvPr>
            <p:cNvSpPr/>
            <p:nvPr/>
          </p:nvSpPr>
          <p:spPr>
            <a:xfrm>
              <a:off x="7635945" y="2763939"/>
              <a:ext cx="2307529"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46" name="Picture 45">
              <a:extLst>
                <a:ext uri="{FF2B5EF4-FFF2-40B4-BE49-F238E27FC236}">
                  <a16:creationId xmlns:a16="http://schemas.microsoft.com/office/drawing/2014/main" id="{5079732B-0D24-4386-BDDF-F94D0D5E5DB4}"/>
                </a:ext>
              </a:extLst>
            </p:cNvPr>
            <p:cNvPicPr>
              <a:picLocks noChangeAspect="1"/>
            </p:cNvPicPr>
            <p:nvPr/>
          </p:nvPicPr>
          <p:blipFill>
            <a:blip r:embed="rId5"/>
            <a:stretch>
              <a:fillRect/>
            </a:stretch>
          </p:blipFill>
          <p:spPr>
            <a:xfrm>
              <a:off x="7710829" y="2640736"/>
              <a:ext cx="215900" cy="241300"/>
            </a:xfrm>
            <a:prstGeom prst="rect">
              <a:avLst/>
            </a:prstGeom>
          </p:spPr>
        </p:pic>
        <p:grpSp>
          <p:nvGrpSpPr>
            <p:cNvPr id="47" name="Group 46">
              <a:extLst>
                <a:ext uri="{FF2B5EF4-FFF2-40B4-BE49-F238E27FC236}">
                  <a16:creationId xmlns:a16="http://schemas.microsoft.com/office/drawing/2014/main" id="{C38ED893-2B79-471B-A868-E82FFCEB7FA3}"/>
                </a:ext>
              </a:extLst>
            </p:cNvPr>
            <p:cNvGrpSpPr/>
            <p:nvPr/>
          </p:nvGrpSpPr>
          <p:grpSpPr>
            <a:xfrm>
              <a:off x="7689387" y="3024921"/>
              <a:ext cx="2076040" cy="847930"/>
              <a:chOff x="3838366" y="1721685"/>
              <a:chExt cx="2076040" cy="847930"/>
            </a:xfrm>
          </p:grpSpPr>
          <p:pic>
            <p:nvPicPr>
              <p:cNvPr id="54" name="Picture 53" descr="EC2-Instance.png">
                <a:extLst>
                  <a:ext uri="{FF2B5EF4-FFF2-40B4-BE49-F238E27FC236}">
                    <a16:creationId xmlns:a16="http://schemas.microsoft.com/office/drawing/2014/main" id="{4E52E50C-03BC-4B27-B15E-D1F336ADFC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8366" y="1721685"/>
                <a:ext cx="636315" cy="491916"/>
              </a:xfrm>
              <a:prstGeom prst="rect">
                <a:avLst/>
              </a:prstGeom>
            </p:spPr>
          </p:pic>
          <p:sp>
            <p:nvSpPr>
              <p:cNvPr id="55" name="TextBox 36">
                <a:extLst>
                  <a:ext uri="{FF2B5EF4-FFF2-40B4-BE49-F238E27FC236}">
                    <a16:creationId xmlns:a16="http://schemas.microsoft.com/office/drawing/2014/main" id="{759DC7FF-A08B-482F-A4DA-CF2BF25E1131}"/>
                  </a:ext>
                </a:extLst>
              </p:cNvPr>
              <p:cNvSpPr txBox="1">
                <a:spLocks noChangeArrowheads="1"/>
              </p:cNvSpPr>
              <p:nvPr/>
            </p:nvSpPr>
            <p:spPr bwMode="auto">
              <a:xfrm>
                <a:off x="3924397" y="2261838"/>
                <a:ext cx="1990009"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Instances</a:t>
                </a:r>
              </a:p>
            </p:txBody>
          </p:sp>
        </p:grpSp>
        <p:sp>
          <p:nvSpPr>
            <p:cNvPr id="48" name="TextBox 35">
              <a:extLst>
                <a:ext uri="{FF2B5EF4-FFF2-40B4-BE49-F238E27FC236}">
                  <a16:creationId xmlns:a16="http://schemas.microsoft.com/office/drawing/2014/main" id="{9DAB9C38-9195-43A6-A975-9DDDAD66B3D8}"/>
                </a:ext>
              </a:extLst>
            </p:cNvPr>
            <p:cNvSpPr txBox="1">
              <a:spLocks noChangeArrowheads="1"/>
            </p:cNvSpPr>
            <p:nvPr/>
          </p:nvSpPr>
          <p:spPr bwMode="auto">
            <a:xfrm>
              <a:off x="8150328" y="2720404"/>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grpSp>
          <p:nvGrpSpPr>
            <p:cNvPr id="60" name="Group 59">
              <a:extLst>
                <a:ext uri="{FF2B5EF4-FFF2-40B4-BE49-F238E27FC236}">
                  <a16:creationId xmlns:a16="http://schemas.microsoft.com/office/drawing/2014/main" id="{6C8A51F8-8894-4CB1-AE8E-2B182C754FBD}"/>
                </a:ext>
              </a:extLst>
            </p:cNvPr>
            <p:cNvGrpSpPr/>
            <p:nvPr/>
          </p:nvGrpSpPr>
          <p:grpSpPr>
            <a:xfrm>
              <a:off x="6609738" y="579253"/>
              <a:ext cx="1078992" cy="873844"/>
              <a:chOff x="5018710" y="372217"/>
              <a:chExt cx="1078992" cy="873844"/>
            </a:xfrm>
          </p:grpSpPr>
          <p:pic>
            <p:nvPicPr>
              <p:cNvPr id="61" name="Picture 60">
                <a:extLst>
                  <a:ext uri="{FF2B5EF4-FFF2-40B4-BE49-F238E27FC236}">
                    <a16:creationId xmlns:a16="http://schemas.microsoft.com/office/drawing/2014/main" id="{7B581C5F-4A18-4424-A28C-E437520F3F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4747" y="372217"/>
                <a:ext cx="731520" cy="707136"/>
              </a:xfrm>
              <a:prstGeom prst="rect">
                <a:avLst/>
              </a:prstGeom>
            </p:spPr>
          </p:pic>
          <p:sp>
            <p:nvSpPr>
              <p:cNvPr id="62" name="TextBox 61">
                <a:extLst>
                  <a:ext uri="{FF2B5EF4-FFF2-40B4-BE49-F238E27FC236}">
                    <a16:creationId xmlns:a16="http://schemas.microsoft.com/office/drawing/2014/main" id="{D78F2244-0379-4F49-A083-F9C34EB23569}"/>
                  </a:ext>
                </a:extLst>
              </p:cNvPr>
              <p:cNvSpPr txBox="1"/>
              <p:nvPr/>
            </p:nvSpPr>
            <p:spPr>
              <a:xfrm>
                <a:off x="5018710" y="1090613"/>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Users</a:t>
                </a:r>
              </a:p>
            </p:txBody>
          </p:sp>
        </p:grpSp>
        <p:pic>
          <p:nvPicPr>
            <p:cNvPr id="63" name="Picture 62">
              <a:extLst>
                <a:ext uri="{FF2B5EF4-FFF2-40B4-BE49-F238E27FC236}">
                  <a16:creationId xmlns:a16="http://schemas.microsoft.com/office/drawing/2014/main" id="{626635A8-D15D-403E-80D4-F1F5BC0ED3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2080" y="1612824"/>
              <a:ext cx="543639" cy="564958"/>
            </a:xfrm>
            <a:prstGeom prst="rect">
              <a:avLst/>
            </a:prstGeom>
          </p:spPr>
        </p:pic>
        <p:cxnSp>
          <p:nvCxnSpPr>
            <p:cNvPr id="65" name="Connector: Elbow 64">
              <a:extLst>
                <a:ext uri="{FF2B5EF4-FFF2-40B4-BE49-F238E27FC236}">
                  <a16:creationId xmlns:a16="http://schemas.microsoft.com/office/drawing/2014/main" id="{B6C71F32-1C85-42B1-B815-278F2316A14B}"/>
                </a:ext>
              </a:extLst>
            </p:cNvPr>
            <p:cNvCxnSpPr>
              <a:cxnSpLocks/>
              <a:stCxn id="63" idx="3"/>
              <a:endCxn id="54" idx="0"/>
            </p:cNvCxnSpPr>
            <p:nvPr/>
          </p:nvCxnSpPr>
          <p:spPr>
            <a:xfrm>
              <a:off x="7415719" y="1895303"/>
              <a:ext cx="591826" cy="11296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6BFD4445-E649-479D-9E84-05DA6A54955A}"/>
                </a:ext>
              </a:extLst>
            </p:cNvPr>
            <p:cNvCxnSpPr>
              <a:cxnSpLocks/>
              <a:stCxn id="63" idx="1"/>
              <a:endCxn id="56" idx="0"/>
            </p:cNvCxnSpPr>
            <p:nvPr/>
          </p:nvCxnSpPr>
          <p:spPr>
            <a:xfrm rot="10800000" flipV="1">
              <a:off x="6309716" y="1895303"/>
              <a:ext cx="562365" cy="11296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9885E97-1EA8-44C3-BA00-43947EEA89B8}"/>
                </a:ext>
              </a:extLst>
            </p:cNvPr>
            <p:cNvCxnSpPr>
              <a:cxnSpLocks/>
              <a:stCxn id="62" idx="2"/>
              <a:endCxn id="63" idx="0"/>
            </p:cNvCxnSpPr>
            <p:nvPr/>
          </p:nvCxnSpPr>
          <p:spPr>
            <a:xfrm flipH="1">
              <a:off x="7143900" y="1453097"/>
              <a:ext cx="5334" cy="15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36">
              <a:extLst>
                <a:ext uri="{FF2B5EF4-FFF2-40B4-BE49-F238E27FC236}">
                  <a16:creationId xmlns:a16="http://schemas.microsoft.com/office/drawing/2014/main" id="{0F2A5DEA-3702-4E55-98AC-80A10441FFF6}"/>
                </a:ext>
              </a:extLst>
            </p:cNvPr>
            <p:cNvSpPr txBox="1">
              <a:spLocks noChangeArrowheads="1"/>
            </p:cNvSpPr>
            <p:nvPr/>
          </p:nvSpPr>
          <p:spPr bwMode="auto">
            <a:xfrm>
              <a:off x="6382093" y="2117374"/>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sp>
          <p:nvSpPr>
            <p:cNvPr id="84" name="Rectangle: Rounded Corners 83">
              <a:extLst>
                <a:ext uri="{FF2B5EF4-FFF2-40B4-BE49-F238E27FC236}">
                  <a16:creationId xmlns:a16="http://schemas.microsoft.com/office/drawing/2014/main" id="{AD137E83-DC43-4D30-BE1E-961AED1C3D86}"/>
                </a:ext>
              </a:extLst>
            </p:cNvPr>
            <p:cNvSpPr/>
            <p:nvPr/>
          </p:nvSpPr>
          <p:spPr>
            <a:xfrm>
              <a:off x="5039187" y="3083356"/>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CBBDEDB0-D1F4-4660-A854-B9ABD8586E93}"/>
                </a:ext>
              </a:extLst>
            </p:cNvPr>
            <p:cNvSpPr/>
            <p:nvPr/>
          </p:nvSpPr>
          <p:spPr>
            <a:xfrm>
              <a:off x="5555298" y="3083356"/>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89EDA5C-C6AF-4486-80BA-641C73F1BF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6813" y="3047951"/>
              <a:ext cx="505970" cy="491916"/>
            </a:xfrm>
            <a:prstGeom prst="rect">
              <a:avLst/>
            </a:prstGeom>
          </p:spPr>
        </p:pic>
        <p:sp>
          <p:nvSpPr>
            <p:cNvPr id="3" name="Rectangle 2">
              <a:extLst>
                <a:ext uri="{FF2B5EF4-FFF2-40B4-BE49-F238E27FC236}">
                  <a16:creationId xmlns:a16="http://schemas.microsoft.com/office/drawing/2014/main" id="{0DB50E8B-71CA-400D-9C97-B266DDF0224A}"/>
                </a:ext>
              </a:extLst>
            </p:cNvPr>
            <p:cNvSpPr/>
            <p:nvPr/>
          </p:nvSpPr>
          <p:spPr>
            <a:xfrm>
              <a:off x="4421585" y="2992383"/>
              <a:ext cx="5422493" cy="897027"/>
            </a:xfrm>
            <a:prstGeom prst="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EC22B3F9-04AB-49AF-B71A-794CDA26FEB8}"/>
                </a:ext>
              </a:extLst>
            </p:cNvPr>
            <p:cNvSpPr/>
            <p:nvPr/>
          </p:nvSpPr>
          <p:spPr>
            <a:xfrm>
              <a:off x="8324302" y="3083356"/>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36">
              <a:extLst>
                <a:ext uri="{FF2B5EF4-FFF2-40B4-BE49-F238E27FC236}">
                  <a16:creationId xmlns:a16="http://schemas.microsoft.com/office/drawing/2014/main" id="{E7ED2D05-0229-41ED-9967-C0D160B69B67}"/>
                </a:ext>
              </a:extLst>
            </p:cNvPr>
            <p:cNvSpPr txBox="1">
              <a:spLocks noChangeArrowheads="1"/>
            </p:cNvSpPr>
            <p:nvPr/>
          </p:nvSpPr>
          <p:spPr bwMode="auto">
            <a:xfrm>
              <a:off x="6243759" y="3466090"/>
              <a:ext cx="1778806" cy="43088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b="0" dirty="0">
                  <a:latin typeface="Calibri" panose="020F0502020204030204" pitchFamily="34" charset="0"/>
                  <a:ea typeface="Verdana" pitchFamily="34" charset="0"/>
                  <a:cs typeface="Helvetica Neue"/>
                </a:rPr>
                <a:t>Auto Scaling </a:t>
              </a:r>
            </a:p>
            <a:p>
              <a:pPr algn="ctr"/>
              <a:r>
                <a:rPr lang="en-US" sz="1100" b="0" dirty="0">
                  <a:latin typeface="Calibri" panose="020F0502020204030204" pitchFamily="34" charset="0"/>
                  <a:ea typeface="Verdana" pitchFamily="34" charset="0"/>
                  <a:cs typeface="Helvetica Neue"/>
                </a:rPr>
                <a:t>Group</a:t>
              </a:r>
            </a:p>
          </p:txBody>
        </p:sp>
        <p:sp>
          <p:nvSpPr>
            <p:cNvPr id="101" name="TextBox 36">
              <a:extLst>
                <a:ext uri="{FF2B5EF4-FFF2-40B4-BE49-F238E27FC236}">
                  <a16:creationId xmlns:a16="http://schemas.microsoft.com/office/drawing/2014/main" id="{AC2B4BF2-8D7F-462A-817D-28319721418D}"/>
                </a:ext>
              </a:extLst>
            </p:cNvPr>
            <p:cNvSpPr txBox="1">
              <a:spLocks noChangeArrowheads="1"/>
            </p:cNvSpPr>
            <p:nvPr/>
          </p:nvSpPr>
          <p:spPr bwMode="auto">
            <a:xfrm>
              <a:off x="6542508" y="3877211"/>
              <a:ext cx="1174962" cy="60016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b="0" dirty="0">
                  <a:latin typeface="Calibri" panose="020F0502020204030204" pitchFamily="34" charset="0"/>
                  <a:ea typeface="Verdana" pitchFamily="34" charset="0"/>
                  <a:cs typeface="Helvetica Neue"/>
                </a:rPr>
                <a:t>Minimum = 2</a:t>
              </a:r>
            </a:p>
            <a:p>
              <a:pPr algn="ctr"/>
              <a:r>
                <a:rPr lang="en-US" sz="1100" dirty="0">
                  <a:latin typeface="Calibri" panose="020F0502020204030204" pitchFamily="34" charset="0"/>
                  <a:ea typeface="Verdana" pitchFamily="34" charset="0"/>
                  <a:cs typeface="Helvetica Neue"/>
                </a:rPr>
                <a:t>Maximum = 8</a:t>
              </a:r>
            </a:p>
            <a:p>
              <a:pPr algn="ctr"/>
              <a:endParaRPr lang="en-US" sz="1100" b="0" dirty="0">
                <a:latin typeface="Calibri" panose="020F0502020204030204" pitchFamily="34" charset="0"/>
                <a:ea typeface="Verdana" pitchFamily="34" charset="0"/>
                <a:cs typeface="Helvetica Neue"/>
              </a:endParaRPr>
            </a:p>
          </p:txBody>
        </p:sp>
        <p:sp>
          <p:nvSpPr>
            <p:cNvPr id="113" name="Rectangle: Rounded Corners 112">
              <a:extLst>
                <a:ext uri="{FF2B5EF4-FFF2-40B4-BE49-F238E27FC236}">
                  <a16:creationId xmlns:a16="http://schemas.microsoft.com/office/drawing/2014/main" id="{1BA65C36-23B6-4540-B746-806B4FD05FCC}"/>
                </a:ext>
              </a:extLst>
            </p:cNvPr>
            <p:cNvSpPr/>
            <p:nvPr/>
          </p:nvSpPr>
          <p:spPr>
            <a:xfrm>
              <a:off x="4501341" y="3083356"/>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Rounded Corners 138">
              <a:extLst>
                <a:ext uri="{FF2B5EF4-FFF2-40B4-BE49-F238E27FC236}">
                  <a16:creationId xmlns:a16="http://schemas.microsoft.com/office/drawing/2014/main" id="{3E18D4C5-C6E8-43D3-B2F7-26BE9A21507A}"/>
                </a:ext>
              </a:extLst>
            </p:cNvPr>
            <p:cNvSpPr/>
            <p:nvPr/>
          </p:nvSpPr>
          <p:spPr>
            <a:xfrm>
              <a:off x="8835670" y="3083355"/>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Rounded Corners 141">
              <a:extLst>
                <a:ext uri="{FF2B5EF4-FFF2-40B4-BE49-F238E27FC236}">
                  <a16:creationId xmlns:a16="http://schemas.microsoft.com/office/drawing/2014/main" id="{00EC84A2-10C1-4417-BA7B-97A24FCDE0C0}"/>
                </a:ext>
              </a:extLst>
            </p:cNvPr>
            <p:cNvSpPr/>
            <p:nvPr/>
          </p:nvSpPr>
          <p:spPr>
            <a:xfrm>
              <a:off x="9331089" y="3084073"/>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ABA0799D-907D-4CA5-8F94-8ABF8CBE0C53}"/>
              </a:ext>
            </a:extLst>
          </p:cNvPr>
          <p:cNvGrpSpPr/>
          <p:nvPr/>
        </p:nvGrpSpPr>
        <p:grpSpPr>
          <a:xfrm>
            <a:off x="8296315" y="172867"/>
            <a:ext cx="1174962" cy="806887"/>
            <a:chOff x="4245918" y="1721685"/>
            <a:chExt cx="1174962" cy="806887"/>
          </a:xfrm>
        </p:grpSpPr>
        <p:pic>
          <p:nvPicPr>
            <p:cNvPr id="110" name="Picture 109" descr="EC2-Instance.png">
              <a:extLst>
                <a:ext uri="{FF2B5EF4-FFF2-40B4-BE49-F238E27FC236}">
                  <a16:creationId xmlns:a16="http://schemas.microsoft.com/office/drawing/2014/main" id="{81AF21C1-DE42-4C80-832F-AF0643E5E7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7599" y="1721685"/>
              <a:ext cx="636315" cy="491916"/>
            </a:xfrm>
            <a:prstGeom prst="rect">
              <a:avLst/>
            </a:prstGeom>
          </p:spPr>
        </p:pic>
        <p:sp>
          <p:nvSpPr>
            <p:cNvPr id="111" name="TextBox 36">
              <a:extLst>
                <a:ext uri="{FF2B5EF4-FFF2-40B4-BE49-F238E27FC236}">
                  <a16:creationId xmlns:a16="http://schemas.microsoft.com/office/drawing/2014/main" id="{323B3A99-9809-460D-9217-629EF3B43D04}"/>
                </a:ext>
              </a:extLst>
            </p:cNvPr>
            <p:cNvSpPr txBox="1">
              <a:spLocks noChangeArrowheads="1"/>
            </p:cNvSpPr>
            <p:nvPr/>
          </p:nvSpPr>
          <p:spPr bwMode="auto">
            <a:xfrm>
              <a:off x="4245918" y="2097685"/>
              <a:ext cx="1174962" cy="43088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b="0" dirty="0">
                  <a:latin typeface="Calibri" panose="020F0502020204030204" pitchFamily="34" charset="0"/>
                  <a:ea typeface="Verdana" pitchFamily="34" charset="0"/>
                  <a:cs typeface="Helvetica Neue"/>
                </a:rPr>
                <a:t>EC2 </a:t>
              </a:r>
            </a:p>
            <a:p>
              <a:pPr algn="ctr"/>
              <a:r>
                <a:rPr lang="en-US" sz="1050" b="0" dirty="0">
                  <a:latin typeface="Calibri" panose="020F0502020204030204" pitchFamily="34" charset="0"/>
                  <a:ea typeface="Verdana" pitchFamily="34" charset="0"/>
                  <a:cs typeface="Helvetica Neue"/>
                </a:rPr>
                <a:t>Instance</a:t>
              </a:r>
            </a:p>
          </p:txBody>
        </p:sp>
      </p:grpSp>
      <p:grpSp>
        <p:nvGrpSpPr>
          <p:cNvPr id="18" name="Group 17">
            <a:extLst>
              <a:ext uri="{FF2B5EF4-FFF2-40B4-BE49-F238E27FC236}">
                <a16:creationId xmlns:a16="http://schemas.microsoft.com/office/drawing/2014/main" id="{7A9446B7-6585-45EA-BFD7-F4AA5B5F79F2}"/>
              </a:ext>
            </a:extLst>
          </p:cNvPr>
          <p:cNvGrpSpPr/>
          <p:nvPr/>
        </p:nvGrpSpPr>
        <p:grpSpPr>
          <a:xfrm>
            <a:off x="7404346" y="172867"/>
            <a:ext cx="1174962" cy="806887"/>
            <a:chOff x="8816098" y="269734"/>
            <a:chExt cx="1174962" cy="806887"/>
          </a:xfrm>
        </p:grpSpPr>
        <p:grpSp>
          <p:nvGrpSpPr>
            <p:cNvPr id="102" name="Group 101">
              <a:extLst>
                <a:ext uri="{FF2B5EF4-FFF2-40B4-BE49-F238E27FC236}">
                  <a16:creationId xmlns:a16="http://schemas.microsoft.com/office/drawing/2014/main" id="{80C14F8C-8CE8-4700-B842-5BA904505842}"/>
                </a:ext>
              </a:extLst>
            </p:cNvPr>
            <p:cNvGrpSpPr/>
            <p:nvPr/>
          </p:nvGrpSpPr>
          <p:grpSpPr>
            <a:xfrm>
              <a:off x="8816098" y="269734"/>
              <a:ext cx="1174962" cy="806887"/>
              <a:chOff x="4270632" y="1721685"/>
              <a:chExt cx="1174962" cy="806887"/>
            </a:xfrm>
          </p:grpSpPr>
          <p:pic>
            <p:nvPicPr>
              <p:cNvPr id="103" name="Picture 102" descr="EC2-Instance.png">
                <a:extLst>
                  <a:ext uri="{FF2B5EF4-FFF2-40B4-BE49-F238E27FC236}">
                    <a16:creationId xmlns:a16="http://schemas.microsoft.com/office/drawing/2014/main" id="{8575719E-5941-4359-A90B-E4012A3228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7599" y="1721685"/>
                <a:ext cx="636315" cy="491916"/>
              </a:xfrm>
              <a:prstGeom prst="rect">
                <a:avLst/>
              </a:prstGeom>
            </p:spPr>
          </p:pic>
          <p:sp>
            <p:nvSpPr>
              <p:cNvPr id="104" name="TextBox 36">
                <a:extLst>
                  <a:ext uri="{FF2B5EF4-FFF2-40B4-BE49-F238E27FC236}">
                    <a16:creationId xmlns:a16="http://schemas.microsoft.com/office/drawing/2014/main" id="{67FDFCE9-F27D-4DBE-B4FC-3D34938B45EB}"/>
                  </a:ext>
                </a:extLst>
              </p:cNvPr>
              <p:cNvSpPr txBox="1">
                <a:spLocks noChangeArrowheads="1"/>
              </p:cNvSpPr>
              <p:nvPr/>
            </p:nvSpPr>
            <p:spPr bwMode="auto">
              <a:xfrm>
                <a:off x="4270632" y="2097685"/>
                <a:ext cx="1174962" cy="43088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b="0" dirty="0">
                    <a:latin typeface="Calibri" panose="020F0502020204030204" pitchFamily="34" charset="0"/>
                    <a:ea typeface="Verdana" pitchFamily="34" charset="0"/>
                    <a:cs typeface="Helvetica Neue"/>
                  </a:rPr>
                  <a:t>Launch</a:t>
                </a:r>
                <a:br>
                  <a:rPr lang="en-US" sz="1050" b="0" dirty="0">
                    <a:latin typeface="Calibri" panose="020F0502020204030204" pitchFamily="34" charset="0"/>
                    <a:ea typeface="Verdana" pitchFamily="34" charset="0"/>
                    <a:cs typeface="Helvetica Neue"/>
                  </a:rPr>
                </a:br>
                <a:r>
                  <a:rPr lang="en-US" sz="1050" b="0" dirty="0">
                    <a:latin typeface="Calibri" panose="020F0502020204030204" pitchFamily="34" charset="0"/>
                    <a:ea typeface="Verdana" pitchFamily="34" charset="0"/>
                    <a:cs typeface="Helvetica Neue"/>
                  </a:rPr>
                  <a:t>Configuration</a:t>
                </a:r>
              </a:p>
            </p:txBody>
          </p:sp>
        </p:grpSp>
        <p:pic>
          <p:nvPicPr>
            <p:cNvPr id="4098" name="Picture 2" descr="Image result for gear">
              <a:extLst>
                <a:ext uri="{FF2B5EF4-FFF2-40B4-BE49-F238E27FC236}">
                  <a16:creationId xmlns:a16="http://schemas.microsoft.com/office/drawing/2014/main" id="{DFE48165-63F8-479F-B1E3-9F3CD843B36E}"/>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9233584" y="334287"/>
              <a:ext cx="321962" cy="321962"/>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Arrow: Right 9">
            <a:extLst>
              <a:ext uri="{FF2B5EF4-FFF2-40B4-BE49-F238E27FC236}">
                <a16:creationId xmlns:a16="http://schemas.microsoft.com/office/drawing/2014/main" id="{C721FFCE-AF29-432D-A051-EA07BD9314A6}"/>
              </a:ext>
            </a:extLst>
          </p:cNvPr>
          <p:cNvSpPr/>
          <p:nvPr/>
        </p:nvSpPr>
        <p:spPr>
          <a:xfrm>
            <a:off x="8348151" y="261297"/>
            <a:ext cx="285928" cy="37270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D4C4678D-4A59-4C5F-9E73-4B8DAAD5B838}"/>
              </a:ext>
            </a:extLst>
          </p:cNvPr>
          <p:cNvSpPr txBox="1"/>
          <p:nvPr/>
        </p:nvSpPr>
        <p:spPr>
          <a:xfrm>
            <a:off x="3745375" y="4618815"/>
            <a:ext cx="1611823" cy="369332"/>
          </a:xfrm>
          <a:prstGeom prst="rect">
            <a:avLst/>
          </a:prstGeom>
          <a:noFill/>
        </p:spPr>
        <p:txBody>
          <a:bodyPr wrap="square" rtlCol="0">
            <a:spAutoFit/>
          </a:bodyPr>
          <a:lstStyle/>
          <a:p>
            <a:r>
              <a:rPr lang="en-US" b="1" dirty="0">
                <a:solidFill>
                  <a:schemeClr val="accent2"/>
                </a:solidFill>
              </a:rPr>
              <a:t>Scaling Policies</a:t>
            </a:r>
          </a:p>
        </p:txBody>
      </p:sp>
      <p:sp>
        <p:nvSpPr>
          <p:cNvPr id="116" name="Rectangle 115">
            <a:extLst>
              <a:ext uri="{FF2B5EF4-FFF2-40B4-BE49-F238E27FC236}">
                <a16:creationId xmlns:a16="http://schemas.microsoft.com/office/drawing/2014/main" id="{A805E471-9BBC-4665-8C72-8ADCB1921D75}"/>
              </a:ext>
            </a:extLst>
          </p:cNvPr>
          <p:cNvSpPr/>
          <p:nvPr/>
        </p:nvSpPr>
        <p:spPr>
          <a:xfrm>
            <a:off x="3978013" y="4875613"/>
            <a:ext cx="1910523" cy="369332"/>
          </a:xfrm>
          <a:prstGeom prst="rect">
            <a:avLst/>
          </a:prstGeom>
        </p:spPr>
        <p:txBody>
          <a:bodyPr wrap="none">
            <a:spAutoFit/>
          </a:bodyPr>
          <a:lstStyle/>
          <a:p>
            <a:r>
              <a:rPr lang="en-US" b="1" dirty="0"/>
              <a:t>Predictable Bursts</a:t>
            </a:r>
          </a:p>
        </p:txBody>
      </p:sp>
      <p:sp>
        <p:nvSpPr>
          <p:cNvPr id="133" name="Rectangle 132">
            <a:extLst>
              <a:ext uri="{FF2B5EF4-FFF2-40B4-BE49-F238E27FC236}">
                <a16:creationId xmlns:a16="http://schemas.microsoft.com/office/drawing/2014/main" id="{D3CE7BED-C3C9-4094-939C-F831BED4C731}"/>
              </a:ext>
            </a:extLst>
          </p:cNvPr>
          <p:cNvSpPr/>
          <p:nvPr/>
        </p:nvSpPr>
        <p:spPr>
          <a:xfrm>
            <a:off x="6998269" y="4886042"/>
            <a:ext cx="2184637" cy="369332"/>
          </a:xfrm>
          <a:prstGeom prst="rect">
            <a:avLst/>
          </a:prstGeom>
        </p:spPr>
        <p:txBody>
          <a:bodyPr wrap="none">
            <a:spAutoFit/>
          </a:bodyPr>
          <a:lstStyle/>
          <a:p>
            <a:r>
              <a:rPr lang="en-US" b="1" dirty="0"/>
              <a:t>Unpredictable Bursts</a:t>
            </a:r>
          </a:p>
        </p:txBody>
      </p:sp>
      <p:sp>
        <p:nvSpPr>
          <p:cNvPr id="135" name="Rectangle 134">
            <a:extLst>
              <a:ext uri="{FF2B5EF4-FFF2-40B4-BE49-F238E27FC236}">
                <a16:creationId xmlns:a16="http://schemas.microsoft.com/office/drawing/2014/main" id="{7A7F279A-B978-4F01-A06E-BEB68229986A}"/>
              </a:ext>
            </a:extLst>
          </p:cNvPr>
          <p:cNvSpPr/>
          <p:nvPr/>
        </p:nvSpPr>
        <p:spPr>
          <a:xfrm>
            <a:off x="9740244" y="4890783"/>
            <a:ext cx="2062809" cy="369332"/>
          </a:xfrm>
          <a:prstGeom prst="rect">
            <a:avLst/>
          </a:prstGeom>
        </p:spPr>
        <p:txBody>
          <a:bodyPr wrap="none">
            <a:spAutoFit/>
          </a:bodyPr>
          <a:lstStyle/>
          <a:p>
            <a:r>
              <a:rPr lang="en-US" b="1" dirty="0"/>
              <a:t>Constantly Growing</a:t>
            </a:r>
          </a:p>
        </p:txBody>
      </p:sp>
      <p:sp>
        <p:nvSpPr>
          <p:cNvPr id="136" name="TextBox 135">
            <a:extLst>
              <a:ext uri="{FF2B5EF4-FFF2-40B4-BE49-F238E27FC236}">
                <a16:creationId xmlns:a16="http://schemas.microsoft.com/office/drawing/2014/main" id="{66823FAD-CEF7-493F-AD70-F2B320DB4026}"/>
              </a:ext>
            </a:extLst>
          </p:cNvPr>
          <p:cNvSpPr txBox="1"/>
          <p:nvPr/>
        </p:nvSpPr>
        <p:spPr>
          <a:xfrm>
            <a:off x="3992803" y="5207786"/>
            <a:ext cx="2575256" cy="492443"/>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Configure Time based Auto Scaling plan</a:t>
            </a:r>
          </a:p>
        </p:txBody>
      </p:sp>
      <p:sp>
        <p:nvSpPr>
          <p:cNvPr id="137" name="TextBox 136">
            <a:extLst>
              <a:ext uri="{FF2B5EF4-FFF2-40B4-BE49-F238E27FC236}">
                <a16:creationId xmlns:a16="http://schemas.microsoft.com/office/drawing/2014/main" id="{0423F8FD-5FCD-4669-9911-7F4D27E9AD3C}"/>
              </a:ext>
            </a:extLst>
          </p:cNvPr>
          <p:cNvSpPr txBox="1"/>
          <p:nvPr/>
        </p:nvSpPr>
        <p:spPr>
          <a:xfrm>
            <a:off x="7000229" y="5207786"/>
            <a:ext cx="2575256" cy="492443"/>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Configure On demand Auto Scaling plan</a:t>
            </a:r>
          </a:p>
        </p:txBody>
      </p:sp>
      <p:sp>
        <p:nvSpPr>
          <p:cNvPr id="138" name="TextBox 137">
            <a:extLst>
              <a:ext uri="{FF2B5EF4-FFF2-40B4-BE49-F238E27FC236}">
                <a16:creationId xmlns:a16="http://schemas.microsoft.com/office/drawing/2014/main" id="{2B34224B-0DB4-476F-975F-716D13F04F60}"/>
              </a:ext>
            </a:extLst>
          </p:cNvPr>
          <p:cNvSpPr txBox="1"/>
          <p:nvPr/>
        </p:nvSpPr>
        <p:spPr>
          <a:xfrm>
            <a:off x="9750228" y="5207786"/>
            <a:ext cx="2441772" cy="692497"/>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Periodically monitor the load requirements and manually configure the parameters</a:t>
            </a:r>
          </a:p>
        </p:txBody>
      </p:sp>
      <p:grpSp>
        <p:nvGrpSpPr>
          <p:cNvPr id="190" name="Group 189">
            <a:extLst>
              <a:ext uri="{FF2B5EF4-FFF2-40B4-BE49-F238E27FC236}">
                <a16:creationId xmlns:a16="http://schemas.microsoft.com/office/drawing/2014/main" id="{B4B8948A-E787-45D1-8A8F-04B24A1D7835}"/>
              </a:ext>
            </a:extLst>
          </p:cNvPr>
          <p:cNvGrpSpPr/>
          <p:nvPr/>
        </p:nvGrpSpPr>
        <p:grpSpPr>
          <a:xfrm>
            <a:off x="7012120" y="5728654"/>
            <a:ext cx="2148085" cy="900333"/>
            <a:chOff x="3992803" y="5795889"/>
            <a:chExt cx="2148085" cy="900333"/>
          </a:xfrm>
        </p:grpSpPr>
        <p:grpSp>
          <p:nvGrpSpPr>
            <p:cNvPr id="191" name="Group 190">
              <a:extLst>
                <a:ext uri="{FF2B5EF4-FFF2-40B4-BE49-F238E27FC236}">
                  <a16:creationId xmlns:a16="http://schemas.microsoft.com/office/drawing/2014/main" id="{8A15D352-5866-4746-B155-1EA9BCE21889}"/>
                </a:ext>
              </a:extLst>
            </p:cNvPr>
            <p:cNvGrpSpPr/>
            <p:nvPr/>
          </p:nvGrpSpPr>
          <p:grpSpPr>
            <a:xfrm>
              <a:off x="3992803" y="5795889"/>
              <a:ext cx="2148085" cy="900333"/>
              <a:chOff x="3992803" y="5795889"/>
              <a:chExt cx="2148085" cy="900333"/>
            </a:xfrm>
          </p:grpSpPr>
          <p:cxnSp>
            <p:nvCxnSpPr>
              <p:cNvPr id="203" name="Straight Connector 202">
                <a:extLst>
                  <a:ext uri="{FF2B5EF4-FFF2-40B4-BE49-F238E27FC236}">
                    <a16:creationId xmlns:a16="http://schemas.microsoft.com/office/drawing/2014/main" id="{4140A303-4457-415C-8CE8-C3C6972C39A6}"/>
                  </a:ext>
                </a:extLst>
              </p:cNvPr>
              <p:cNvCxnSpPr/>
              <p:nvPr/>
            </p:nvCxnSpPr>
            <p:spPr>
              <a:xfrm>
                <a:off x="3992803" y="5795889"/>
                <a:ext cx="0" cy="9003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26D054E-88C1-4CFB-9C33-B32387D700E7}"/>
                  </a:ext>
                </a:extLst>
              </p:cNvPr>
              <p:cNvCxnSpPr/>
              <p:nvPr/>
            </p:nvCxnSpPr>
            <p:spPr>
              <a:xfrm>
                <a:off x="3992803" y="6696222"/>
                <a:ext cx="21480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F0022FE3-31F4-40D6-ACBE-E4DD22390F86}"/>
                </a:ext>
              </a:extLst>
            </p:cNvPr>
            <p:cNvGrpSpPr/>
            <p:nvPr/>
          </p:nvGrpSpPr>
          <p:grpSpPr>
            <a:xfrm>
              <a:off x="3992803" y="5958256"/>
              <a:ext cx="2094258" cy="737966"/>
              <a:chOff x="3992803" y="5958256"/>
              <a:chExt cx="2094258" cy="737966"/>
            </a:xfrm>
          </p:grpSpPr>
          <p:cxnSp>
            <p:nvCxnSpPr>
              <p:cNvPr id="193" name="Straight Connector 192">
                <a:extLst>
                  <a:ext uri="{FF2B5EF4-FFF2-40B4-BE49-F238E27FC236}">
                    <a16:creationId xmlns:a16="http://schemas.microsoft.com/office/drawing/2014/main" id="{9D9A0064-FFB3-48E6-A087-B70198074AE9}"/>
                  </a:ext>
                </a:extLst>
              </p:cNvPr>
              <p:cNvCxnSpPr/>
              <p:nvPr/>
            </p:nvCxnSpPr>
            <p:spPr>
              <a:xfrm flipV="1">
                <a:off x="3992803" y="6246055"/>
                <a:ext cx="298411" cy="450167"/>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172BD14-56C1-46B3-BA4A-5B7B2D873308}"/>
                  </a:ext>
                </a:extLst>
              </p:cNvPr>
              <p:cNvCxnSpPr>
                <a:cxnSpLocks/>
              </p:cNvCxnSpPr>
              <p:nvPr/>
            </p:nvCxnSpPr>
            <p:spPr>
              <a:xfrm>
                <a:off x="4296870" y="6248633"/>
                <a:ext cx="270426" cy="28494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DE7C92D-94A4-4412-82A5-BA39E8A5CECB}"/>
                  </a:ext>
                </a:extLst>
              </p:cNvPr>
              <p:cNvCxnSpPr>
                <a:cxnSpLocks/>
              </p:cNvCxnSpPr>
              <p:nvPr/>
            </p:nvCxnSpPr>
            <p:spPr>
              <a:xfrm flipV="1">
                <a:off x="4575725" y="5958257"/>
                <a:ext cx="159431" cy="57531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C2BF222-3401-45DD-A900-D44483FEA488}"/>
                  </a:ext>
                </a:extLst>
              </p:cNvPr>
              <p:cNvCxnSpPr/>
              <p:nvPr/>
            </p:nvCxnSpPr>
            <p:spPr>
              <a:xfrm>
                <a:off x="4735156" y="5958256"/>
                <a:ext cx="168856" cy="607085"/>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C71547A-2829-48E9-AF86-E3FC66A5C078}"/>
                  </a:ext>
                </a:extLst>
              </p:cNvPr>
              <p:cNvCxnSpPr/>
              <p:nvPr/>
            </p:nvCxnSpPr>
            <p:spPr>
              <a:xfrm flipV="1">
                <a:off x="4904012" y="6246055"/>
                <a:ext cx="132044" cy="2875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31AAFBF-72D4-47A2-A800-69B373938605}"/>
                  </a:ext>
                </a:extLst>
              </p:cNvPr>
              <p:cNvCxnSpPr/>
              <p:nvPr/>
            </p:nvCxnSpPr>
            <p:spPr>
              <a:xfrm>
                <a:off x="5036056" y="6242105"/>
                <a:ext cx="121659" cy="29146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B5A1590-304A-4606-9183-7C7FFBCAE641}"/>
                  </a:ext>
                </a:extLst>
              </p:cNvPr>
              <p:cNvCxnSpPr>
                <a:cxnSpLocks/>
              </p:cNvCxnSpPr>
              <p:nvPr/>
            </p:nvCxnSpPr>
            <p:spPr>
              <a:xfrm flipV="1">
                <a:off x="5157715" y="6281493"/>
                <a:ext cx="119798" cy="28384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DB903A7-3E00-4F6F-968F-D5AE52393223}"/>
                  </a:ext>
                </a:extLst>
              </p:cNvPr>
              <p:cNvCxnSpPr>
                <a:cxnSpLocks/>
              </p:cNvCxnSpPr>
              <p:nvPr/>
            </p:nvCxnSpPr>
            <p:spPr>
              <a:xfrm>
                <a:off x="5277513" y="6281492"/>
                <a:ext cx="278855" cy="283849"/>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202F1CB-D3E2-4421-BEFF-EA635483D4A2}"/>
                  </a:ext>
                </a:extLst>
              </p:cNvPr>
              <p:cNvCxnSpPr/>
              <p:nvPr/>
            </p:nvCxnSpPr>
            <p:spPr>
              <a:xfrm flipV="1">
                <a:off x="5562024" y="6144489"/>
                <a:ext cx="255812" cy="42085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72B8917-8DCA-4FCA-8F22-19A2BAFD4E21}"/>
                  </a:ext>
                </a:extLst>
              </p:cNvPr>
              <p:cNvCxnSpPr>
                <a:cxnSpLocks/>
              </p:cNvCxnSpPr>
              <p:nvPr/>
            </p:nvCxnSpPr>
            <p:spPr>
              <a:xfrm>
                <a:off x="5815727" y="6144489"/>
                <a:ext cx="271334" cy="389084"/>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05" name="Group 204">
            <a:extLst>
              <a:ext uri="{FF2B5EF4-FFF2-40B4-BE49-F238E27FC236}">
                <a16:creationId xmlns:a16="http://schemas.microsoft.com/office/drawing/2014/main" id="{06FD88A4-4050-4C97-A577-CF8601F2DF9C}"/>
              </a:ext>
            </a:extLst>
          </p:cNvPr>
          <p:cNvGrpSpPr/>
          <p:nvPr/>
        </p:nvGrpSpPr>
        <p:grpSpPr>
          <a:xfrm>
            <a:off x="4119000" y="5744396"/>
            <a:ext cx="2148085" cy="900334"/>
            <a:chOff x="9806500" y="5795889"/>
            <a:chExt cx="2148085" cy="900334"/>
          </a:xfrm>
        </p:grpSpPr>
        <p:grpSp>
          <p:nvGrpSpPr>
            <p:cNvPr id="206" name="Group 205">
              <a:extLst>
                <a:ext uri="{FF2B5EF4-FFF2-40B4-BE49-F238E27FC236}">
                  <a16:creationId xmlns:a16="http://schemas.microsoft.com/office/drawing/2014/main" id="{DCF99543-278E-4196-B65E-53C6015D359B}"/>
                </a:ext>
              </a:extLst>
            </p:cNvPr>
            <p:cNvGrpSpPr/>
            <p:nvPr/>
          </p:nvGrpSpPr>
          <p:grpSpPr>
            <a:xfrm>
              <a:off x="9806500" y="5795889"/>
              <a:ext cx="2148085" cy="900333"/>
              <a:chOff x="3992803" y="5795889"/>
              <a:chExt cx="2148085" cy="900333"/>
            </a:xfrm>
          </p:grpSpPr>
          <p:cxnSp>
            <p:nvCxnSpPr>
              <p:cNvPr id="217" name="Straight Connector 216">
                <a:extLst>
                  <a:ext uri="{FF2B5EF4-FFF2-40B4-BE49-F238E27FC236}">
                    <a16:creationId xmlns:a16="http://schemas.microsoft.com/office/drawing/2014/main" id="{4231520D-6AAA-4236-9610-7283004D7242}"/>
                  </a:ext>
                </a:extLst>
              </p:cNvPr>
              <p:cNvCxnSpPr/>
              <p:nvPr/>
            </p:nvCxnSpPr>
            <p:spPr>
              <a:xfrm>
                <a:off x="3992803" y="5795889"/>
                <a:ext cx="0" cy="9003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A338422-6927-474A-BCA7-BCCD03BE06E2}"/>
                  </a:ext>
                </a:extLst>
              </p:cNvPr>
              <p:cNvCxnSpPr/>
              <p:nvPr/>
            </p:nvCxnSpPr>
            <p:spPr>
              <a:xfrm>
                <a:off x="3992803" y="6696222"/>
                <a:ext cx="21480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82E60A26-EF51-478D-AA04-EFE7AF98AD73}"/>
                </a:ext>
              </a:extLst>
            </p:cNvPr>
            <p:cNvGrpSpPr/>
            <p:nvPr/>
          </p:nvGrpSpPr>
          <p:grpSpPr>
            <a:xfrm>
              <a:off x="10158292" y="5958256"/>
              <a:ext cx="1644384" cy="737967"/>
              <a:chOff x="10158292" y="5958256"/>
              <a:chExt cx="1644384" cy="737967"/>
            </a:xfrm>
          </p:grpSpPr>
          <p:cxnSp>
            <p:nvCxnSpPr>
              <p:cNvPr id="208" name="Straight Connector 207">
                <a:extLst>
                  <a:ext uri="{FF2B5EF4-FFF2-40B4-BE49-F238E27FC236}">
                    <a16:creationId xmlns:a16="http://schemas.microsoft.com/office/drawing/2014/main" id="{7CC72FFE-8B80-4A59-A9A6-5A8B4AECEF43}"/>
                  </a:ext>
                </a:extLst>
              </p:cNvPr>
              <p:cNvCxnSpPr/>
              <p:nvPr/>
            </p:nvCxnSpPr>
            <p:spPr>
              <a:xfrm flipV="1">
                <a:off x="10158292" y="6281492"/>
                <a:ext cx="0" cy="41473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2CFC921-6E9E-47E9-B3C9-6848EAEFDB11}"/>
                  </a:ext>
                </a:extLst>
              </p:cNvPr>
              <p:cNvCxnSpPr/>
              <p:nvPr/>
            </p:nvCxnSpPr>
            <p:spPr>
              <a:xfrm>
                <a:off x="10158292" y="6281492"/>
                <a:ext cx="414938"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B397DA6-5992-4155-8A23-E3A7AB214440}"/>
                  </a:ext>
                </a:extLst>
              </p:cNvPr>
              <p:cNvCxnSpPr/>
              <p:nvPr/>
            </p:nvCxnSpPr>
            <p:spPr>
              <a:xfrm>
                <a:off x="10573230" y="6261798"/>
                <a:ext cx="0" cy="434424"/>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05BAEC4-C4A9-4D63-BA5A-CC8BA130FAFA}"/>
                  </a:ext>
                </a:extLst>
              </p:cNvPr>
              <p:cNvCxnSpPr/>
              <p:nvPr/>
            </p:nvCxnSpPr>
            <p:spPr>
              <a:xfrm flipV="1">
                <a:off x="10811435" y="5958256"/>
                <a:ext cx="0" cy="73796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0DAC95-EBC6-49D0-B438-94FA0D78C13A}"/>
                  </a:ext>
                </a:extLst>
              </p:cNvPr>
              <p:cNvCxnSpPr/>
              <p:nvPr/>
            </p:nvCxnSpPr>
            <p:spPr>
              <a:xfrm>
                <a:off x="10819119" y="5958256"/>
                <a:ext cx="207469"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C46BD77F-16F1-4F02-AE47-274D618AA76B}"/>
                  </a:ext>
                </a:extLst>
              </p:cNvPr>
              <p:cNvCxnSpPr/>
              <p:nvPr/>
            </p:nvCxnSpPr>
            <p:spPr>
              <a:xfrm>
                <a:off x="11034272" y="5958256"/>
                <a:ext cx="0" cy="73796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D84096B-A742-407A-B959-AC68504CA3C4}"/>
                  </a:ext>
                </a:extLst>
              </p:cNvPr>
              <p:cNvCxnSpPr>
                <a:cxnSpLocks/>
              </p:cNvCxnSpPr>
              <p:nvPr/>
            </p:nvCxnSpPr>
            <p:spPr>
              <a:xfrm flipV="1">
                <a:off x="11451676" y="6077190"/>
                <a:ext cx="0" cy="619033"/>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219E232-F555-4F46-BC99-25AC56CE60C0}"/>
                  </a:ext>
                </a:extLst>
              </p:cNvPr>
              <p:cNvCxnSpPr>
                <a:cxnSpLocks/>
              </p:cNvCxnSpPr>
              <p:nvPr/>
            </p:nvCxnSpPr>
            <p:spPr>
              <a:xfrm>
                <a:off x="11451676" y="6077190"/>
                <a:ext cx="35100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83E3A69-5997-4596-AF3F-E8C841BFBA7D}"/>
                  </a:ext>
                </a:extLst>
              </p:cNvPr>
              <p:cNvCxnSpPr/>
              <p:nvPr/>
            </p:nvCxnSpPr>
            <p:spPr>
              <a:xfrm flipV="1">
                <a:off x="11802676" y="6077190"/>
                <a:ext cx="0" cy="61903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6A6E51A1-182D-4205-8A87-251DA3E212A7}"/>
              </a:ext>
            </a:extLst>
          </p:cNvPr>
          <p:cNvGrpSpPr/>
          <p:nvPr/>
        </p:nvGrpSpPr>
        <p:grpSpPr>
          <a:xfrm>
            <a:off x="9806500" y="5728654"/>
            <a:ext cx="2148085" cy="900333"/>
            <a:chOff x="9806500" y="5728654"/>
            <a:chExt cx="2148085" cy="900333"/>
          </a:xfrm>
        </p:grpSpPr>
        <p:grpSp>
          <p:nvGrpSpPr>
            <p:cNvPr id="162" name="Group 161">
              <a:extLst>
                <a:ext uri="{FF2B5EF4-FFF2-40B4-BE49-F238E27FC236}">
                  <a16:creationId xmlns:a16="http://schemas.microsoft.com/office/drawing/2014/main" id="{04CA938E-388A-40EF-B537-7EC24C7900E9}"/>
                </a:ext>
              </a:extLst>
            </p:cNvPr>
            <p:cNvGrpSpPr/>
            <p:nvPr/>
          </p:nvGrpSpPr>
          <p:grpSpPr>
            <a:xfrm>
              <a:off x="9806500" y="5728654"/>
              <a:ext cx="2148085" cy="900333"/>
              <a:chOff x="3992803" y="5795889"/>
              <a:chExt cx="2148085" cy="900333"/>
            </a:xfrm>
          </p:grpSpPr>
          <p:cxnSp>
            <p:nvCxnSpPr>
              <p:cNvPr id="173" name="Straight Connector 172">
                <a:extLst>
                  <a:ext uri="{FF2B5EF4-FFF2-40B4-BE49-F238E27FC236}">
                    <a16:creationId xmlns:a16="http://schemas.microsoft.com/office/drawing/2014/main" id="{C7EDE2E8-6E51-4574-84B0-E7AD544DF7D4}"/>
                  </a:ext>
                </a:extLst>
              </p:cNvPr>
              <p:cNvCxnSpPr/>
              <p:nvPr/>
            </p:nvCxnSpPr>
            <p:spPr>
              <a:xfrm>
                <a:off x="3992803" y="5795889"/>
                <a:ext cx="0" cy="9003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1159DE4-2074-424B-8B52-F3D81E88CFD7}"/>
                  </a:ext>
                </a:extLst>
              </p:cNvPr>
              <p:cNvCxnSpPr/>
              <p:nvPr/>
            </p:nvCxnSpPr>
            <p:spPr>
              <a:xfrm>
                <a:off x="3992803" y="6696222"/>
                <a:ext cx="21480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Connector: Curved 14">
              <a:extLst>
                <a:ext uri="{FF2B5EF4-FFF2-40B4-BE49-F238E27FC236}">
                  <a16:creationId xmlns:a16="http://schemas.microsoft.com/office/drawing/2014/main" id="{30F09DDF-5BF3-41E4-9C7A-178E242D589B}"/>
                </a:ext>
              </a:extLst>
            </p:cNvPr>
            <p:cNvCxnSpPr/>
            <p:nvPr/>
          </p:nvCxnSpPr>
          <p:spPr>
            <a:xfrm flipV="1">
              <a:off x="9806500" y="6025697"/>
              <a:ext cx="1821705" cy="603290"/>
            </a:xfrm>
            <a:prstGeom prst="curved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06123993-48ED-4F79-A871-18D3CA3EC321}"/>
              </a:ext>
            </a:extLst>
          </p:cNvPr>
          <p:cNvGrpSpPr/>
          <p:nvPr/>
        </p:nvGrpSpPr>
        <p:grpSpPr>
          <a:xfrm>
            <a:off x="5480211" y="467001"/>
            <a:ext cx="1308307" cy="1286927"/>
            <a:chOff x="8715723" y="11083"/>
            <a:chExt cx="1308307" cy="1286927"/>
          </a:xfrm>
        </p:grpSpPr>
        <p:sp>
          <p:nvSpPr>
            <p:cNvPr id="140" name="Rectangle 139">
              <a:extLst>
                <a:ext uri="{FF2B5EF4-FFF2-40B4-BE49-F238E27FC236}">
                  <a16:creationId xmlns:a16="http://schemas.microsoft.com/office/drawing/2014/main" id="{19A07F35-E748-43A9-B9EC-015977D03B17}"/>
                </a:ext>
              </a:extLst>
            </p:cNvPr>
            <p:cNvSpPr/>
            <p:nvPr/>
          </p:nvSpPr>
          <p:spPr>
            <a:xfrm>
              <a:off x="8715723" y="11083"/>
              <a:ext cx="1308307" cy="307777"/>
            </a:xfrm>
            <a:prstGeom prst="rect">
              <a:avLst/>
            </a:prstGeom>
          </p:spPr>
          <p:txBody>
            <a:bodyPr wrap="none">
              <a:spAutoFit/>
            </a:bodyPr>
            <a:lstStyle/>
            <a:p>
              <a:r>
                <a:rPr lang="en-US" sz="1400" b="1" dirty="0"/>
                <a:t>Vertical Scaling</a:t>
              </a:r>
            </a:p>
          </p:txBody>
        </p:sp>
        <p:pic>
          <p:nvPicPr>
            <p:cNvPr id="148" name="Picture 147" descr="EC2-Instance.png">
              <a:extLst>
                <a:ext uri="{FF2B5EF4-FFF2-40B4-BE49-F238E27FC236}">
                  <a16:creationId xmlns:a16="http://schemas.microsoft.com/office/drawing/2014/main" id="{D8C4E7CF-B20C-4623-A313-15253BAFF6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76081" y="806094"/>
              <a:ext cx="636315" cy="491916"/>
            </a:xfrm>
            <a:prstGeom prst="rect">
              <a:avLst/>
            </a:prstGeom>
          </p:spPr>
        </p:pic>
        <p:pic>
          <p:nvPicPr>
            <p:cNvPr id="149" name="Picture 148" descr="EC2-Instance.png">
              <a:extLst>
                <a:ext uri="{FF2B5EF4-FFF2-40B4-BE49-F238E27FC236}">
                  <a16:creationId xmlns:a16="http://schemas.microsoft.com/office/drawing/2014/main" id="{B5FEBB30-E848-4150-AEFA-940991A507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9866" y="262106"/>
              <a:ext cx="790152" cy="610843"/>
            </a:xfrm>
            <a:prstGeom prst="rect">
              <a:avLst/>
            </a:prstGeom>
          </p:spPr>
        </p:pic>
        <p:sp>
          <p:nvSpPr>
            <p:cNvPr id="150" name="TextBox 36">
              <a:extLst>
                <a:ext uri="{FF2B5EF4-FFF2-40B4-BE49-F238E27FC236}">
                  <a16:creationId xmlns:a16="http://schemas.microsoft.com/office/drawing/2014/main" id="{58CC1294-F0E7-4661-B513-508A49C98DC0}"/>
                </a:ext>
              </a:extLst>
            </p:cNvPr>
            <p:cNvSpPr txBox="1">
              <a:spLocks noChangeArrowheads="1"/>
            </p:cNvSpPr>
            <p:nvPr/>
          </p:nvSpPr>
          <p:spPr bwMode="auto">
            <a:xfrm>
              <a:off x="8817461" y="907466"/>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olidFill>
                    <a:schemeClr val="bg1"/>
                  </a:solidFill>
                  <a:latin typeface="Calibri" panose="020F0502020204030204" pitchFamily="34" charset="0"/>
                  <a:ea typeface="Verdana" pitchFamily="34" charset="0"/>
                  <a:cs typeface="Helvetica Neue"/>
                </a:rPr>
                <a:t>micro</a:t>
              </a:r>
              <a:endParaRPr lang="en-US" sz="1400" b="0" dirty="0">
                <a:solidFill>
                  <a:schemeClr val="bg1"/>
                </a:solidFill>
                <a:latin typeface="Calibri" panose="020F0502020204030204" pitchFamily="34" charset="0"/>
                <a:ea typeface="Verdana" pitchFamily="34" charset="0"/>
                <a:cs typeface="Helvetica Neue"/>
              </a:endParaRPr>
            </a:p>
          </p:txBody>
        </p:sp>
        <p:sp>
          <p:nvSpPr>
            <p:cNvPr id="151" name="TextBox 36">
              <a:extLst>
                <a:ext uri="{FF2B5EF4-FFF2-40B4-BE49-F238E27FC236}">
                  <a16:creationId xmlns:a16="http://schemas.microsoft.com/office/drawing/2014/main" id="{BBF34A2F-4EA6-43C1-A687-B54FBA89A08D}"/>
                </a:ext>
              </a:extLst>
            </p:cNvPr>
            <p:cNvSpPr txBox="1">
              <a:spLocks noChangeArrowheads="1"/>
            </p:cNvSpPr>
            <p:nvPr/>
          </p:nvSpPr>
          <p:spPr bwMode="auto">
            <a:xfrm>
              <a:off x="8818481" y="419975"/>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solidFill>
                    <a:schemeClr val="bg1"/>
                  </a:solidFill>
                  <a:latin typeface="Calibri" panose="020F0502020204030204" pitchFamily="34" charset="0"/>
                  <a:ea typeface="Verdana" pitchFamily="34" charset="0"/>
                  <a:cs typeface="Helvetica Neue"/>
                </a:rPr>
                <a:t>large</a:t>
              </a:r>
            </a:p>
          </p:txBody>
        </p:sp>
      </p:grpSp>
      <p:grpSp>
        <p:nvGrpSpPr>
          <p:cNvPr id="4" name="Group 3">
            <a:extLst>
              <a:ext uri="{FF2B5EF4-FFF2-40B4-BE49-F238E27FC236}">
                <a16:creationId xmlns:a16="http://schemas.microsoft.com/office/drawing/2014/main" id="{E8C051EB-83A9-48FF-8C8B-591B1E15A036}"/>
              </a:ext>
            </a:extLst>
          </p:cNvPr>
          <p:cNvGrpSpPr/>
          <p:nvPr/>
        </p:nvGrpSpPr>
        <p:grpSpPr>
          <a:xfrm>
            <a:off x="3510570" y="474334"/>
            <a:ext cx="1896908" cy="775971"/>
            <a:chOff x="10110674" y="181462"/>
            <a:chExt cx="1896908" cy="775971"/>
          </a:xfrm>
        </p:grpSpPr>
        <p:sp>
          <p:nvSpPr>
            <p:cNvPr id="141" name="Rectangle 140">
              <a:extLst>
                <a:ext uri="{FF2B5EF4-FFF2-40B4-BE49-F238E27FC236}">
                  <a16:creationId xmlns:a16="http://schemas.microsoft.com/office/drawing/2014/main" id="{BF429ADA-5A28-4829-B0AC-824CB3FABFC6}"/>
                </a:ext>
              </a:extLst>
            </p:cNvPr>
            <p:cNvSpPr/>
            <p:nvPr/>
          </p:nvSpPr>
          <p:spPr>
            <a:xfrm>
              <a:off x="10491911" y="181462"/>
              <a:ext cx="1515671" cy="307777"/>
            </a:xfrm>
            <a:prstGeom prst="rect">
              <a:avLst/>
            </a:prstGeom>
          </p:spPr>
          <p:txBody>
            <a:bodyPr wrap="none">
              <a:spAutoFit/>
            </a:bodyPr>
            <a:lstStyle/>
            <a:p>
              <a:r>
                <a:rPr lang="en-US" sz="1400" b="1" dirty="0"/>
                <a:t>Horizontal Scaling</a:t>
              </a:r>
            </a:p>
          </p:txBody>
        </p:sp>
        <p:pic>
          <p:nvPicPr>
            <p:cNvPr id="144" name="Picture 143" descr="EC2-Instance.png">
              <a:extLst>
                <a:ext uri="{FF2B5EF4-FFF2-40B4-BE49-F238E27FC236}">
                  <a16:creationId xmlns:a16="http://schemas.microsoft.com/office/drawing/2014/main" id="{771C9A90-C644-456B-9DE1-0A402B800D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8889" y="465517"/>
              <a:ext cx="636315" cy="491916"/>
            </a:xfrm>
            <a:prstGeom prst="rect">
              <a:avLst/>
            </a:prstGeom>
          </p:spPr>
        </p:pic>
        <p:pic>
          <p:nvPicPr>
            <p:cNvPr id="146" name="Picture 145" descr="EC2-Instance.png">
              <a:extLst>
                <a:ext uri="{FF2B5EF4-FFF2-40B4-BE49-F238E27FC236}">
                  <a16:creationId xmlns:a16="http://schemas.microsoft.com/office/drawing/2014/main" id="{57F56E52-EC88-4314-BB90-BF3D6819E7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22521" y="465517"/>
              <a:ext cx="636315" cy="491916"/>
            </a:xfrm>
            <a:prstGeom prst="rect">
              <a:avLst/>
            </a:prstGeom>
          </p:spPr>
        </p:pic>
        <p:sp>
          <p:nvSpPr>
            <p:cNvPr id="147" name="Rectangle: Rounded Corners 146">
              <a:extLst>
                <a:ext uri="{FF2B5EF4-FFF2-40B4-BE49-F238E27FC236}">
                  <a16:creationId xmlns:a16="http://schemas.microsoft.com/office/drawing/2014/main" id="{8BC217EA-54D7-4DEE-8F1A-9FE708600633}"/>
                </a:ext>
              </a:extLst>
            </p:cNvPr>
            <p:cNvSpPr/>
            <p:nvPr/>
          </p:nvSpPr>
          <p:spPr>
            <a:xfrm>
              <a:off x="11546068" y="530790"/>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52" name="TextBox 36">
              <a:extLst>
                <a:ext uri="{FF2B5EF4-FFF2-40B4-BE49-F238E27FC236}">
                  <a16:creationId xmlns:a16="http://schemas.microsoft.com/office/drawing/2014/main" id="{9B17A956-4D8F-4F76-A15D-3C70FA85F469}"/>
                </a:ext>
              </a:extLst>
            </p:cNvPr>
            <p:cNvSpPr txBox="1">
              <a:spLocks noChangeArrowheads="1"/>
            </p:cNvSpPr>
            <p:nvPr/>
          </p:nvSpPr>
          <p:spPr bwMode="auto">
            <a:xfrm>
              <a:off x="10110674" y="544620"/>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olidFill>
                    <a:schemeClr val="bg1"/>
                  </a:solidFill>
                  <a:latin typeface="Calibri" panose="020F0502020204030204" pitchFamily="34" charset="0"/>
                  <a:ea typeface="Verdana" pitchFamily="34" charset="0"/>
                  <a:cs typeface="Helvetica Neue"/>
                </a:rPr>
                <a:t>micro</a:t>
              </a:r>
              <a:endParaRPr lang="en-US" sz="1400" b="0" dirty="0">
                <a:solidFill>
                  <a:schemeClr val="bg1"/>
                </a:solidFill>
                <a:latin typeface="Calibri" panose="020F0502020204030204" pitchFamily="34" charset="0"/>
                <a:ea typeface="Verdana" pitchFamily="34" charset="0"/>
                <a:cs typeface="Helvetica Neue"/>
              </a:endParaRPr>
            </a:p>
          </p:txBody>
        </p:sp>
        <p:sp>
          <p:nvSpPr>
            <p:cNvPr id="153" name="TextBox 36">
              <a:extLst>
                <a:ext uri="{FF2B5EF4-FFF2-40B4-BE49-F238E27FC236}">
                  <a16:creationId xmlns:a16="http://schemas.microsoft.com/office/drawing/2014/main" id="{974A8D2C-1D65-4C43-A105-5FBCB493A608}"/>
                </a:ext>
              </a:extLst>
            </p:cNvPr>
            <p:cNvSpPr txBox="1">
              <a:spLocks noChangeArrowheads="1"/>
            </p:cNvSpPr>
            <p:nvPr/>
          </p:nvSpPr>
          <p:spPr bwMode="auto">
            <a:xfrm>
              <a:off x="10655222" y="544621"/>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olidFill>
                    <a:schemeClr val="bg1"/>
                  </a:solidFill>
                  <a:latin typeface="Calibri" panose="020F0502020204030204" pitchFamily="34" charset="0"/>
                  <a:ea typeface="Verdana" pitchFamily="34" charset="0"/>
                  <a:cs typeface="Helvetica Neue"/>
                </a:rPr>
                <a:t>micro</a:t>
              </a:r>
              <a:endParaRPr lang="en-US" sz="1400" b="0" dirty="0">
                <a:solidFill>
                  <a:schemeClr val="bg1"/>
                </a:solidFill>
                <a:latin typeface="Calibri" panose="020F0502020204030204" pitchFamily="34" charset="0"/>
                <a:ea typeface="Verdana" pitchFamily="34" charset="0"/>
                <a:cs typeface="Helvetica Neue"/>
              </a:endParaRPr>
            </a:p>
          </p:txBody>
        </p:sp>
      </p:grpSp>
      <p:grpSp>
        <p:nvGrpSpPr>
          <p:cNvPr id="14" name="Group 13">
            <a:extLst>
              <a:ext uri="{FF2B5EF4-FFF2-40B4-BE49-F238E27FC236}">
                <a16:creationId xmlns:a16="http://schemas.microsoft.com/office/drawing/2014/main" id="{00F4EF80-A1F6-4F95-800C-FE1E290BFD06}"/>
              </a:ext>
            </a:extLst>
          </p:cNvPr>
          <p:cNvGrpSpPr/>
          <p:nvPr/>
        </p:nvGrpSpPr>
        <p:grpSpPr>
          <a:xfrm>
            <a:off x="9119196" y="167400"/>
            <a:ext cx="3116876" cy="1319664"/>
            <a:chOff x="9119196" y="167400"/>
            <a:chExt cx="3116876" cy="1319664"/>
          </a:xfrm>
        </p:grpSpPr>
        <p:pic>
          <p:nvPicPr>
            <p:cNvPr id="159" name="Picture 158" descr="EC2-Instance.png">
              <a:extLst>
                <a:ext uri="{FF2B5EF4-FFF2-40B4-BE49-F238E27FC236}">
                  <a16:creationId xmlns:a16="http://schemas.microsoft.com/office/drawing/2014/main" id="{18EA9538-4036-4466-B0CD-3B0CD2E4BA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82509" y="199937"/>
              <a:ext cx="636315" cy="491916"/>
            </a:xfrm>
            <a:prstGeom prst="rect">
              <a:avLst/>
            </a:prstGeom>
          </p:spPr>
        </p:pic>
        <p:sp>
          <p:nvSpPr>
            <p:cNvPr id="160" name="Rectangle: Rounded Corners 159">
              <a:extLst>
                <a:ext uri="{FF2B5EF4-FFF2-40B4-BE49-F238E27FC236}">
                  <a16:creationId xmlns:a16="http://schemas.microsoft.com/office/drawing/2014/main" id="{98BAAE1E-012E-45B1-9137-791BAF9C5254}"/>
                </a:ext>
              </a:extLst>
            </p:cNvPr>
            <p:cNvSpPr/>
            <p:nvPr/>
          </p:nvSpPr>
          <p:spPr>
            <a:xfrm>
              <a:off x="9830139" y="258372"/>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Picture 162">
              <a:extLst>
                <a:ext uri="{FF2B5EF4-FFF2-40B4-BE49-F238E27FC236}">
                  <a16:creationId xmlns:a16="http://schemas.microsoft.com/office/drawing/2014/main" id="{18A9872C-E5C0-4723-A7AE-FFE113E2C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5354" y="222016"/>
              <a:ext cx="505970" cy="491916"/>
            </a:xfrm>
            <a:prstGeom prst="rect">
              <a:avLst/>
            </a:prstGeom>
          </p:spPr>
        </p:pic>
        <p:sp>
          <p:nvSpPr>
            <p:cNvPr id="164" name="Rectangle 163">
              <a:extLst>
                <a:ext uri="{FF2B5EF4-FFF2-40B4-BE49-F238E27FC236}">
                  <a16:creationId xmlns:a16="http://schemas.microsoft.com/office/drawing/2014/main" id="{243EBFC2-09F6-49FF-B597-502D9EDCBC2E}"/>
                </a:ext>
              </a:extLst>
            </p:cNvPr>
            <p:cNvSpPr/>
            <p:nvPr/>
          </p:nvSpPr>
          <p:spPr>
            <a:xfrm>
              <a:off x="9212537" y="167400"/>
              <a:ext cx="2954749" cy="1319664"/>
            </a:xfrm>
            <a:prstGeom prst="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TextBox 36">
              <a:extLst>
                <a:ext uri="{FF2B5EF4-FFF2-40B4-BE49-F238E27FC236}">
                  <a16:creationId xmlns:a16="http://schemas.microsoft.com/office/drawing/2014/main" id="{3AA4D649-28A3-4654-A2D3-BCE0B3D91670}"/>
                </a:ext>
              </a:extLst>
            </p:cNvPr>
            <p:cNvSpPr txBox="1">
              <a:spLocks noChangeArrowheads="1"/>
            </p:cNvSpPr>
            <p:nvPr/>
          </p:nvSpPr>
          <p:spPr bwMode="auto">
            <a:xfrm>
              <a:off x="11370033" y="626041"/>
              <a:ext cx="866039" cy="60016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b="0" dirty="0">
                  <a:latin typeface="Calibri" panose="020F0502020204030204" pitchFamily="34" charset="0"/>
                  <a:ea typeface="Verdana" pitchFamily="34" charset="0"/>
                  <a:cs typeface="Helvetica Neue"/>
                </a:rPr>
                <a:t>Auto Scaling </a:t>
              </a:r>
            </a:p>
            <a:p>
              <a:pPr algn="ctr"/>
              <a:r>
                <a:rPr lang="en-US" sz="1100" b="0" dirty="0">
                  <a:latin typeface="Calibri" panose="020F0502020204030204" pitchFamily="34" charset="0"/>
                  <a:ea typeface="Verdana" pitchFamily="34" charset="0"/>
                  <a:cs typeface="Helvetica Neue"/>
                </a:rPr>
                <a:t>Group</a:t>
              </a:r>
            </a:p>
          </p:txBody>
        </p:sp>
        <p:sp>
          <p:nvSpPr>
            <p:cNvPr id="166" name="Rectangle: Rounded Corners 165">
              <a:extLst>
                <a:ext uri="{FF2B5EF4-FFF2-40B4-BE49-F238E27FC236}">
                  <a16:creationId xmlns:a16="http://schemas.microsoft.com/office/drawing/2014/main" id="{82156276-ABC8-42EF-A4BA-DD34748B97CD}"/>
                </a:ext>
              </a:extLst>
            </p:cNvPr>
            <p:cNvSpPr/>
            <p:nvPr/>
          </p:nvSpPr>
          <p:spPr>
            <a:xfrm>
              <a:off x="9292293" y="258372"/>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Picture 166" descr="EC2-Instance.png">
              <a:extLst>
                <a:ext uri="{FF2B5EF4-FFF2-40B4-BE49-F238E27FC236}">
                  <a16:creationId xmlns:a16="http://schemas.microsoft.com/office/drawing/2014/main" id="{567C2529-AE01-4273-9E27-F920053B84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2518" y="199937"/>
              <a:ext cx="636315" cy="491916"/>
            </a:xfrm>
            <a:prstGeom prst="rect">
              <a:avLst/>
            </a:prstGeom>
          </p:spPr>
        </p:pic>
        <p:sp>
          <p:nvSpPr>
            <p:cNvPr id="168" name="TextBox 36">
              <a:extLst>
                <a:ext uri="{FF2B5EF4-FFF2-40B4-BE49-F238E27FC236}">
                  <a16:creationId xmlns:a16="http://schemas.microsoft.com/office/drawing/2014/main" id="{1F457717-39CC-4C88-B567-93A6DA6D3639}"/>
                </a:ext>
              </a:extLst>
            </p:cNvPr>
            <p:cNvSpPr txBox="1">
              <a:spLocks noChangeArrowheads="1"/>
            </p:cNvSpPr>
            <p:nvPr/>
          </p:nvSpPr>
          <p:spPr bwMode="auto">
            <a:xfrm>
              <a:off x="10697337" y="697192"/>
              <a:ext cx="802373" cy="24622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0" dirty="0">
                  <a:latin typeface="Calibri" panose="020F0502020204030204" pitchFamily="34" charset="0"/>
                  <a:ea typeface="Verdana" pitchFamily="34" charset="0"/>
                  <a:cs typeface="Helvetica Neue"/>
                </a:rPr>
                <a:t>Minimum</a:t>
              </a:r>
            </a:p>
          </p:txBody>
        </p:sp>
        <p:sp>
          <p:nvSpPr>
            <p:cNvPr id="169" name="Right Brace 168">
              <a:extLst>
                <a:ext uri="{FF2B5EF4-FFF2-40B4-BE49-F238E27FC236}">
                  <a16:creationId xmlns:a16="http://schemas.microsoft.com/office/drawing/2014/main" id="{1DB7CB47-4530-4683-AA4D-0052069BB555}"/>
                </a:ext>
              </a:extLst>
            </p:cNvPr>
            <p:cNvSpPr/>
            <p:nvPr/>
          </p:nvSpPr>
          <p:spPr>
            <a:xfrm rot="5400000">
              <a:off x="10813997" y="479717"/>
              <a:ext cx="45719" cy="92877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TextBox 36">
              <a:extLst>
                <a:ext uri="{FF2B5EF4-FFF2-40B4-BE49-F238E27FC236}">
                  <a16:creationId xmlns:a16="http://schemas.microsoft.com/office/drawing/2014/main" id="{2271F067-622C-4616-9B31-5E28BAE322B4}"/>
                </a:ext>
              </a:extLst>
            </p:cNvPr>
            <p:cNvSpPr txBox="1">
              <a:spLocks noChangeArrowheads="1"/>
            </p:cNvSpPr>
            <p:nvPr/>
          </p:nvSpPr>
          <p:spPr bwMode="auto">
            <a:xfrm>
              <a:off x="10261418" y="954407"/>
              <a:ext cx="1192536" cy="24622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0" dirty="0">
                  <a:latin typeface="Calibri" panose="020F0502020204030204" pitchFamily="34" charset="0"/>
                  <a:ea typeface="Verdana" pitchFamily="34" charset="0"/>
                  <a:cs typeface="Helvetica Neue"/>
                </a:rPr>
                <a:t>Desired capacity</a:t>
              </a:r>
            </a:p>
          </p:txBody>
        </p:sp>
        <p:sp>
          <p:nvSpPr>
            <p:cNvPr id="171" name="Right Brace 170">
              <a:extLst>
                <a:ext uri="{FF2B5EF4-FFF2-40B4-BE49-F238E27FC236}">
                  <a16:creationId xmlns:a16="http://schemas.microsoft.com/office/drawing/2014/main" id="{503DCCCB-BF10-4447-9CE8-32DDA2173E03}"/>
                </a:ext>
              </a:extLst>
            </p:cNvPr>
            <p:cNvSpPr/>
            <p:nvPr/>
          </p:nvSpPr>
          <p:spPr>
            <a:xfrm rot="5400000">
              <a:off x="10310386" y="214150"/>
              <a:ext cx="45719" cy="197215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TextBox 36">
              <a:extLst>
                <a:ext uri="{FF2B5EF4-FFF2-40B4-BE49-F238E27FC236}">
                  <a16:creationId xmlns:a16="http://schemas.microsoft.com/office/drawing/2014/main" id="{70C022F9-031F-4B51-852B-8C6F1F30DA72}"/>
                </a:ext>
              </a:extLst>
            </p:cNvPr>
            <p:cNvSpPr txBox="1">
              <a:spLocks noChangeArrowheads="1"/>
            </p:cNvSpPr>
            <p:nvPr/>
          </p:nvSpPr>
          <p:spPr bwMode="auto">
            <a:xfrm>
              <a:off x="9732678" y="1210449"/>
              <a:ext cx="1192536" cy="24622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0" dirty="0">
                  <a:latin typeface="Calibri" panose="020F0502020204030204" pitchFamily="34" charset="0"/>
                  <a:ea typeface="Verdana" pitchFamily="34" charset="0"/>
                  <a:cs typeface="Helvetica Neue"/>
                </a:rPr>
                <a:t>Maximum Size</a:t>
              </a:r>
            </a:p>
          </p:txBody>
        </p:sp>
        <p:sp>
          <p:nvSpPr>
            <p:cNvPr id="175" name="Right Brace 174">
              <a:extLst>
                <a:ext uri="{FF2B5EF4-FFF2-40B4-BE49-F238E27FC236}">
                  <a16:creationId xmlns:a16="http://schemas.microsoft.com/office/drawing/2014/main" id="{CB3DED46-CE56-472D-A032-F666A470A30A}"/>
                </a:ext>
              </a:extLst>
            </p:cNvPr>
            <p:cNvSpPr/>
            <p:nvPr/>
          </p:nvSpPr>
          <p:spPr>
            <a:xfrm rot="5400000">
              <a:off x="9745734" y="231990"/>
              <a:ext cx="45719" cy="96784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6" name="Right Brace 175">
              <a:extLst>
                <a:ext uri="{FF2B5EF4-FFF2-40B4-BE49-F238E27FC236}">
                  <a16:creationId xmlns:a16="http://schemas.microsoft.com/office/drawing/2014/main" id="{8E140A0C-B740-414C-ADD1-E8AC19964C0B}"/>
                </a:ext>
              </a:extLst>
            </p:cNvPr>
            <p:cNvSpPr/>
            <p:nvPr/>
          </p:nvSpPr>
          <p:spPr>
            <a:xfrm rot="5400000">
              <a:off x="11073950" y="485113"/>
              <a:ext cx="45719" cy="44502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7" name="TextBox 36">
              <a:extLst>
                <a:ext uri="{FF2B5EF4-FFF2-40B4-BE49-F238E27FC236}">
                  <a16:creationId xmlns:a16="http://schemas.microsoft.com/office/drawing/2014/main" id="{6C146406-28C9-4B46-B890-41809A360F01}"/>
                </a:ext>
              </a:extLst>
            </p:cNvPr>
            <p:cNvSpPr txBox="1">
              <a:spLocks noChangeArrowheads="1"/>
            </p:cNvSpPr>
            <p:nvPr/>
          </p:nvSpPr>
          <p:spPr bwMode="auto">
            <a:xfrm>
              <a:off x="9119196" y="710846"/>
              <a:ext cx="1392592" cy="261610"/>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b="0" dirty="0">
                  <a:latin typeface="Calibri" panose="020F0502020204030204" pitchFamily="34" charset="0"/>
                  <a:ea typeface="Verdana" pitchFamily="34" charset="0"/>
                  <a:cs typeface="Helvetica Neue"/>
                </a:rPr>
                <a:t>Scale out as </a:t>
              </a:r>
              <a:r>
                <a:rPr lang="en-US" sz="1000" b="0" dirty="0">
                  <a:latin typeface="Calibri" panose="020F0502020204030204" pitchFamily="34" charset="0"/>
                  <a:ea typeface="Verdana" pitchFamily="34" charset="0"/>
                  <a:cs typeface="Helvetica Neue"/>
                </a:rPr>
                <a:t>needed</a:t>
              </a:r>
            </a:p>
          </p:txBody>
        </p:sp>
      </p:grpSp>
      <p:grpSp>
        <p:nvGrpSpPr>
          <p:cNvPr id="19" name="Group 18">
            <a:extLst>
              <a:ext uri="{FF2B5EF4-FFF2-40B4-BE49-F238E27FC236}">
                <a16:creationId xmlns:a16="http://schemas.microsoft.com/office/drawing/2014/main" id="{D1A082E9-133A-4094-AEAF-86035B58CF33}"/>
              </a:ext>
            </a:extLst>
          </p:cNvPr>
          <p:cNvGrpSpPr/>
          <p:nvPr/>
        </p:nvGrpSpPr>
        <p:grpSpPr>
          <a:xfrm>
            <a:off x="11281185" y="4031539"/>
            <a:ext cx="643781" cy="833316"/>
            <a:chOff x="10717666" y="2506787"/>
            <a:chExt cx="643781" cy="833316"/>
          </a:xfrm>
        </p:grpSpPr>
        <p:sp>
          <p:nvSpPr>
            <p:cNvPr id="181" name="TextBox 180">
              <a:extLst>
                <a:ext uri="{FF2B5EF4-FFF2-40B4-BE49-F238E27FC236}">
                  <a16:creationId xmlns:a16="http://schemas.microsoft.com/office/drawing/2014/main" id="{209E8258-B9A8-48B2-95D8-D77A8A8F6306}"/>
                </a:ext>
              </a:extLst>
            </p:cNvPr>
            <p:cNvSpPr txBox="1"/>
            <p:nvPr/>
          </p:nvSpPr>
          <p:spPr>
            <a:xfrm>
              <a:off x="10717666" y="3065783"/>
              <a:ext cx="643781" cy="274320"/>
            </a:xfrm>
            <a:prstGeom prst="rect">
              <a:avLst/>
            </a:prstGeom>
            <a:noFill/>
          </p:spPr>
          <p:txBody>
            <a:bodyPr wrap="square" lIns="0" tIns="0" rIns="0" bIns="0" rtlCol="0" anchor="t">
              <a:noAutofit/>
            </a:bodyPr>
            <a:lstStyle/>
            <a:p>
              <a:pPr algn="ctr"/>
              <a:r>
                <a:rPr lang="en-US" sz="1000" dirty="0"/>
                <a:t>Alarm</a:t>
              </a:r>
              <a:endParaRPr lang="en-US" dirty="0"/>
            </a:p>
          </p:txBody>
        </p:sp>
        <p:pic>
          <p:nvPicPr>
            <p:cNvPr id="182" name="Picture 181">
              <a:extLst>
                <a:ext uri="{FF2B5EF4-FFF2-40B4-BE49-F238E27FC236}">
                  <a16:creationId xmlns:a16="http://schemas.microsoft.com/office/drawing/2014/main" id="{6FE8C333-FF9B-4411-8F58-8F2290144B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40842" y="2506787"/>
              <a:ext cx="470197" cy="554833"/>
            </a:xfrm>
            <a:prstGeom prst="rect">
              <a:avLst/>
            </a:prstGeom>
          </p:spPr>
        </p:pic>
      </p:grpSp>
      <p:grpSp>
        <p:nvGrpSpPr>
          <p:cNvPr id="4106" name="Group 4105">
            <a:extLst>
              <a:ext uri="{FF2B5EF4-FFF2-40B4-BE49-F238E27FC236}">
                <a16:creationId xmlns:a16="http://schemas.microsoft.com/office/drawing/2014/main" id="{B757C40F-8896-4F02-AF0B-37FF3A79AF0F}"/>
              </a:ext>
            </a:extLst>
          </p:cNvPr>
          <p:cNvGrpSpPr/>
          <p:nvPr/>
        </p:nvGrpSpPr>
        <p:grpSpPr>
          <a:xfrm>
            <a:off x="6309715" y="3516837"/>
            <a:ext cx="4727681" cy="1167332"/>
            <a:chOff x="6309715" y="3516837"/>
            <a:chExt cx="4727681" cy="1167332"/>
          </a:xfrm>
        </p:grpSpPr>
        <p:grpSp>
          <p:nvGrpSpPr>
            <p:cNvPr id="178" name="Group 177">
              <a:extLst>
                <a:ext uri="{FF2B5EF4-FFF2-40B4-BE49-F238E27FC236}">
                  <a16:creationId xmlns:a16="http://schemas.microsoft.com/office/drawing/2014/main" id="{04C05B73-6326-4137-8D02-82E31BF6B532}"/>
                </a:ext>
              </a:extLst>
            </p:cNvPr>
            <p:cNvGrpSpPr/>
            <p:nvPr/>
          </p:nvGrpSpPr>
          <p:grpSpPr>
            <a:xfrm>
              <a:off x="10358153" y="4068291"/>
              <a:ext cx="679243" cy="615878"/>
              <a:chOff x="8200571" y="3051816"/>
              <a:chExt cx="679243" cy="615878"/>
            </a:xfrm>
          </p:grpSpPr>
          <p:pic>
            <p:nvPicPr>
              <p:cNvPr id="179" name="Picture 178">
                <a:extLst>
                  <a:ext uri="{FF2B5EF4-FFF2-40B4-BE49-F238E27FC236}">
                    <a16:creationId xmlns:a16="http://schemas.microsoft.com/office/drawing/2014/main" id="{182A887E-4CEE-4F0F-8F79-C14DF854E5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57551" y="3051816"/>
                <a:ext cx="418533" cy="475091"/>
              </a:xfrm>
              <a:prstGeom prst="rect">
                <a:avLst/>
              </a:prstGeom>
            </p:spPr>
          </p:pic>
          <p:sp>
            <p:nvSpPr>
              <p:cNvPr id="180" name="TextBox 179">
                <a:extLst>
                  <a:ext uri="{FF2B5EF4-FFF2-40B4-BE49-F238E27FC236}">
                    <a16:creationId xmlns:a16="http://schemas.microsoft.com/office/drawing/2014/main" id="{73AAE5FB-AE79-43F3-96FB-773DE4011AE5}"/>
                  </a:ext>
                </a:extLst>
              </p:cNvPr>
              <p:cNvSpPr txBox="1"/>
              <p:nvPr/>
            </p:nvSpPr>
            <p:spPr>
              <a:xfrm>
                <a:off x="8200571" y="3518893"/>
                <a:ext cx="679243" cy="148801"/>
              </a:xfrm>
              <a:prstGeom prst="rect">
                <a:avLst/>
              </a:prstGeom>
              <a:noFill/>
            </p:spPr>
            <p:txBody>
              <a:bodyPr wrap="square" lIns="0" tIns="0" rIns="0" bIns="0" rtlCol="0" anchor="t">
                <a:noAutofit/>
              </a:bodyPr>
              <a:lstStyle/>
              <a:p>
                <a:pPr algn="ctr"/>
                <a:r>
                  <a:rPr lang="en-US" sz="1000" dirty="0"/>
                  <a:t>Amazon </a:t>
                </a:r>
                <a:r>
                  <a:rPr lang="en-US" sz="1000" dirty="0" err="1"/>
                  <a:t>CloudWatch</a:t>
                </a:r>
                <a:endParaRPr lang="en-US" sz="1000" dirty="0"/>
              </a:p>
            </p:txBody>
          </p:sp>
        </p:grpSp>
        <p:cxnSp>
          <p:nvCxnSpPr>
            <p:cNvPr id="28" name="Connector: Elbow 27">
              <a:extLst>
                <a:ext uri="{FF2B5EF4-FFF2-40B4-BE49-F238E27FC236}">
                  <a16:creationId xmlns:a16="http://schemas.microsoft.com/office/drawing/2014/main" id="{FE8C73D8-8689-4044-87A6-6179320616FB}"/>
                </a:ext>
              </a:extLst>
            </p:cNvPr>
            <p:cNvCxnSpPr>
              <a:cxnSpLocks/>
              <a:stCxn id="56" idx="2"/>
              <a:endCxn id="179" idx="1"/>
            </p:cNvCxnSpPr>
            <p:nvPr/>
          </p:nvCxnSpPr>
          <p:spPr>
            <a:xfrm rot="16200000" flipH="1">
              <a:off x="8017924" y="1808628"/>
              <a:ext cx="789000" cy="4205418"/>
            </a:xfrm>
            <a:prstGeom prst="bent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211CCA1-EA7D-41BE-A21C-1D26B7B19686}"/>
                </a:ext>
              </a:extLst>
            </p:cNvPr>
            <p:cNvCxnSpPr>
              <a:cxnSpLocks/>
              <a:stCxn id="54" idx="2"/>
              <a:endCxn id="179" idx="1"/>
            </p:cNvCxnSpPr>
            <p:nvPr/>
          </p:nvCxnSpPr>
          <p:spPr>
            <a:xfrm rot="16200000" flipH="1">
              <a:off x="8866839" y="2657543"/>
              <a:ext cx="789000" cy="2507588"/>
            </a:xfrm>
            <a:prstGeom prst="bent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01" name="Straight Arrow Connector 4100">
            <a:extLst>
              <a:ext uri="{FF2B5EF4-FFF2-40B4-BE49-F238E27FC236}">
                <a16:creationId xmlns:a16="http://schemas.microsoft.com/office/drawing/2014/main" id="{704FCB9C-0B23-4896-AE23-193CCE545529}"/>
              </a:ext>
            </a:extLst>
          </p:cNvPr>
          <p:cNvCxnSpPr>
            <a:stCxn id="179" idx="3"/>
            <a:endCxn id="182" idx="1"/>
          </p:cNvCxnSpPr>
          <p:nvPr/>
        </p:nvCxnSpPr>
        <p:spPr>
          <a:xfrm>
            <a:off x="10933666" y="4305837"/>
            <a:ext cx="470695" cy="3119"/>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aws cpu utilization">
            <a:extLst>
              <a:ext uri="{FF2B5EF4-FFF2-40B4-BE49-F238E27FC236}">
                <a16:creationId xmlns:a16="http://schemas.microsoft.com/office/drawing/2014/main" id="{5CBAB488-2E62-40A3-A33B-1E96A841AAE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262" t="9314" r="58208" b="16157"/>
          <a:stretch/>
        </p:blipFill>
        <p:spPr bwMode="auto">
          <a:xfrm>
            <a:off x="10338129" y="1689843"/>
            <a:ext cx="1742861" cy="23064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4105" name="Straight Connector 4104">
            <a:extLst>
              <a:ext uri="{FF2B5EF4-FFF2-40B4-BE49-F238E27FC236}">
                <a16:creationId xmlns:a16="http://schemas.microsoft.com/office/drawing/2014/main" id="{9F967DF3-CA8A-40F0-B6D6-A2BDB11A4A00}"/>
              </a:ext>
            </a:extLst>
          </p:cNvPr>
          <p:cNvCxnSpPr/>
          <p:nvPr/>
        </p:nvCxnSpPr>
        <p:spPr>
          <a:xfrm>
            <a:off x="10524107" y="2743078"/>
            <a:ext cx="1507217"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4113" name="Group 4112">
            <a:extLst>
              <a:ext uri="{FF2B5EF4-FFF2-40B4-BE49-F238E27FC236}">
                <a16:creationId xmlns:a16="http://schemas.microsoft.com/office/drawing/2014/main" id="{BD34822F-7799-47F4-9F9E-2E3E7619D27A}"/>
              </a:ext>
            </a:extLst>
          </p:cNvPr>
          <p:cNvGrpSpPr/>
          <p:nvPr/>
        </p:nvGrpSpPr>
        <p:grpSpPr>
          <a:xfrm>
            <a:off x="5457043" y="1895302"/>
            <a:ext cx="3405772" cy="1634716"/>
            <a:chOff x="5457043" y="1895302"/>
            <a:chExt cx="3405772" cy="1634716"/>
          </a:xfrm>
        </p:grpSpPr>
        <p:pic>
          <p:nvPicPr>
            <p:cNvPr id="223" name="Picture 222" descr="EC2-Instance.png">
              <a:extLst>
                <a:ext uri="{FF2B5EF4-FFF2-40B4-BE49-F238E27FC236}">
                  <a16:creationId xmlns:a16="http://schemas.microsoft.com/office/drawing/2014/main" id="{771AA4CD-02F2-4944-8FDA-711E46B43E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7043" y="3038102"/>
              <a:ext cx="636315" cy="491916"/>
            </a:xfrm>
            <a:prstGeom prst="rect">
              <a:avLst/>
            </a:prstGeom>
          </p:spPr>
        </p:pic>
        <p:pic>
          <p:nvPicPr>
            <p:cNvPr id="224" name="Picture 223" descr="EC2-Instance.png">
              <a:extLst>
                <a:ext uri="{FF2B5EF4-FFF2-40B4-BE49-F238E27FC236}">
                  <a16:creationId xmlns:a16="http://schemas.microsoft.com/office/drawing/2014/main" id="{1EA68DAB-494E-42AF-AF16-2EE6409F0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6500" y="3035667"/>
              <a:ext cx="636315" cy="491916"/>
            </a:xfrm>
            <a:prstGeom prst="rect">
              <a:avLst/>
            </a:prstGeom>
          </p:spPr>
        </p:pic>
        <p:cxnSp>
          <p:nvCxnSpPr>
            <p:cNvPr id="4110" name="Connector: Elbow 4109">
              <a:extLst>
                <a:ext uri="{FF2B5EF4-FFF2-40B4-BE49-F238E27FC236}">
                  <a16:creationId xmlns:a16="http://schemas.microsoft.com/office/drawing/2014/main" id="{C564EECE-1732-4721-8627-9F2C12FBC70E}"/>
                </a:ext>
              </a:extLst>
            </p:cNvPr>
            <p:cNvCxnSpPr>
              <a:stCxn id="63" idx="1"/>
              <a:endCxn id="223" idx="0"/>
            </p:cNvCxnSpPr>
            <p:nvPr/>
          </p:nvCxnSpPr>
          <p:spPr>
            <a:xfrm rot="10800000" flipV="1">
              <a:off x="5775202" y="1895302"/>
              <a:ext cx="1096879" cy="11427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2" name="Connector: Elbow 4111">
              <a:extLst>
                <a:ext uri="{FF2B5EF4-FFF2-40B4-BE49-F238E27FC236}">
                  <a16:creationId xmlns:a16="http://schemas.microsoft.com/office/drawing/2014/main" id="{743BF44B-30E9-49F0-89E9-68B2FECBAF35}"/>
                </a:ext>
              </a:extLst>
            </p:cNvPr>
            <p:cNvCxnSpPr>
              <a:stCxn id="63" idx="3"/>
              <a:endCxn id="224" idx="0"/>
            </p:cNvCxnSpPr>
            <p:nvPr/>
          </p:nvCxnSpPr>
          <p:spPr>
            <a:xfrm>
              <a:off x="7415719" y="1895303"/>
              <a:ext cx="1128939" cy="11403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42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0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1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10" grpId="0" animBg="1"/>
      <p:bldP spid="115" grpId="0"/>
      <p:bldP spid="116" grpId="0"/>
      <p:bldP spid="133" grpId="0"/>
      <p:bldP spid="135" grpId="0"/>
      <p:bldP spid="136" grpId="0"/>
      <p:bldP spid="137" grpId="0"/>
      <p:bldP spid="13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F5D94F0-3E09-444B-B214-64FBA6F08C3D}"/>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Launch Configuration</a:t>
            </a:r>
            <a:endParaRPr lang="en-US" sz="1700" dirty="0">
              <a:solidFill>
                <a:schemeClr val="accent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ADCFF73-A71B-4DA8-A280-1FCFC5E7987D}"/>
              </a:ext>
            </a:extLst>
          </p:cNvPr>
          <p:cNvSpPr txBox="1"/>
          <p:nvPr/>
        </p:nvSpPr>
        <p:spPr>
          <a:xfrm>
            <a:off x="10308" y="165372"/>
            <a:ext cx="3628843"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Auto Scaling</a:t>
            </a:r>
          </a:p>
        </p:txBody>
      </p:sp>
      <p:sp>
        <p:nvSpPr>
          <p:cNvPr id="22" name="Rectangle 21">
            <a:extLst>
              <a:ext uri="{FF2B5EF4-FFF2-40B4-BE49-F238E27FC236}">
                <a16:creationId xmlns:a16="http://schemas.microsoft.com/office/drawing/2014/main" id="{C410ADF1-20DF-4188-89FD-D3B93967EE33}"/>
              </a:ext>
            </a:extLst>
          </p:cNvPr>
          <p:cNvSpPr/>
          <p:nvPr/>
        </p:nvSpPr>
        <p:spPr>
          <a:xfrm>
            <a:off x="133952" y="980645"/>
            <a:ext cx="3205878"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dirty="0">
                <a:solidFill>
                  <a:srgbClr val="010203"/>
                </a:solidFill>
                <a:ea typeface="Times New Roman" panose="02020603050405020304" pitchFamily="18" charset="0"/>
                <a:cs typeface="Times New Roman" panose="02020603050405020304" pitchFamily="18" charset="0"/>
              </a:rPr>
              <a:t>Click ‘</a:t>
            </a:r>
            <a:r>
              <a:rPr lang="en-US" sz="1200">
                <a:solidFill>
                  <a:srgbClr val="010203"/>
                </a:solidFill>
                <a:ea typeface="Times New Roman" panose="02020603050405020304" pitchFamily="18" charset="0"/>
                <a:cs typeface="Times New Roman" panose="02020603050405020304" pitchFamily="18" charset="0"/>
              </a:rPr>
              <a:t>Services’ and click ‘EC2’ under Compute</a:t>
            </a:r>
            <a:endParaRPr lang="en-US" sz="1200" dirty="0">
              <a:solidFill>
                <a:srgbClr val="010203"/>
              </a:solidFill>
              <a:latin typeface="Arial" charset="0"/>
            </a:endParaRPr>
          </a:p>
        </p:txBody>
      </p:sp>
      <p:pic>
        <p:nvPicPr>
          <p:cNvPr id="4" name="Picture 3">
            <a:extLst>
              <a:ext uri="{FF2B5EF4-FFF2-40B4-BE49-F238E27FC236}">
                <a16:creationId xmlns:a16="http://schemas.microsoft.com/office/drawing/2014/main" id="{C9659FDF-FAD1-4C31-8F93-FA92C582A43A}"/>
              </a:ext>
            </a:extLst>
          </p:cNvPr>
          <p:cNvPicPr>
            <a:picLocks noChangeAspect="1"/>
          </p:cNvPicPr>
          <p:nvPr/>
        </p:nvPicPr>
        <p:blipFill>
          <a:blip r:embed="rId3"/>
          <a:stretch>
            <a:fillRect/>
          </a:stretch>
        </p:blipFill>
        <p:spPr>
          <a:xfrm>
            <a:off x="486331" y="1220711"/>
            <a:ext cx="5534025" cy="1895475"/>
          </a:xfrm>
          <a:prstGeom prst="rect">
            <a:avLst/>
          </a:prstGeom>
          <a:ln>
            <a:solidFill>
              <a:schemeClr val="tx1"/>
            </a:solidFill>
          </a:ln>
        </p:spPr>
      </p:pic>
      <p:pic>
        <p:nvPicPr>
          <p:cNvPr id="9" name="Picture 8">
            <a:extLst>
              <a:ext uri="{FF2B5EF4-FFF2-40B4-BE49-F238E27FC236}">
                <a16:creationId xmlns:a16="http://schemas.microsoft.com/office/drawing/2014/main" id="{4C7118CF-5909-4AFE-886C-EEC34430E6DB}"/>
              </a:ext>
            </a:extLst>
          </p:cNvPr>
          <p:cNvPicPr>
            <a:picLocks noChangeAspect="1"/>
          </p:cNvPicPr>
          <p:nvPr/>
        </p:nvPicPr>
        <p:blipFill>
          <a:blip r:embed="rId4"/>
          <a:stretch>
            <a:fillRect/>
          </a:stretch>
        </p:blipFill>
        <p:spPr>
          <a:xfrm>
            <a:off x="372031" y="3405035"/>
            <a:ext cx="5648325" cy="1533525"/>
          </a:xfrm>
          <a:prstGeom prst="rect">
            <a:avLst/>
          </a:prstGeom>
          <a:ln>
            <a:solidFill>
              <a:schemeClr val="tx1"/>
            </a:solidFill>
          </a:ln>
        </p:spPr>
      </p:pic>
      <p:sp>
        <p:nvSpPr>
          <p:cNvPr id="23" name="Rectangle 22">
            <a:extLst>
              <a:ext uri="{FF2B5EF4-FFF2-40B4-BE49-F238E27FC236}">
                <a16:creationId xmlns:a16="http://schemas.microsoft.com/office/drawing/2014/main" id="{F7A73634-4030-468C-A2EB-48AE3DB66791}"/>
              </a:ext>
            </a:extLst>
          </p:cNvPr>
          <p:cNvSpPr/>
          <p:nvPr/>
        </p:nvSpPr>
        <p:spPr>
          <a:xfrm>
            <a:off x="133952" y="3164969"/>
            <a:ext cx="3355214"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Click ‘Launch Configurations’ under Auto Scaling</a:t>
            </a:r>
            <a:endParaRPr lang="en-US" sz="1200" dirty="0">
              <a:solidFill>
                <a:srgbClr val="010203"/>
              </a:solidFill>
              <a:latin typeface="Arial" charset="0"/>
            </a:endParaRPr>
          </a:p>
        </p:txBody>
      </p:sp>
      <p:pic>
        <p:nvPicPr>
          <p:cNvPr id="10" name="Picture 9">
            <a:extLst>
              <a:ext uri="{FF2B5EF4-FFF2-40B4-BE49-F238E27FC236}">
                <a16:creationId xmlns:a16="http://schemas.microsoft.com/office/drawing/2014/main" id="{53E59526-9C29-4177-868A-1FD670AEB6D4}"/>
              </a:ext>
            </a:extLst>
          </p:cNvPr>
          <p:cNvPicPr>
            <a:picLocks noChangeAspect="1"/>
          </p:cNvPicPr>
          <p:nvPr/>
        </p:nvPicPr>
        <p:blipFill>
          <a:blip r:embed="rId5"/>
          <a:stretch>
            <a:fillRect/>
          </a:stretch>
        </p:blipFill>
        <p:spPr>
          <a:xfrm>
            <a:off x="419656" y="5227408"/>
            <a:ext cx="5600700" cy="1596601"/>
          </a:xfrm>
          <a:prstGeom prst="rect">
            <a:avLst/>
          </a:prstGeom>
          <a:ln>
            <a:solidFill>
              <a:schemeClr val="tx1"/>
            </a:solidFill>
          </a:ln>
        </p:spPr>
      </p:pic>
      <p:sp>
        <p:nvSpPr>
          <p:cNvPr id="24" name="Rectangle 23">
            <a:extLst>
              <a:ext uri="{FF2B5EF4-FFF2-40B4-BE49-F238E27FC236}">
                <a16:creationId xmlns:a16="http://schemas.microsoft.com/office/drawing/2014/main" id="{A9C28337-BB6D-4DA9-B04B-4544B4FC39EB}"/>
              </a:ext>
            </a:extLst>
          </p:cNvPr>
          <p:cNvSpPr/>
          <p:nvPr/>
        </p:nvSpPr>
        <p:spPr>
          <a:xfrm>
            <a:off x="133952" y="4987342"/>
            <a:ext cx="2365584"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Click ‘Create Auto Scaling group’</a:t>
            </a:r>
            <a:endParaRPr lang="en-US" sz="1200" dirty="0">
              <a:solidFill>
                <a:srgbClr val="010203"/>
              </a:solidFill>
              <a:latin typeface="Arial" charset="0"/>
            </a:endParaRPr>
          </a:p>
        </p:txBody>
      </p:sp>
      <p:sp>
        <p:nvSpPr>
          <p:cNvPr id="27" name="Rectangle 26">
            <a:extLst>
              <a:ext uri="{FF2B5EF4-FFF2-40B4-BE49-F238E27FC236}">
                <a16:creationId xmlns:a16="http://schemas.microsoft.com/office/drawing/2014/main" id="{F1D4E5FD-3026-4AF6-901F-C8EA6A738C9A}"/>
              </a:ext>
            </a:extLst>
          </p:cNvPr>
          <p:cNvSpPr/>
          <p:nvPr/>
        </p:nvSpPr>
        <p:spPr>
          <a:xfrm>
            <a:off x="6118823" y="1169483"/>
            <a:ext cx="2477922"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Click ‘Create launch configuration’</a:t>
            </a:r>
            <a:endParaRPr lang="en-US" sz="1200" dirty="0">
              <a:solidFill>
                <a:srgbClr val="010203"/>
              </a:solidFill>
              <a:latin typeface="Arial" charset="0"/>
            </a:endParaRPr>
          </a:p>
        </p:txBody>
      </p:sp>
      <p:grpSp>
        <p:nvGrpSpPr>
          <p:cNvPr id="30" name="Group 29">
            <a:extLst>
              <a:ext uri="{FF2B5EF4-FFF2-40B4-BE49-F238E27FC236}">
                <a16:creationId xmlns:a16="http://schemas.microsoft.com/office/drawing/2014/main" id="{1DE15B7D-FAFE-4F25-A3FB-9F88F0402C20}"/>
              </a:ext>
            </a:extLst>
          </p:cNvPr>
          <p:cNvGrpSpPr/>
          <p:nvPr/>
        </p:nvGrpSpPr>
        <p:grpSpPr>
          <a:xfrm>
            <a:off x="6118823" y="1460777"/>
            <a:ext cx="5970259" cy="5022001"/>
            <a:chOff x="6118823" y="1496663"/>
            <a:chExt cx="5970259" cy="5022001"/>
          </a:xfrm>
        </p:grpSpPr>
        <p:pic>
          <p:nvPicPr>
            <p:cNvPr id="26" name="Picture 25">
              <a:extLst>
                <a:ext uri="{FF2B5EF4-FFF2-40B4-BE49-F238E27FC236}">
                  <a16:creationId xmlns:a16="http://schemas.microsoft.com/office/drawing/2014/main" id="{D9E26456-1D67-4AFD-910A-2E6B63719976}"/>
                </a:ext>
              </a:extLst>
            </p:cNvPr>
            <p:cNvPicPr>
              <a:picLocks noChangeAspect="1"/>
            </p:cNvPicPr>
            <p:nvPr/>
          </p:nvPicPr>
          <p:blipFill>
            <a:blip r:embed="rId6"/>
            <a:stretch>
              <a:fillRect/>
            </a:stretch>
          </p:blipFill>
          <p:spPr>
            <a:xfrm>
              <a:off x="6118823" y="1496663"/>
              <a:ext cx="5970258" cy="4743450"/>
            </a:xfrm>
            <a:prstGeom prst="rect">
              <a:avLst/>
            </a:prstGeom>
            <a:ln>
              <a:solidFill>
                <a:schemeClr val="tx1"/>
              </a:solidFill>
            </a:ln>
          </p:spPr>
        </p:pic>
        <p:pic>
          <p:nvPicPr>
            <p:cNvPr id="28" name="Picture 27">
              <a:extLst>
                <a:ext uri="{FF2B5EF4-FFF2-40B4-BE49-F238E27FC236}">
                  <a16:creationId xmlns:a16="http://schemas.microsoft.com/office/drawing/2014/main" id="{CAA91477-794E-42EC-B56F-9575BA916E13}"/>
                </a:ext>
              </a:extLst>
            </p:cNvPr>
            <p:cNvPicPr>
              <a:picLocks noChangeAspect="1"/>
            </p:cNvPicPr>
            <p:nvPr/>
          </p:nvPicPr>
          <p:blipFill>
            <a:blip r:embed="rId7"/>
            <a:stretch>
              <a:fillRect/>
            </a:stretch>
          </p:blipFill>
          <p:spPr>
            <a:xfrm>
              <a:off x="6118824" y="6215451"/>
              <a:ext cx="5970258" cy="303213"/>
            </a:xfrm>
            <a:prstGeom prst="rect">
              <a:avLst/>
            </a:prstGeom>
            <a:ln>
              <a:solidFill>
                <a:schemeClr val="tx1"/>
              </a:solidFill>
            </a:ln>
          </p:spPr>
        </p:pic>
      </p:grpSp>
      <p:sp>
        <p:nvSpPr>
          <p:cNvPr id="31" name="Left Arrow 30">
            <a:extLst>
              <a:ext uri="{FF2B5EF4-FFF2-40B4-BE49-F238E27FC236}">
                <a16:creationId xmlns:a16="http://schemas.microsoft.com/office/drawing/2014/main" id="{A24FFFBE-8466-498B-80A2-1A20050D689C}"/>
              </a:ext>
            </a:extLst>
          </p:cNvPr>
          <p:cNvSpPr/>
          <p:nvPr/>
        </p:nvSpPr>
        <p:spPr>
          <a:xfrm rot="10800000">
            <a:off x="841289" y="1133642"/>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32" name="Left Arrow 30">
            <a:extLst>
              <a:ext uri="{FF2B5EF4-FFF2-40B4-BE49-F238E27FC236}">
                <a16:creationId xmlns:a16="http://schemas.microsoft.com/office/drawing/2014/main" id="{A52C8BD8-1105-4C06-A4EF-A94F8D52C817}"/>
              </a:ext>
            </a:extLst>
          </p:cNvPr>
          <p:cNvSpPr/>
          <p:nvPr/>
        </p:nvSpPr>
        <p:spPr>
          <a:xfrm rot="10800000">
            <a:off x="1586047" y="6297612"/>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33" name="Left Arrow 30">
            <a:extLst>
              <a:ext uri="{FF2B5EF4-FFF2-40B4-BE49-F238E27FC236}">
                <a16:creationId xmlns:a16="http://schemas.microsoft.com/office/drawing/2014/main" id="{1D55F8A0-CA79-4492-B380-6A3C01A9A9BB}"/>
              </a:ext>
            </a:extLst>
          </p:cNvPr>
          <p:cNvSpPr/>
          <p:nvPr/>
        </p:nvSpPr>
        <p:spPr>
          <a:xfrm>
            <a:off x="1668746" y="4283497"/>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
        <p:nvSpPr>
          <p:cNvPr id="34" name="Left Arrow 30">
            <a:extLst>
              <a:ext uri="{FF2B5EF4-FFF2-40B4-BE49-F238E27FC236}">
                <a16:creationId xmlns:a16="http://schemas.microsoft.com/office/drawing/2014/main" id="{8013691F-4822-48AA-BB40-0613183AAB37}"/>
              </a:ext>
            </a:extLst>
          </p:cNvPr>
          <p:cNvSpPr/>
          <p:nvPr/>
        </p:nvSpPr>
        <p:spPr>
          <a:xfrm rot="10800000">
            <a:off x="9766879" y="6080304"/>
            <a:ext cx="732822" cy="526397"/>
          </a:xfrm>
          <a:prstGeom prst="leftArrow">
            <a:avLst/>
          </a:prstGeom>
          <a:solidFill>
            <a:srgbClr val="ED7D31"/>
          </a:solidFill>
          <a:ln w="25400" cap="flat" cmpd="sng" algn="ctr">
            <a:solidFill>
              <a:srgbClr val="ED7D31"/>
            </a:solidFill>
            <a:prstDash val="solid"/>
          </a:ln>
          <a:effectLst/>
        </p:spPr>
        <p:txBody>
          <a:bodyPr rtlCol="0" anchor="ctr"/>
          <a:lstStyle/>
          <a:p>
            <a:pPr marL="0" marR="0" lvl="0" indent="0" algn="ctr"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74993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7" grpId="0"/>
      <p:bldP spid="31" grpId="0" animBg="1"/>
      <p:bldP spid="32" grpId="0" animBg="1"/>
      <p:bldP spid="33" grpId="0" animBg="1"/>
      <p:bldP spid="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F5D94F0-3E09-444B-B214-64FBA6F08C3D}"/>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Launch Configuration</a:t>
            </a:r>
            <a:endParaRPr lang="en-US" sz="1700" dirty="0">
              <a:solidFill>
                <a:schemeClr val="accent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ADCFF73-A71B-4DA8-A280-1FCFC5E7987D}"/>
              </a:ext>
            </a:extLst>
          </p:cNvPr>
          <p:cNvSpPr txBox="1"/>
          <p:nvPr/>
        </p:nvSpPr>
        <p:spPr>
          <a:xfrm>
            <a:off x="10308" y="165372"/>
            <a:ext cx="3628843"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Auto Scaling</a:t>
            </a:r>
          </a:p>
        </p:txBody>
      </p:sp>
      <p:sp>
        <p:nvSpPr>
          <p:cNvPr id="22" name="Rectangle 21">
            <a:extLst>
              <a:ext uri="{FF2B5EF4-FFF2-40B4-BE49-F238E27FC236}">
                <a16:creationId xmlns:a16="http://schemas.microsoft.com/office/drawing/2014/main" id="{C410ADF1-20DF-4188-89FD-D3B93967EE33}"/>
              </a:ext>
            </a:extLst>
          </p:cNvPr>
          <p:cNvSpPr/>
          <p:nvPr/>
        </p:nvSpPr>
        <p:spPr>
          <a:xfrm>
            <a:off x="133952" y="980645"/>
            <a:ext cx="236635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Choose an AMI and click ‘Select’</a:t>
            </a:r>
            <a:endParaRPr lang="en-US" sz="1200" dirty="0">
              <a:solidFill>
                <a:srgbClr val="010203"/>
              </a:solidFill>
              <a:latin typeface="Arial" charset="0"/>
            </a:endParaRPr>
          </a:p>
        </p:txBody>
      </p:sp>
      <p:sp>
        <p:nvSpPr>
          <p:cNvPr id="27" name="Rectangle 26">
            <a:extLst>
              <a:ext uri="{FF2B5EF4-FFF2-40B4-BE49-F238E27FC236}">
                <a16:creationId xmlns:a16="http://schemas.microsoft.com/office/drawing/2014/main" id="{F1D4E5FD-3026-4AF6-901F-C8EA6A738C9A}"/>
              </a:ext>
            </a:extLst>
          </p:cNvPr>
          <p:cNvSpPr/>
          <p:nvPr/>
        </p:nvSpPr>
        <p:spPr>
          <a:xfrm>
            <a:off x="6118823" y="1220711"/>
            <a:ext cx="3261470"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Specify the details of the Launch Configuration</a:t>
            </a:r>
            <a:endParaRPr lang="en-US" sz="1200" dirty="0">
              <a:solidFill>
                <a:srgbClr val="010203"/>
              </a:solidFill>
              <a:latin typeface="Arial" charset="0"/>
            </a:endParaRPr>
          </a:p>
        </p:txBody>
      </p:sp>
      <p:pic>
        <p:nvPicPr>
          <p:cNvPr id="2" name="Picture 1">
            <a:extLst>
              <a:ext uri="{FF2B5EF4-FFF2-40B4-BE49-F238E27FC236}">
                <a16:creationId xmlns:a16="http://schemas.microsoft.com/office/drawing/2014/main" id="{CC5D53B1-C79F-4A9B-BFA4-9A8587351917}"/>
              </a:ext>
            </a:extLst>
          </p:cNvPr>
          <p:cNvPicPr>
            <a:picLocks noChangeAspect="1"/>
          </p:cNvPicPr>
          <p:nvPr/>
        </p:nvPicPr>
        <p:blipFill rotWithShape="1">
          <a:blip r:embed="rId3"/>
          <a:srcRect b="22538"/>
          <a:stretch/>
        </p:blipFill>
        <p:spPr>
          <a:xfrm>
            <a:off x="167748" y="1185087"/>
            <a:ext cx="5852607" cy="1786483"/>
          </a:xfrm>
          <a:prstGeom prst="rect">
            <a:avLst/>
          </a:prstGeom>
          <a:ln>
            <a:solidFill>
              <a:schemeClr val="tx1"/>
            </a:solidFill>
          </a:ln>
        </p:spPr>
      </p:pic>
      <p:pic>
        <p:nvPicPr>
          <p:cNvPr id="3" name="Picture 2">
            <a:extLst>
              <a:ext uri="{FF2B5EF4-FFF2-40B4-BE49-F238E27FC236}">
                <a16:creationId xmlns:a16="http://schemas.microsoft.com/office/drawing/2014/main" id="{2247F364-CE06-4A3D-AF56-A2C8E497F404}"/>
              </a:ext>
            </a:extLst>
          </p:cNvPr>
          <p:cNvPicPr>
            <a:picLocks noChangeAspect="1"/>
          </p:cNvPicPr>
          <p:nvPr/>
        </p:nvPicPr>
        <p:blipFill>
          <a:blip r:embed="rId4"/>
          <a:stretch>
            <a:fillRect/>
          </a:stretch>
        </p:blipFill>
        <p:spPr>
          <a:xfrm>
            <a:off x="333491" y="3212697"/>
            <a:ext cx="5544795" cy="3600607"/>
          </a:xfrm>
          <a:prstGeom prst="rect">
            <a:avLst/>
          </a:prstGeom>
          <a:ln>
            <a:solidFill>
              <a:schemeClr val="tx1"/>
            </a:solidFill>
          </a:ln>
        </p:spPr>
      </p:pic>
      <p:sp>
        <p:nvSpPr>
          <p:cNvPr id="18" name="Rectangle 17">
            <a:extLst>
              <a:ext uri="{FF2B5EF4-FFF2-40B4-BE49-F238E27FC236}">
                <a16:creationId xmlns:a16="http://schemas.microsoft.com/office/drawing/2014/main" id="{99AF114D-973A-45E9-833C-75DA5B83C275}"/>
              </a:ext>
            </a:extLst>
          </p:cNvPr>
          <p:cNvSpPr/>
          <p:nvPr/>
        </p:nvSpPr>
        <p:spPr>
          <a:xfrm>
            <a:off x="167748" y="2998283"/>
            <a:ext cx="3987117"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Choose an Instance type and click ‘Next: Configure details’</a:t>
            </a:r>
            <a:endParaRPr lang="en-US" sz="1200" dirty="0">
              <a:solidFill>
                <a:srgbClr val="010203"/>
              </a:solidFill>
              <a:latin typeface="Arial" charset="0"/>
            </a:endParaRPr>
          </a:p>
        </p:txBody>
      </p:sp>
      <p:pic>
        <p:nvPicPr>
          <p:cNvPr id="4" name="Picture 3">
            <a:extLst>
              <a:ext uri="{FF2B5EF4-FFF2-40B4-BE49-F238E27FC236}">
                <a16:creationId xmlns:a16="http://schemas.microsoft.com/office/drawing/2014/main" id="{E9C396B6-A6C1-436A-96DE-BC6F237E711A}"/>
              </a:ext>
            </a:extLst>
          </p:cNvPr>
          <p:cNvPicPr>
            <a:picLocks noChangeAspect="1"/>
          </p:cNvPicPr>
          <p:nvPr/>
        </p:nvPicPr>
        <p:blipFill>
          <a:blip r:embed="rId5"/>
          <a:stretch>
            <a:fillRect/>
          </a:stretch>
        </p:blipFill>
        <p:spPr>
          <a:xfrm>
            <a:off x="6118823" y="1460777"/>
            <a:ext cx="5975641" cy="5143500"/>
          </a:xfrm>
          <a:prstGeom prst="rect">
            <a:avLst/>
          </a:prstGeom>
          <a:ln>
            <a:solidFill>
              <a:schemeClr val="tx1"/>
            </a:solidFill>
          </a:ln>
        </p:spPr>
      </p:pic>
    </p:spTree>
    <p:extLst>
      <p:ext uri="{BB962C8B-B14F-4D97-AF65-F5344CB8AC3E}">
        <p14:creationId xmlns:p14="http://schemas.microsoft.com/office/powerpoint/2010/main" val="195886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F5D94F0-3E09-444B-B214-64FBA6F08C3D}"/>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Launch Configuration</a:t>
            </a:r>
            <a:endParaRPr lang="en-US" sz="1700" dirty="0">
              <a:solidFill>
                <a:schemeClr val="accent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ADCFF73-A71B-4DA8-A280-1FCFC5E7987D}"/>
              </a:ext>
            </a:extLst>
          </p:cNvPr>
          <p:cNvSpPr txBox="1"/>
          <p:nvPr/>
        </p:nvSpPr>
        <p:spPr>
          <a:xfrm>
            <a:off x="10308" y="165372"/>
            <a:ext cx="3628843"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Auto Scaling</a:t>
            </a:r>
          </a:p>
        </p:txBody>
      </p:sp>
      <p:sp>
        <p:nvSpPr>
          <p:cNvPr id="27" name="Rectangle 26">
            <a:extLst>
              <a:ext uri="{FF2B5EF4-FFF2-40B4-BE49-F238E27FC236}">
                <a16:creationId xmlns:a16="http://schemas.microsoft.com/office/drawing/2014/main" id="{F1D4E5FD-3026-4AF6-901F-C8EA6A738C9A}"/>
              </a:ext>
            </a:extLst>
          </p:cNvPr>
          <p:cNvSpPr/>
          <p:nvPr/>
        </p:nvSpPr>
        <p:spPr>
          <a:xfrm>
            <a:off x="6118823" y="1220711"/>
            <a:ext cx="4851906"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Add another volume if needed and click ‘Next: Configure Security Group’</a:t>
            </a:r>
            <a:endParaRPr lang="en-US" sz="1200" dirty="0">
              <a:solidFill>
                <a:srgbClr val="010203"/>
              </a:solidFill>
              <a:latin typeface="Arial" charset="0"/>
            </a:endParaRPr>
          </a:p>
        </p:txBody>
      </p:sp>
      <p:pic>
        <p:nvPicPr>
          <p:cNvPr id="8" name="Picture 7">
            <a:extLst>
              <a:ext uri="{FF2B5EF4-FFF2-40B4-BE49-F238E27FC236}">
                <a16:creationId xmlns:a16="http://schemas.microsoft.com/office/drawing/2014/main" id="{09DAD900-02DD-4058-899C-967E5CDFB61F}"/>
              </a:ext>
            </a:extLst>
          </p:cNvPr>
          <p:cNvPicPr>
            <a:picLocks noChangeAspect="1"/>
          </p:cNvPicPr>
          <p:nvPr/>
        </p:nvPicPr>
        <p:blipFill>
          <a:blip r:embed="rId3"/>
          <a:stretch>
            <a:fillRect/>
          </a:stretch>
        </p:blipFill>
        <p:spPr>
          <a:xfrm>
            <a:off x="6186098" y="1458403"/>
            <a:ext cx="5910392" cy="5153025"/>
          </a:xfrm>
          <a:prstGeom prst="rect">
            <a:avLst/>
          </a:prstGeom>
          <a:ln>
            <a:solidFill>
              <a:schemeClr val="tx1"/>
            </a:solidFill>
          </a:ln>
        </p:spPr>
      </p:pic>
      <p:pic>
        <p:nvPicPr>
          <p:cNvPr id="4" name="Picture 3">
            <a:extLst>
              <a:ext uri="{FF2B5EF4-FFF2-40B4-BE49-F238E27FC236}">
                <a16:creationId xmlns:a16="http://schemas.microsoft.com/office/drawing/2014/main" id="{2D04C104-F8FC-4B63-988F-4E90665C8A13}"/>
              </a:ext>
            </a:extLst>
          </p:cNvPr>
          <p:cNvPicPr>
            <a:picLocks noChangeAspect="1"/>
          </p:cNvPicPr>
          <p:nvPr/>
        </p:nvPicPr>
        <p:blipFill>
          <a:blip r:embed="rId4"/>
          <a:stretch>
            <a:fillRect/>
          </a:stretch>
        </p:blipFill>
        <p:spPr>
          <a:xfrm>
            <a:off x="182880" y="1458403"/>
            <a:ext cx="5902306" cy="5191125"/>
          </a:xfrm>
          <a:prstGeom prst="rect">
            <a:avLst/>
          </a:prstGeom>
          <a:ln>
            <a:solidFill>
              <a:schemeClr val="tx1"/>
            </a:solidFill>
          </a:ln>
        </p:spPr>
      </p:pic>
      <p:sp>
        <p:nvSpPr>
          <p:cNvPr id="12" name="Rectangle 11">
            <a:extLst>
              <a:ext uri="{FF2B5EF4-FFF2-40B4-BE49-F238E27FC236}">
                <a16:creationId xmlns:a16="http://schemas.microsoft.com/office/drawing/2014/main" id="{097647EF-D95F-4F11-9CF6-90BB871B88FB}"/>
              </a:ext>
            </a:extLst>
          </p:cNvPr>
          <p:cNvSpPr/>
          <p:nvPr/>
        </p:nvSpPr>
        <p:spPr>
          <a:xfrm>
            <a:off x="182880" y="1220711"/>
            <a:ext cx="3182731"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Add the bootstrap script for installing Apache</a:t>
            </a:r>
            <a:endParaRPr lang="en-US" sz="1200" dirty="0">
              <a:solidFill>
                <a:srgbClr val="010203"/>
              </a:solidFill>
              <a:latin typeface="Arial" charset="0"/>
            </a:endParaRPr>
          </a:p>
        </p:txBody>
      </p:sp>
    </p:spTree>
    <p:extLst>
      <p:ext uri="{BB962C8B-B14F-4D97-AF65-F5344CB8AC3E}">
        <p14:creationId xmlns:p14="http://schemas.microsoft.com/office/powerpoint/2010/main" val="279709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F5D94F0-3E09-444B-B214-64FBA6F08C3D}"/>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Launch Configuration</a:t>
            </a:r>
            <a:endParaRPr lang="en-US" sz="1700" dirty="0">
              <a:solidFill>
                <a:schemeClr val="accent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ADCFF73-A71B-4DA8-A280-1FCFC5E7987D}"/>
              </a:ext>
            </a:extLst>
          </p:cNvPr>
          <p:cNvSpPr txBox="1"/>
          <p:nvPr/>
        </p:nvSpPr>
        <p:spPr>
          <a:xfrm>
            <a:off x="10308" y="165372"/>
            <a:ext cx="3628843"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Auto Scaling</a:t>
            </a:r>
          </a:p>
        </p:txBody>
      </p:sp>
      <p:sp>
        <p:nvSpPr>
          <p:cNvPr id="22" name="Rectangle 21">
            <a:extLst>
              <a:ext uri="{FF2B5EF4-FFF2-40B4-BE49-F238E27FC236}">
                <a16:creationId xmlns:a16="http://schemas.microsoft.com/office/drawing/2014/main" id="{C410ADF1-20DF-4188-89FD-D3B93967EE33}"/>
              </a:ext>
            </a:extLst>
          </p:cNvPr>
          <p:cNvSpPr/>
          <p:nvPr/>
        </p:nvSpPr>
        <p:spPr>
          <a:xfrm>
            <a:off x="133952" y="1204163"/>
            <a:ext cx="2552302"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Times New Roman" panose="02020603050405020304" pitchFamily="18" charset="0"/>
              </a:rPr>
              <a:t>Specify the ports to be exposed</a:t>
            </a:r>
            <a:endParaRPr lang="en-US" sz="1200" dirty="0">
              <a:solidFill>
                <a:srgbClr val="010203"/>
              </a:solidFill>
              <a:latin typeface="Arial" charset="0"/>
            </a:endParaRPr>
          </a:p>
        </p:txBody>
      </p:sp>
      <p:sp>
        <p:nvSpPr>
          <p:cNvPr id="27" name="Rectangle 26">
            <a:extLst>
              <a:ext uri="{FF2B5EF4-FFF2-40B4-BE49-F238E27FC236}">
                <a16:creationId xmlns:a16="http://schemas.microsoft.com/office/drawing/2014/main" id="{F1D4E5FD-3026-4AF6-901F-C8EA6A738C9A}"/>
              </a:ext>
            </a:extLst>
          </p:cNvPr>
          <p:cNvSpPr/>
          <p:nvPr/>
        </p:nvSpPr>
        <p:spPr>
          <a:xfrm>
            <a:off x="6118822" y="1206393"/>
            <a:ext cx="289579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Review the Launch Configuration details</a:t>
            </a:r>
            <a:endParaRPr lang="en-US" sz="1200" dirty="0">
              <a:solidFill>
                <a:srgbClr val="010203"/>
              </a:solidFill>
              <a:latin typeface="Arial" charset="0"/>
            </a:endParaRPr>
          </a:p>
        </p:txBody>
      </p:sp>
      <p:pic>
        <p:nvPicPr>
          <p:cNvPr id="12" name="Picture 11">
            <a:extLst>
              <a:ext uri="{FF2B5EF4-FFF2-40B4-BE49-F238E27FC236}">
                <a16:creationId xmlns:a16="http://schemas.microsoft.com/office/drawing/2014/main" id="{FE9196E0-F3A5-465A-938D-9B9BC8ECF92E}"/>
              </a:ext>
            </a:extLst>
          </p:cNvPr>
          <p:cNvPicPr>
            <a:picLocks noChangeAspect="1"/>
          </p:cNvPicPr>
          <p:nvPr/>
        </p:nvPicPr>
        <p:blipFill>
          <a:blip r:embed="rId3"/>
          <a:stretch>
            <a:fillRect/>
          </a:stretch>
        </p:blipFill>
        <p:spPr>
          <a:xfrm>
            <a:off x="133952" y="1429828"/>
            <a:ext cx="5856231" cy="5181600"/>
          </a:xfrm>
          <a:prstGeom prst="rect">
            <a:avLst/>
          </a:prstGeom>
          <a:ln>
            <a:solidFill>
              <a:schemeClr val="tx1"/>
            </a:solidFill>
          </a:ln>
        </p:spPr>
      </p:pic>
      <p:pic>
        <p:nvPicPr>
          <p:cNvPr id="13" name="Picture 12">
            <a:extLst>
              <a:ext uri="{FF2B5EF4-FFF2-40B4-BE49-F238E27FC236}">
                <a16:creationId xmlns:a16="http://schemas.microsoft.com/office/drawing/2014/main" id="{1166ACDE-E44B-45EB-90BB-45F40B15F640}"/>
              </a:ext>
            </a:extLst>
          </p:cNvPr>
          <p:cNvPicPr>
            <a:picLocks noChangeAspect="1"/>
          </p:cNvPicPr>
          <p:nvPr/>
        </p:nvPicPr>
        <p:blipFill>
          <a:blip r:embed="rId4"/>
          <a:stretch>
            <a:fillRect/>
          </a:stretch>
        </p:blipFill>
        <p:spPr>
          <a:xfrm>
            <a:off x="6118822" y="1444178"/>
            <a:ext cx="5948981" cy="5143500"/>
          </a:xfrm>
          <a:prstGeom prst="rect">
            <a:avLst/>
          </a:prstGeom>
          <a:ln>
            <a:solidFill>
              <a:schemeClr val="tx1"/>
            </a:solidFill>
          </a:ln>
        </p:spPr>
      </p:pic>
    </p:spTree>
    <p:extLst>
      <p:ext uri="{BB962C8B-B14F-4D97-AF65-F5344CB8AC3E}">
        <p14:creationId xmlns:p14="http://schemas.microsoft.com/office/powerpoint/2010/main" val="229385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F5D94F0-3E09-444B-B214-64FBA6F08C3D}"/>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Launch Configuration</a:t>
            </a:r>
            <a:endParaRPr lang="en-US" sz="1700" dirty="0">
              <a:solidFill>
                <a:schemeClr val="accent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ADCFF73-A71B-4DA8-A280-1FCFC5E7987D}"/>
              </a:ext>
            </a:extLst>
          </p:cNvPr>
          <p:cNvSpPr txBox="1"/>
          <p:nvPr/>
        </p:nvSpPr>
        <p:spPr>
          <a:xfrm>
            <a:off x="10308" y="165372"/>
            <a:ext cx="3628843"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Auto Scaling</a:t>
            </a:r>
          </a:p>
        </p:txBody>
      </p:sp>
      <p:sp>
        <p:nvSpPr>
          <p:cNvPr id="22" name="Rectangle 21">
            <a:extLst>
              <a:ext uri="{FF2B5EF4-FFF2-40B4-BE49-F238E27FC236}">
                <a16:creationId xmlns:a16="http://schemas.microsoft.com/office/drawing/2014/main" id="{C410ADF1-20DF-4188-89FD-D3B93967EE33}"/>
              </a:ext>
            </a:extLst>
          </p:cNvPr>
          <p:cNvSpPr/>
          <p:nvPr/>
        </p:nvSpPr>
        <p:spPr>
          <a:xfrm>
            <a:off x="133952" y="1204163"/>
            <a:ext cx="5178021"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Times New Roman" panose="02020603050405020304" pitchFamily="18" charset="0"/>
              </a:rPr>
              <a:t>Create a new key pair or choose an existing key pair for your instances</a:t>
            </a:r>
            <a:endParaRPr lang="en-US" sz="1200" dirty="0">
              <a:solidFill>
                <a:srgbClr val="010203"/>
              </a:solidFill>
              <a:latin typeface="Arial" charset="0"/>
            </a:endParaRPr>
          </a:p>
        </p:txBody>
      </p:sp>
      <p:sp>
        <p:nvSpPr>
          <p:cNvPr id="27" name="Rectangle 26">
            <a:extLst>
              <a:ext uri="{FF2B5EF4-FFF2-40B4-BE49-F238E27FC236}">
                <a16:creationId xmlns:a16="http://schemas.microsoft.com/office/drawing/2014/main" id="{F1D4E5FD-3026-4AF6-901F-C8EA6A738C9A}"/>
              </a:ext>
            </a:extLst>
          </p:cNvPr>
          <p:cNvSpPr/>
          <p:nvPr/>
        </p:nvSpPr>
        <p:spPr>
          <a:xfrm>
            <a:off x="6103682" y="1208918"/>
            <a:ext cx="432336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ea typeface="Times New Roman" panose="02020603050405020304" pitchFamily="18" charset="0"/>
                <a:cs typeface="Times New Roman" panose="02020603050405020304" pitchFamily="18" charset="0"/>
              </a:rPr>
              <a:t>You can view your create launch configuration at the dashboard</a:t>
            </a:r>
            <a:endParaRPr lang="en-US" sz="1200" dirty="0">
              <a:solidFill>
                <a:srgbClr val="010203"/>
              </a:solidFill>
              <a:latin typeface="Arial" charset="0"/>
            </a:endParaRPr>
          </a:p>
        </p:txBody>
      </p:sp>
      <p:pic>
        <p:nvPicPr>
          <p:cNvPr id="2" name="Picture 1">
            <a:extLst>
              <a:ext uri="{FF2B5EF4-FFF2-40B4-BE49-F238E27FC236}">
                <a16:creationId xmlns:a16="http://schemas.microsoft.com/office/drawing/2014/main" id="{6A21576E-4EB0-4DCA-B89B-268F7F412CC3}"/>
              </a:ext>
            </a:extLst>
          </p:cNvPr>
          <p:cNvPicPr>
            <a:picLocks noChangeAspect="1"/>
          </p:cNvPicPr>
          <p:nvPr/>
        </p:nvPicPr>
        <p:blipFill>
          <a:blip r:embed="rId3"/>
          <a:stretch>
            <a:fillRect/>
          </a:stretch>
        </p:blipFill>
        <p:spPr>
          <a:xfrm>
            <a:off x="64234" y="1444179"/>
            <a:ext cx="5969730" cy="4671614"/>
          </a:xfrm>
          <a:prstGeom prst="rect">
            <a:avLst/>
          </a:prstGeom>
          <a:ln>
            <a:solidFill>
              <a:schemeClr val="tx1"/>
            </a:solidFill>
          </a:ln>
        </p:spPr>
      </p:pic>
      <p:pic>
        <p:nvPicPr>
          <p:cNvPr id="3" name="Picture 2">
            <a:extLst>
              <a:ext uri="{FF2B5EF4-FFF2-40B4-BE49-F238E27FC236}">
                <a16:creationId xmlns:a16="http://schemas.microsoft.com/office/drawing/2014/main" id="{96AFC798-3168-4B9A-942A-74E7E0CEED58}"/>
              </a:ext>
            </a:extLst>
          </p:cNvPr>
          <p:cNvPicPr>
            <a:picLocks noChangeAspect="1"/>
          </p:cNvPicPr>
          <p:nvPr/>
        </p:nvPicPr>
        <p:blipFill>
          <a:blip r:embed="rId4"/>
          <a:stretch>
            <a:fillRect/>
          </a:stretch>
        </p:blipFill>
        <p:spPr>
          <a:xfrm>
            <a:off x="6103682" y="1444179"/>
            <a:ext cx="6073178" cy="4581525"/>
          </a:xfrm>
          <a:prstGeom prst="rect">
            <a:avLst/>
          </a:prstGeom>
          <a:ln>
            <a:solidFill>
              <a:schemeClr val="tx1"/>
            </a:solidFill>
          </a:ln>
        </p:spPr>
      </p:pic>
    </p:spTree>
    <p:extLst>
      <p:ext uri="{BB962C8B-B14F-4D97-AF65-F5344CB8AC3E}">
        <p14:creationId xmlns:p14="http://schemas.microsoft.com/office/powerpoint/2010/main" val="323824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F5D94F0-3E09-444B-B214-64FBA6F08C3D}"/>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Auto Scaling Group</a:t>
            </a:r>
            <a:endParaRPr lang="en-US" sz="1700" dirty="0">
              <a:solidFill>
                <a:schemeClr val="accent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ADCFF73-A71B-4DA8-A280-1FCFC5E7987D}"/>
              </a:ext>
            </a:extLst>
          </p:cNvPr>
          <p:cNvSpPr txBox="1"/>
          <p:nvPr/>
        </p:nvSpPr>
        <p:spPr>
          <a:xfrm>
            <a:off x="10308" y="165372"/>
            <a:ext cx="3628843"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Auto Scaling</a:t>
            </a:r>
          </a:p>
        </p:txBody>
      </p:sp>
      <p:sp>
        <p:nvSpPr>
          <p:cNvPr id="22" name="Rectangle 21">
            <a:extLst>
              <a:ext uri="{FF2B5EF4-FFF2-40B4-BE49-F238E27FC236}">
                <a16:creationId xmlns:a16="http://schemas.microsoft.com/office/drawing/2014/main" id="{C410ADF1-20DF-4188-89FD-D3B93967EE33}"/>
              </a:ext>
            </a:extLst>
          </p:cNvPr>
          <p:cNvSpPr/>
          <p:nvPr/>
        </p:nvSpPr>
        <p:spPr>
          <a:xfrm>
            <a:off x="133952" y="1204163"/>
            <a:ext cx="3063659"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Times New Roman" panose="02020603050405020304" pitchFamily="18" charset="0"/>
              </a:rPr>
              <a:t>Specify the target Network and Subnets</a:t>
            </a:r>
            <a:endParaRPr lang="en-US" sz="1200" dirty="0">
              <a:solidFill>
                <a:srgbClr val="010203"/>
              </a:solidFill>
              <a:latin typeface="Arial" charset="0"/>
            </a:endParaRPr>
          </a:p>
        </p:txBody>
      </p:sp>
      <p:sp>
        <p:nvSpPr>
          <p:cNvPr id="27" name="Rectangle 26">
            <a:extLst>
              <a:ext uri="{FF2B5EF4-FFF2-40B4-BE49-F238E27FC236}">
                <a16:creationId xmlns:a16="http://schemas.microsoft.com/office/drawing/2014/main" id="{F1D4E5FD-3026-4AF6-901F-C8EA6A738C9A}"/>
              </a:ext>
            </a:extLst>
          </p:cNvPr>
          <p:cNvSpPr/>
          <p:nvPr/>
        </p:nvSpPr>
        <p:spPr>
          <a:xfrm>
            <a:off x="6103682" y="1208918"/>
            <a:ext cx="219002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Times New Roman" panose="02020603050405020304" pitchFamily="18" charset="0"/>
              </a:rPr>
              <a:t>Specify the scaling policies</a:t>
            </a:r>
            <a:endParaRPr lang="en-US" sz="1200" dirty="0">
              <a:solidFill>
                <a:srgbClr val="010203"/>
              </a:solidFill>
              <a:latin typeface="Arial" charset="0"/>
            </a:endParaRPr>
          </a:p>
        </p:txBody>
      </p:sp>
      <p:pic>
        <p:nvPicPr>
          <p:cNvPr id="4" name="Picture 3">
            <a:extLst>
              <a:ext uri="{FF2B5EF4-FFF2-40B4-BE49-F238E27FC236}">
                <a16:creationId xmlns:a16="http://schemas.microsoft.com/office/drawing/2014/main" id="{8BCF8B38-E91E-4780-B152-E3D7BF8F74F6}"/>
              </a:ext>
            </a:extLst>
          </p:cNvPr>
          <p:cNvPicPr>
            <a:picLocks noChangeAspect="1"/>
          </p:cNvPicPr>
          <p:nvPr/>
        </p:nvPicPr>
        <p:blipFill>
          <a:blip r:embed="rId3"/>
          <a:stretch>
            <a:fillRect/>
          </a:stretch>
        </p:blipFill>
        <p:spPr>
          <a:xfrm>
            <a:off x="133952" y="1459948"/>
            <a:ext cx="5898480" cy="5219700"/>
          </a:xfrm>
          <a:prstGeom prst="rect">
            <a:avLst/>
          </a:prstGeom>
          <a:ln>
            <a:solidFill>
              <a:schemeClr val="tx1"/>
            </a:solidFill>
          </a:ln>
        </p:spPr>
      </p:pic>
      <p:pic>
        <p:nvPicPr>
          <p:cNvPr id="6" name="Picture 5">
            <a:extLst>
              <a:ext uri="{FF2B5EF4-FFF2-40B4-BE49-F238E27FC236}">
                <a16:creationId xmlns:a16="http://schemas.microsoft.com/office/drawing/2014/main" id="{09AE1847-A015-4BA0-B963-F3D810F8E68C}"/>
              </a:ext>
            </a:extLst>
          </p:cNvPr>
          <p:cNvPicPr>
            <a:picLocks noChangeAspect="1"/>
          </p:cNvPicPr>
          <p:nvPr/>
        </p:nvPicPr>
        <p:blipFill>
          <a:blip r:embed="rId4"/>
          <a:stretch>
            <a:fillRect/>
          </a:stretch>
        </p:blipFill>
        <p:spPr>
          <a:xfrm>
            <a:off x="6103682" y="1459948"/>
            <a:ext cx="6033360" cy="5133975"/>
          </a:xfrm>
          <a:prstGeom prst="rect">
            <a:avLst/>
          </a:prstGeom>
          <a:ln>
            <a:solidFill>
              <a:schemeClr val="tx1"/>
            </a:solidFill>
          </a:ln>
        </p:spPr>
      </p:pic>
    </p:spTree>
    <p:extLst>
      <p:ext uri="{BB962C8B-B14F-4D97-AF65-F5344CB8AC3E}">
        <p14:creationId xmlns:p14="http://schemas.microsoft.com/office/powerpoint/2010/main" val="223863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F5D94F0-3E09-444B-B214-64FBA6F08C3D}"/>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Auto Scaling Group</a:t>
            </a:r>
            <a:endParaRPr lang="en-US" sz="1700" dirty="0">
              <a:solidFill>
                <a:schemeClr val="accent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ADCFF73-A71B-4DA8-A280-1FCFC5E7987D}"/>
              </a:ext>
            </a:extLst>
          </p:cNvPr>
          <p:cNvSpPr txBox="1"/>
          <p:nvPr/>
        </p:nvSpPr>
        <p:spPr>
          <a:xfrm>
            <a:off x="10308" y="165372"/>
            <a:ext cx="3628843"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Auto Scaling</a:t>
            </a:r>
          </a:p>
        </p:txBody>
      </p:sp>
      <p:sp>
        <p:nvSpPr>
          <p:cNvPr id="22" name="Rectangle 21">
            <a:extLst>
              <a:ext uri="{FF2B5EF4-FFF2-40B4-BE49-F238E27FC236}">
                <a16:creationId xmlns:a16="http://schemas.microsoft.com/office/drawing/2014/main" id="{C410ADF1-20DF-4188-89FD-D3B93967EE33}"/>
              </a:ext>
            </a:extLst>
          </p:cNvPr>
          <p:cNvSpPr/>
          <p:nvPr/>
        </p:nvSpPr>
        <p:spPr>
          <a:xfrm>
            <a:off x="133952" y="1204163"/>
            <a:ext cx="4264309"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Times New Roman" panose="02020603050405020304" pitchFamily="18" charset="0"/>
              </a:rPr>
              <a:t>Configure the SNS notifications for the auto scaling group</a:t>
            </a:r>
            <a:endParaRPr lang="en-US" sz="1200" dirty="0">
              <a:solidFill>
                <a:srgbClr val="010203"/>
              </a:solidFill>
              <a:latin typeface="Arial" charset="0"/>
            </a:endParaRPr>
          </a:p>
        </p:txBody>
      </p:sp>
      <p:sp>
        <p:nvSpPr>
          <p:cNvPr id="27" name="Rectangle 26">
            <a:extLst>
              <a:ext uri="{FF2B5EF4-FFF2-40B4-BE49-F238E27FC236}">
                <a16:creationId xmlns:a16="http://schemas.microsoft.com/office/drawing/2014/main" id="{F1D4E5FD-3026-4AF6-901F-C8EA6A738C9A}"/>
              </a:ext>
            </a:extLst>
          </p:cNvPr>
          <p:cNvSpPr/>
          <p:nvPr/>
        </p:nvSpPr>
        <p:spPr>
          <a:xfrm>
            <a:off x="6103682" y="1208918"/>
            <a:ext cx="296908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Times New Roman" panose="02020603050405020304" pitchFamily="18" charset="0"/>
              </a:rPr>
              <a:t>Specify the tags for auto scaling group</a:t>
            </a:r>
            <a:endParaRPr lang="en-US" sz="1200" dirty="0">
              <a:solidFill>
                <a:srgbClr val="010203"/>
              </a:solidFill>
              <a:latin typeface="Arial" charset="0"/>
            </a:endParaRPr>
          </a:p>
        </p:txBody>
      </p:sp>
      <p:pic>
        <p:nvPicPr>
          <p:cNvPr id="2" name="Picture 1">
            <a:extLst>
              <a:ext uri="{FF2B5EF4-FFF2-40B4-BE49-F238E27FC236}">
                <a16:creationId xmlns:a16="http://schemas.microsoft.com/office/drawing/2014/main" id="{8AECE737-7D45-4DC4-BC08-3C083BA21D86}"/>
              </a:ext>
            </a:extLst>
          </p:cNvPr>
          <p:cNvPicPr>
            <a:picLocks noChangeAspect="1"/>
          </p:cNvPicPr>
          <p:nvPr/>
        </p:nvPicPr>
        <p:blipFill>
          <a:blip r:embed="rId3"/>
          <a:stretch>
            <a:fillRect/>
          </a:stretch>
        </p:blipFill>
        <p:spPr>
          <a:xfrm>
            <a:off x="133952" y="1444229"/>
            <a:ext cx="5969730" cy="5105400"/>
          </a:xfrm>
          <a:prstGeom prst="rect">
            <a:avLst/>
          </a:prstGeom>
          <a:ln>
            <a:solidFill>
              <a:schemeClr val="tx1"/>
            </a:solidFill>
          </a:ln>
        </p:spPr>
      </p:pic>
      <p:pic>
        <p:nvPicPr>
          <p:cNvPr id="3" name="Picture 2">
            <a:extLst>
              <a:ext uri="{FF2B5EF4-FFF2-40B4-BE49-F238E27FC236}">
                <a16:creationId xmlns:a16="http://schemas.microsoft.com/office/drawing/2014/main" id="{E18A8B6E-B9CC-4F4C-BF75-668A70E113B0}"/>
              </a:ext>
            </a:extLst>
          </p:cNvPr>
          <p:cNvPicPr>
            <a:picLocks noChangeAspect="1"/>
          </p:cNvPicPr>
          <p:nvPr/>
        </p:nvPicPr>
        <p:blipFill>
          <a:blip r:embed="rId4"/>
          <a:stretch>
            <a:fillRect/>
          </a:stretch>
        </p:blipFill>
        <p:spPr>
          <a:xfrm>
            <a:off x="6187045" y="1444229"/>
            <a:ext cx="5916942" cy="5143500"/>
          </a:xfrm>
          <a:prstGeom prst="rect">
            <a:avLst/>
          </a:prstGeom>
          <a:ln>
            <a:solidFill>
              <a:schemeClr val="tx1"/>
            </a:solidFill>
          </a:ln>
        </p:spPr>
      </p:pic>
    </p:spTree>
    <p:extLst>
      <p:ext uri="{BB962C8B-B14F-4D97-AF65-F5344CB8AC3E}">
        <p14:creationId xmlns:p14="http://schemas.microsoft.com/office/powerpoint/2010/main" val="175990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F5D94F0-3E09-444B-B214-64FBA6F08C3D}"/>
              </a:ext>
            </a:extLst>
          </p:cNvPr>
          <p:cNvSpPr txBox="1"/>
          <p:nvPr/>
        </p:nvSpPr>
        <p:spPr>
          <a:xfrm>
            <a:off x="528686" y="507796"/>
            <a:ext cx="3110465" cy="353943"/>
          </a:xfrm>
          <a:prstGeom prst="rect">
            <a:avLst/>
          </a:prstGeom>
          <a:noFill/>
        </p:spPr>
        <p:txBody>
          <a:bodyPr wrap="square" rtlCol="0">
            <a:spAutoFit/>
          </a:bodyPr>
          <a:lstStyle/>
          <a:p>
            <a:r>
              <a:rPr lang="en-US" sz="1700">
                <a:solidFill>
                  <a:schemeClr val="accent4"/>
                </a:solidFill>
                <a:latin typeface="Arial" panose="020B0604020202020204" pitchFamily="34" charset="0"/>
                <a:cs typeface="Arial" panose="020B0604020202020204" pitchFamily="34" charset="0"/>
              </a:rPr>
              <a:t>Auto Scaling Group</a:t>
            </a:r>
            <a:endParaRPr lang="en-US" sz="1700" dirty="0">
              <a:solidFill>
                <a:schemeClr val="accent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ADCFF73-A71B-4DA8-A280-1FCFC5E7987D}"/>
              </a:ext>
            </a:extLst>
          </p:cNvPr>
          <p:cNvSpPr txBox="1"/>
          <p:nvPr/>
        </p:nvSpPr>
        <p:spPr>
          <a:xfrm>
            <a:off x="10308" y="165372"/>
            <a:ext cx="3628843"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Auto Scaling</a:t>
            </a:r>
          </a:p>
        </p:txBody>
      </p:sp>
      <p:sp>
        <p:nvSpPr>
          <p:cNvPr id="22" name="Rectangle 21">
            <a:extLst>
              <a:ext uri="{FF2B5EF4-FFF2-40B4-BE49-F238E27FC236}">
                <a16:creationId xmlns:a16="http://schemas.microsoft.com/office/drawing/2014/main" id="{C410ADF1-20DF-4188-89FD-D3B93967EE33}"/>
              </a:ext>
            </a:extLst>
          </p:cNvPr>
          <p:cNvSpPr/>
          <p:nvPr/>
        </p:nvSpPr>
        <p:spPr>
          <a:xfrm>
            <a:off x="133952" y="1204163"/>
            <a:ext cx="4519186"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Times New Roman" panose="02020603050405020304" pitchFamily="18" charset="0"/>
              </a:rPr>
              <a:t>Review the details for the auto scaling group and click Create</a:t>
            </a:r>
            <a:endParaRPr lang="en-US" sz="1200" dirty="0">
              <a:solidFill>
                <a:srgbClr val="010203"/>
              </a:solidFill>
              <a:latin typeface="Arial" charset="0"/>
            </a:endParaRPr>
          </a:p>
        </p:txBody>
      </p:sp>
      <p:sp>
        <p:nvSpPr>
          <p:cNvPr id="27" name="Rectangle 26">
            <a:extLst>
              <a:ext uri="{FF2B5EF4-FFF2-40B4-BE49-F238E27FC236}">
                <a16:creationId xmlns:a16="http://schemas.microsoft.com/office/drawing/2014/main" id="{F1D4E5FD-3026-4AF6-901F-C8EA6A738C9A}"/>
              </a:ext>
            </a:extLst>
          </p:cNvPr>
          <p:cNvSpPr/>
          <p:nvPr/>
        </p:nvSpPr>
        <p:spPr>
          <a:xfrm>
            <a:off x="6103682" y="1208918"/>
            <a:ext cx="296908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Times New Roman" panose="02020603050405020304" pitchFamily="18" charset="0"/>
              </a:rPr>
              <a:t>Specify the tags for auto scaling group</a:t>
            </a:r>
            <a:endParaRPr lang="en-US" sz="1200" dirty="0">
              <a:solidFill>
                <a:srgbClr val="010203"/>
              </a:solidFill>
              <a:latin typeface="Arial" charset="0"/>
            </a:endParaRPr>
          </a:p>
        </p:txBody>
      </p:sp>
      <p:pic>
        <p:nvPicPr>
          <p:cNvPr id="4" name="Picture 3">
            <a:extLst>
              <a:ext uri="{FF2B5EF4-FFF2-40B4-BE49-F238E27FC236}">
                <a16:creationId xmlns:a16="http://schemas.microsoft.com/office/drawing/2014/main" id="{A5E4C08E-5C7F-4213-A8D0-190C233FD46F}"/>
              </a:ext>
            </a:extLst>
          </p:cNvPr>
          <p:cNvPicPr>
            <a:picLocks noChangeAspect="1"/>
          </p:cNvPicPr>
          <p:nvPr/>
        </p:nvPicPr>
        <p:blipFill>
          <a:blip r:embed="rId3"/>
          <a:stretch>
            <a:fillRect/>
          </a:stretch>
        </p:blipFill>
        <p:spPr>
          <a:xfrm>
            <a:off x="133951" y="1444229"/>
            <a:ext cx="5928049" cy="5153025"/>
          </a:xfrm>
          <a:prstGeom prst="rect">
            <a:avLst/>
          </a:prstGeom>
          <a:ln>
            <a:solidFill>
              <a:schemeClr val="tx1"/>
            </a:solidFill>
          </a:ln>
        </p:spPr>
      </p:pic>
      <p:pic>
        <p:nvPicPr>
          <p:cNvPr id="5" name="Picture 4">
            <a:extLst>
              <a:ext uri="{FF2B5EF4-FFF2-40B4-BE49-F238E27FC236}">
                <a16:creationId xmlns:a16="http://schemas.microsoft.com/office/drawing/2014/main" id="{34848340-E70B-4C99-A35E-B9FFCDFDEB4D}"/>
              </a:ext>
            </a:extLst>
          </p:cNvPr>
          <p:cNvPicPr>
            <a:picLocks noChangeAspect="1"/>
          </p:cNvPicPr>
          <p:nvPr/>
        </p:nvPicPr>
        <p:blipFill rotWithShape="1">
          <a:blip r:embed="rId4"/>
          <a:srcRect b="8376"/>
          <a:stretch/>
        </p:blipFill>
        <p:spPr>
          <a:xfrm>
            <a:off x="6103682" y="1444230"/>
            <a:ext cx="5989789" cy="3745288"/>
          </a:xfrm>
          <a:prstGeom prst="rect">
            <a:avLst/>
          </a:prstGeom>
          <a:ln>
            <a:solidFill>
              <a:schemeClr val="tx1"/>
            </a:solidFill>
          </a:ln>
        </p:spPr>
      </p:pic>
      <p:pic>
        <p:nvPicPr>
          <p:cNvPr id="6" name="Picture 5">
            <a:extLst>
              <a:ext uri="{FF2B5EF4-FFF2-40B4-BE49-F238E27FC236}">
                <a16:creationId xmlns:a16="http://schemas.microsoft.com/office/drawing/2014/main" id="{FF05CCAE-E4AF-4640-A6B6-0DAB60A0AB3C}"/>
              </a:ext>
            </a:extLst>
          </p:cNvPr>
          <p:cNvPicPr>
            <a:picLocks noChangeAspect="1"/>
          </p:cNvPicPr>
          <p:nvPr/>
        </p:nvPicPr>
        <p:blipFill>
          <a:blip r:embed="rId5"/>
          <a:stretch>
            <a:fillRect/>
          </a:stretch>
        </p:blipFill>
        <p:spPr>
          <a:xfrm>
            <a:off x="6103682" y="5472920"/>
            <a:ext cx="5989789" cy="1359645"/>
          </a:xfrm>
          <a:prstGeom prst="rect">
            <a:avLst/>
          </a:prstGeom>
          <a:ln>
            <a:solidFill>
              <a:schemeClr val="tx1"/>
            </a:solidFill>
          </a:ln>
        </p:spPr>
      </p:pic>
      <p:sp>
        <p:nvSpPr>
          <p:cNvPr id="12" name="Rectangle 11">
            <a:extLst>
              <a:ext uri="{FF2B5EF4-FFF2-40B4-BE49-F238E27FC236}">
                <a16:creationId xmlns:a16="http://schemas.microsoft.com/office/drawing/2014/main" id="{6FC2FF13-F39D-4B81-945B-4F28AB501328}"/>
              </a:ext>
            </a:extLst>
          </p:cNvPr>
          <p:cNvSpPr/>
          <p:nvPr/>
        </p:nvSpPr>
        <p:spPr>
          <a:xfrm>
            <a:off x="6103681" y="5232854"/>
            <a:ext cx="4229043" cy="240066"/>
          </a:xfrm>
          <a:prstGeom prst="rect">
            <a:avLst/>
          </a:prstGeom>
        </p:spPr>
        <p:txBody>
          <a:bodyPr wrap="none">
            <a:spAutoFit/>
          </a:bodyPr>
          <a:lstStyle/>
          <a:p>
            <a:pPr marL="171450" indent="-171450" defTabSz="914400" eaLnBrk="0" fontAlgn="base" hangingPunct="0">
              <a:lnSpc>
                <a:spcPct val="80000"/>
              </a:lnSpc>
              <a:spcBef>
                <a:spcPct val="0"/>
              </a:spcBef>
              <a:spcAft>
                <a:spcPct val="0"/>
              </a:spcAft>
              <a:buFont typeface="Arial" panose="020B0604020202020204" pitchFamily="34" charset="0"/>
              <a:buChar char="•"/>
            </a:pPr>
            <a:r>
              <a:rPr lang="en-US" sz="1200">
                <a:solidFill>
                  <a:srgbClr val="010203"/>
                </a:solidFill>
                <a:latin typeface="Arial" charset="0"/>
                <a:cs typeface="Times New Roman" panose="02020603050405020304" pitchFamily="18" charset="0"/>
              </a:rPr>
              <a:t>Check the newly created instance on the EC2 dashboard</a:t>
            </a:r>
            <a:endParaRPr lang="en-US" sz="1200" dirty="0">
              <a:solidFill>
                <a:srgbClr val="010203"/>
              </a:solidFill>
              <a:latin typeface="Arial" charset="0"/>
            </a:endParaRPr>
          </a:p>
        </p:txBody>
      </p:sp>
    </p:spTree>
    <p:extLst>
      <p:ext uri="{BB962C8B-B14F-4D97-AF65-F5344CB8AC3E}">
        <p14:creationId xmlns:p14="http://schemas.microsoft.com/office/powerpoint/2010/main" val="42069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294" y="261219"/>
            <a:ext cx="8377186" cy="4747072"/>
          </a:xfrm>
          <a:prstGeom prst="rect">
            <a:avLst/>
          </a:prstGeom>
        </p:spPr>
      </p:pic>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0" name="TextBox 59"/>
          <p:cNvSpPr txBox="1"/>
          <p:nvPr/>
        </p:nvSpPr>
        <p:spPr>
          <a:xfrm>
            <a:off x="528686" y="507796"/>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Overview</a:t>
            </a:r>
          </a:p>
        </p:txBody>
      </p:sp>
      <p:sp>
        <p:nvSpPr>
          <p:cNvPr id="28" name="Rectangle 5"/>
          <p:cNvSpPr>
            <a:spLocks noChangeArrowheads="1"/>
          </p:cNvSpPr>
          <p:nvPr/>
        </p:nvSpPr>
        <p:spPr bwMode="auto">
          <a:xfrm>
            <a:off x="-21130" y="930068"/>
            <a:ext cx="434301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Provides computing resources and services that you can use to build applications within minutes.</a:t>
            </a:r>
          </a:p>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indent="-285750" algn="just" eaLnBrk="0" fontAlgn="base" hangingPunct="0">
              <a:spcBef>
                <a:spcPct val="0"/>
              </a:spcBef>
              <a:spcAft>
                <a:spcPct val="0"/>
              </a:spcAft>
              <a:buFont typeface="Arial" panose="020B0604020202020204" pitchFamily="34" charset="0"/>
              <a:buChar char="•"/>
              <a:defRPr/>
            </a:pPr>
            <a:r>
              <a:rPr lang="en-US" sz="1600" kern="0" dirty="0">
                <a:solidFill>
                  <a:srgbClr val="010203"/>
                </a:solidFill>
                <a:latin typeface="Segoe UI Light" panose="020B0502040204020203" pitchFamily="34" charset="0"/>
                <a:cs typeface="Segoe UI Light" panose="020B0502040204020203" pitchFamily="34" charset="0"/>
              </a:rPr>
              <a:t>has more than 70 services that span a wide range including compute, storage, networking, database, analytics, application services, deployment, management, mobile, developer tools and tools for the Internet of things.</a:t>
            </a:r>
          </a:p>
          <a:p>
            <a:pPr marR="0" lvl="0" algn="just" defTabSz="914400" eaLnBrk="0" fontAlgn="base" latinLnBrk="0" hangingPunct="0">
              <a:lnSpc>
                <a:spcPct val="100000"/>
              </a:lnSpc>
              <a:spcBef>
                <a:spcPct val="0"/>
              </a:spcBef>
              <a:spcAft>
                <a:spcPct val="0"/>
              </a:spcAft>
              <a:buClrTx/>
              <a:buSzTx/>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lvl="0" indent="-285750" algn="just" eaLnBrk="0" fontAlgn="base" hangingPunct="0">
              <a:spcBef>
                <a:spcPct val="0"/>
              </a:spcBef>
              <a:spcAft>
                <a:spcPct val="0"/>
              </a:spcAft>
              <a:buFont typeface="Arial" panose="020B0604020202020204" pitchFamily="34" charset="0"/>
              <a:buChar char="•"/>
              <a:defRPr/>
            </a:pPr>
            <a:r>
              <a:rPr lang="en-US" sz="1600" dirty="0">
                <a:latin typeface="Segoe UI Light" panose="020B0502040204020203" pitchFamily="34" charset="0"/>
                <a:cs typeface="Segoe UI Light" panose="020B0502040204020203" pitchFamily="34" charset="0"/>
              </a:rPr>
              <a:t>Operates 44 Availability Zones within 16 geographic Regions around the world.</a:t>
            </a:r>
          </a:p>
          <a:p>
            <a:pPr lvl="0" algn="just" eaLnBrk="0" fontAlgn="base" hangingPunct="0">
              <a:spcBef>
                <a:spcPct val="0"/>
              </a:spcBef>
              <a:spcAft>
                <a:spcPct val="0"/>
              </a:spcAft>
              <a:defRPr/>
            </a:pPr>
            <a:endParaRPr lang="en-US" sz="1600" kern="0" dirty="0">
              <a:solidFill>
                <a:srgbClr val="010203"/>
              </a:solidFill>
              <a:latin typeface="Segoe UI Light" panose="020B0502040204020203" pitchFamily="34" charset="0"/>
              <a:cs typeface="Segoe UI Light" panose="020B0502040204020203" pitchFamily="34" charset="0"/>
            </a:endParaRPr>
          </a:p>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A2B4787E-CC31-4478-9E2B-800D8BC34E56}"/>
              </a:ext>
            </a:extLst>
          </p:cNvPr>
          <p:cNvGrpSpPr/>
          <p:nvPr/>
        </p:nvGrpSpPr>
        <p:grpSpPr>
          <a:xfrm>
            <a:off x="4345478" y="100757"/>
            <a:ext cx="7948680" cy="6618174"/>
            <a:chOff x="4345478" y="100757"/>
            <a:chExt cx="7948680" cy="6618174"/>
          </a:xfrm>
        </p:grpSpPr>
        <p:sp>
          <p:nvSpPr>
            <p:cNvPr id="6" name="Rectangle 5"/>
            <p:cNvSpPr/>
            <p:nvPr/>
          </p:nvSpPr>
          <p:spPr>
            <a:xfrm>
              <a:off x="4345478" y="100757"/>
              <a:ext cx="3210373" cy="369332"/>
            </a:xfrm>
            <a:prstGeom prst="rect">
              <a:avLst/>
            </a:prstGeom>
          </p:spPr>
          <p:txBody>
            <a:bodyPr wrap="square">
              <a:spAutoFit/>
            </a:bodyPr>
            <a:lstStyle/>
            <a:p>
              <a:r>
                <a:rPr lang="en-US" b="1" dirty="0">
                  <a:solidFill>
                    <a:srgbClr val="E47911"/>
                  </a:solidFill>
                  <a:latin typeface="HelveticaNeueLight"/>
                </a:rPr>
                <a:t>AWS Global Infrastructure</a:t>
              </a:r>
              <a:endParaRPr lang="en-US" b="1" i="0" dirty="0">
                <a:solidFill>
                  <a:srgbClr val="E47911"/>
                </a:solidFill>
                <a:effectLst/>
                <a:latin typeface="HelveticaNeueLight"/>
              </a:endParaRPr>
            </a:p>
          </p:txBody>
        </p:sp>
        <p:pic>
          <p:nvPicPr>
            <p:cNvPr id="3080" name="Picture 8" descr="Infrastructure Reg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113" y="4342924"/>
              <a:ext cx="523875" cy="5238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089451" y="4420195"/>
              <a:ext cx="4425058" cy="369332"/>
            </a:xfrm>
            <a:prstGeom prst="rect">
              <a:avLst/>
            </a:prstGeom>
          </p:spPr>
          <p:txBody>
            <a:bodyPr wrap="none">
              <a:spAutoFit/>
            </a:bodyPr>
            <a:lstStyle/>
            <a:p>
              <a:r>
                <a:rPr lang="en-US" b="1" dirty="0">
                  <a:solidFill>
                    <a:srgbClr val="333333"/>
                  </a:solidFill>
                  <a:latin typeface="HelveticaNeueBold"/>
                </a:rPr>
                <a:t>Region &amp; Number of Availability Zones</a:t>
              </a:r>
              <a:endParaRPr lang="en-US" b="1" dirty="0"/>
            </a:p>
          </p:txBody>
        </p:sp>
        <p:sp>
          <p:nvSpPr>
            <p:cNvPr id="8" name="Rectangle 7"/>
            <p:cNvSpPr/>
            <p:nvPr/>
          </p:nvSpPr>
          <p:spPr>
            <a:xfrm>
              <a:off x="8672898" y="6134156"/>
              <a:ext cx="1929325" cy="584775"/>
            </a:xfrm>
            <a:prstGeom prst="rect">
              <a:avLst/>
            </a:prstGeom>
          </p:spPr>
          <p:txBody>
            <a:bodyPr wrap="square">
              <a:spAutoFit/>
            </a:bodyPr>
            <a:lstStyle/>
            <a:p>
              <a:r>
                <a:rPr lang="en-US" sz="1600" b="1" dirty="0">
                  <a:solidFill>
                    <a:srgbClr val="DF952B"/>
                  </a:solidFill>
                  <a:latin typeface="HelveticaNeueBold"/>
                </a:rPr>
                <a:t>AWS </a:t>
              </a:r>
              <a:r>
                <a:rPr lang="en-US" sz="1600" b="1" dirty="0" err="1">
                  <a:solidFill>
                    <a:srgbClr val="DF952B"/>
                  </a:solidFill>
                  <a:latin typeface="HelveticaNeueBold"/>
                </a:rPr>
                <a:t>GovCloud</a:t>
              </a:r>
              <a:endParaRPr lang="en-US" sz="1600" b="1" dirty="0">
                <a:solidFill>
                  <a:srgbClr val="DF952B"/>
                </a:solidFill>
                <a:latin typeface="HelveticaNeueBold"/>
              </a:endParaRPr>
            </a:p>
            <a:p>
              <a:r>
                <a:rPr lang="en-US" sz="1600" dirty="0">
                  <a:solidFill>
                    <a:srgbClr val="333333"/>
                  </a:solidFill>
                  <a:latin typeface="HelveticaNeue"/>
                </a:rPr>
                <a:t> </a:t>
              </a:r>
              <a:r>
                <a:rPr lang="en-US" sz="1600" dirty="0">
                  <a:solidFill>
                    <a:srgbClr val="333333"/>
                  </a:solidFill>
                  <a:latin typeface="HelveticaNeueBold"/>
                </a:rPr>
                <a:t>(US</a:t>
              </a:r>
              <a:r>
                <a:rPr lang="en-US" sz="1600" dirty="0">
                  <a:solidFill>
                    <a:srgbClr val="333333"/>
                  </a:solidFill>
                  <a:latin typeface="HelveticaNeue"/>
                </a:rPr>
                <a:t>-</a:t>
              </a:r>
              <a:r>
                <a:rPr lang="en-US" sz="1600" dirty="0">
                  <a:solidFill>
                    <a:srgbClr val="333333"/>
                  </a:solidFill>
                  <a:latin typeface="HelveticaNeueBold"/>
                </a:rPr>
                <a:t>West) </a:t>
              </a:r>
              <a:r>
                <a:rPr lang="en-US" sz="1600" dirty="0">
                  <a:solidFill>
                    <a:srgbClr val="333333"/>
                  </a:solidFill>
                  <a:latin typeface="HelveticaNeue"/>
                </a:rPr>
                <a:t>(2)</a:t>
              </a:r>
              <a:endParaRPr lang="en-US" sz="1600" b="0" i="0" dirty="0">
                <a:solidFill>
                  <a:srgbClr val="333333"/>
                </a:solidFill>
                <a:effectLst/>
                <a:latin typeface="HelveticaNeue"/>
              </a:endParaRPr>
            </a:p>
          </p:txBody>
        </p:sp>
        <p:sp>
          <p:nvSpPr>
            <p:cNvPr id="9" name="Rectangle 8"/>
            <p:cNvSpPr/>
            <p:nvPr/>
          </p:nvSpPr>
          <p:spPr>
            <a:xfrm>
              <a:off x="4375140" y="4916056"/>
              <a:ext cx="1697475" cy="830997"/>
            </a:xfrm>
            <a:prstGeom prst="rect">
              <a:avLst/>
            </a:prstGeom>
          </p:spPr>
          <p:txBody>
            <a:bodyPr wrap="square">
              <a:spAutoFit/>
            </a:bodyPr>
            <a:lstStyle/>
            <a:p>
              <a:r>
                <a:rPr lang="en-US" sz="1600" b="1" dirty="0">
                  <a:solidFill>
                    <a:srgbClr val="DF952B"/>
                  </a:solidFill>
                  <a:latin typeface="HelveticaNeueBold"/>
                </a:rPr>
                <a:t>US East</a:t>
              </a:r>
              <a:br>
                <a:rPr lang="en-US" sz="1600" dirty="0">
                  <a:solidFill>
                    <a:srgbClr val="333333"/>
                  </a:solidFill>
                  <a:latin typeface="HelveticaNeue"/>
                </a:rPr>
              </a:br>
              <a:r>
                <a:rPr lang="en-US" sz="1600" dirty="0">
                  <a:solidFill>
                    <a:srgbClr val="333333"/>
                  </a:solidFill>
                  <a:latin typeface="HelveticaNeue"/>
                </a:rPr>
                <a:t>N. Virginia (6), Ohio (3)</a:t>
              </a:r>
            </a:p>
          </p:txBody>
        </p:sp>
        <p:sp>
          <p:nvSpPr>
            <p:cNvPr id="10" name="Rectangle 9"/>
            <p:cNvSpPr/>
            <p:nvPr/>
          </p:nvSpPr>
          <p:spPr>
            <a:xfrm>
              <a:off x="4375140" y="5769227"/>
              <a:ext cx="1918092" cy="830997"/>
            </a:xfrm>
            <a:prstGeom prst="rect">
              <a:avLst/>
            </a:prstGeom>
          </p:spPr>
          <p:txBody>
            <a:bodyPr wrap="square">
              <a:spAutoFit/>
            </a:bodyPr>
            <a:lstStyle/>
            <a:p>
              <a:r>
                <a:rPr lang="en-US" sz="1600" b="1" dirty="0">
                  <a:solidFill>
                    <a:srgbClr val="DF952B"/>
                  </a:solidFill>
                  <a:latin typeface="HelveticaNeueBold"/>
                </a:rPr>
                <a:t>US West</a:t>
              </a:r>
              <a:br>
                <a:rPr lang="en-US" sz="1600" dirty="0">
                  <a:solidFill>
                    <a:srgbClr val="333333"/>
                  </a:solidFill>
                  <a:latin typeface="HelveticaNeue"/>
                </a:rPr>
              </a:br>
              <a:r>
                <a:rPr lang="en-US" sz="1600" dirty="0">
                  <a:solidFill>
                    <a:srgbClr val="333333"/>
                  </a:solidFill>
                  <a:latin typeface="HelveticaNeue"/>
                </a:rPr>
                <a:t>N. California (3), Oregon (3)</a:t>
              </a:r>
            </a:p>
          </p:txBody>
        </p:sp>
        <p:sp>
          <p:nvSpPr>
            <p:cNvPr id="11" name="Rectangle 10"/>
            <p:cNvSpPr/>
            <p:nvPr/>
          </p:nvSpPr>
          <p:spPr>
            <a:xfrm>
              <a:off x="5909932" y="4895054"/>
              <a:ext cx="1645920" cy="1569660"/>
            </a:xfrm>
            <a:prstGeom prst="rect">
              <a:avLst/>
            </a:prstGeom>
          </p:spPr>
          <p:txBody>
            <a:bodyPr wrap="square">
              <a:spAutoFit/>
            </a:bodyPr>
            <a:lstStyle/>
            <a:p>
              <a:r>
                <a:rPr lang="en-US" sz="1600" b="1" dirty="0">
                  <a:solidFill>
                    <a:srgbClr val="DF952B"/>
                  </a:solidFill>
                  <a:latin typeface="HelveticaNeueBold"/>
                </a:rPr>
                <a:t>Asia Pacific</a:t>
              </a:r>
              <a:br>
                <a:rPr lang="en-US" sz="1600" dirty="0">
                  <a:solidFill>
                    <a:srgbClr val="333333"/>
                  </a:solidFill>
                  <a:latin typeface="HelveticaNeue"/>
                </a:rPr>
              </a:br>
              <a:r>
                <a:rPr lang="en-US" sz="1600" dirty="0">
                  <a:solidFill>
                    <a:srgbClr val="333333"/>
                  </a:solidFill>
                  <a:latin typeface="HelveticaNeue"/>
                </a:rPr>
                <a:t>Mumbai (2), Seoul (2), Singapore (2), Sydney (3), Tokyo (3)</a:t>
              </a:r>
            </a:p>
          </p:txBody>
        </p:sp>
        <p:sp>
          <p:nvSpPr>
            <p:cNvPr id="12" name="Rectangle 11"/>
            <p:cNvSpPr/>
            <p:nvPr/>
          </p:nvSpPr>
          <p:spPr>
            <a:xfrm>
              <a:off x="7406805" y="4887019"/>
              <a:ext cx="1266093" cy="584775"/>
            </a:xfrm>
            <a:prstGeom prst="rect">
              <a:avLst/>
            </a:prstGeom>
          </p:spPr>
          <p:txBody>
            <a:bodyPr wrap="square">
              <a:spAutoFit/>
            </a:bodyPr>
            <a:lstStyle/>
            <a:p>
              <a:r>
                <a:rPr lang="en-US" sz="1600" b="1" dirty="0">
                  <a:solidFill>
                    <a:srgbClr val="DF952B"/>
                  </a:solidFill>
                  <a:latin typeface="HelveticaNeueBold"/>
                </a:rPr>
                <a:t>Canada</a:t>
              </a:r>
              <a:br>
                <a:rPr lang="en-US" sz="1600" dirty="0">
                  <a:solidFill>
                    <a:srgbClr val="333333"/>
                  </a:solidFill>
                  <a:latin typeface="HelveticaNeue"/>
                </a:rPr>
              </a:br>
              <a:r>
                <a:rPr lang="en-US" sz="1600" dirty="0">
                  <a:solidFill>
                    <a:srgbClr val="333333"/>
                  </a:solidFill>
                  <a:latin typeface="HelveticaNeue"/>
                </a:rPr>
                <a:t>Central (2)</a:t>
              </a:r>
            </a:p>
          </p:txBody>
        </p:sp>
        <p:sp>
          <p:nvSpPr>
            <p:cNvPr id="15" name="Rectangle 14"/>
            <p:cNvSpPr/>
            <p:nvPr/>
          </p:nvSpPr>
          <p:spPr>
            <a:xfrm>
              <a:off x="7399070" y="5471794"/>
              <a:ext cx="1266093" cy="584775"/>
            </a:xfrm>
            <a:prstGeom prst="rect">
              <a:avLst/>
            </a:prstGeom>
          </p:spPr>
          <p:txBody>
            <a:bodyPr wrap="square">
              <a:spAutoFit/>
            </a:bodyPr>
            <a:lstStyle/>
            <a:p>
              <a:r>
                <a:rPr lang="en-US" sz="1600" b="1" dirty="0">
                  <a:solidFill>
                    <a:srgbClr val="DF952B"/>
                  </a:solidFill>
                  <a:latin typeface="HelveticaNeueBold"/>
                </a:rPr>
                <a:t>China</a:t>
              </a:r>
              <a:br>
                <a:rPr lang="en-US" sz="1600" dirty="0">
                  <a:solidFill>
                    <a:srgbClr val="333333"/>
                  </a:solidFill>
                  <a:latin typeface="HelveticaNeue"/>
                </a:rPr>
              </a:br>
              <a:r>
                <a:rPr lang="en-US" sz="1600" dirty="0">
                  <a:solidFill>
                    <a:srgbClr val="333333"/>
                  </a:solidFill>
                  <a:latin typeface="HelveticaNeue"/>
                </a:rPr>
                <a:t>Beijing (2)</a:t>
              </a:r>
            </a:p>
          </p:txBody>
        </p:sp>
        <p:sp>
          <p:nvSpPr>
            <p:cNvPr id="16" name="Rectangle 15"/>
            <p:cNvSpPr/>
            <p:nvPr/>
          </p:nvSpPr>
          <p:spPr>
            <a:xfrm>
              <a:off x="8602302" y="4886396"/>
              <a:ext cx="1636541" cy="1077218"/>
            </a:xfrm>
            <a:prstGeom prst="rect">
              <a:avLst/>
            </a:prstGeom>
          </p:spPr>
          <p:txBody>
            <a:bodyPr wrap="square">
              <a:spAutoFit/>
            </a:bodyPr>
            <a:lstStyle/>
            <a:p>
              <a:r>
                <a:rPr lang="en-US" sz="1600" b="1" dirty="0">
                  <a:solidFill>
                    <a:srgbClr val="DF952B"/>
                  </a:solidFill>
                  <a:latin typeface="HelveticaNeueBold"/>
                </a:rPr>
                <a:t>Europe</a:t>
              </a:r>
              <a:br>
                <a:rPr lang="en-US" sz="1600" dirty="0">
                  <a:solidFill>
                    <a:srgbClr val="333333"/>
                  </a:solidFill>
                  <a:latin typeface="HelveticaNeue"/>
                </a:rPr>
              </a:br>
              <a:r>
                <a:rPr lang="en-US" sz="1600" dirty="0">
                  <a:solidFill>
                    <a:srgbClr val="333333"/>
                  </a:solidFill>
                  <a:latin typeface="HelveticaNeue"/>
                </a:rPr>
                <a:t>Frankfurt (3), Ireland (3), London (2)</a:t>
              </a:r>
            </a:p>
          </p:txBody>
        </p:sp>
        <p:sp>
          <p:nvSpPr>
            <p:cNvPr id="17" name="Rectangle 16"/>
            <p:cNvSpPr/>
            <p:nvPr/>
          </p:nvSpPr>
          <p:spPr>
            <a:xfrm>
              <a:off x="7130170" y="6134156"/>
              <a:ext cx="1819361" cy="584775"/>
            </a:xfrm>
            <a:prstGeom prst="rect">
              <a:avLst/>
            </a:prstGeom>
          </p:spPr>
          <p:txBody>
            <a:bodyPr wrap="square">
              <a:spAutoFit/>
            </a:bodyPr>
            <a:lstStyle/>
            <a:p>
              <a:r>
                <a:rPr lang="en-US" sz="1600" b="1" dirty="0">
                  <a:solidFill>
                    <a:srgbClr val="DF952B"/>
                  </a:solidFill>
                  <a:latin typeface="HelveticaNeueBold"/>
                </a:rPr>
                <a:t>South America</a:t>
              </a:r>
              <a:br>
                <a:rPr lang="en-US" sz="1600" dirty="0">
                  <a:solidFill>
                    <a:srgbClr val="333333"/>
                  </a:solidFill>
                  <a:latin typeface="HelveticaNeue"/>
                </a:rPr>
              </a:br>
              <a:r>
                <a:rPr lang="en-US" sz="1600" dirty="0">
                  <a:solidFill>
                    <a:srgbClr val="333333"/>
                  </a:solidFill>
                  <a:latin typeface="HelveticaNeue"/>
                </a:rPr>
                <a:t>São Paulo (3)</a:t>
              </a:r>
            </a:p>
          </p:txBody>
        </p:sp>
        <p:sp>
          <p:nvSpPr>
            <p:cNvPr id="18" name="Rectangle 17"/>
            <p:cNvSpPr/>
            <p:nvPr/>
          </p:nvSpPr>
          <p:spPr>
            <a:xfrm>
              <a:off x="10430333" y="4317632"/>
              <a:ext cx="1863825" cy="2400657"/>
            </a:xfrm>
            <a:prstGeom prst="rect">
              <a:avLst/>
            </a:prstGeom>
          </p:spPr>
          <p:txBody>
            <a:bodyPr wrap="square">
              <a:spAutoFit/>
            </a:bodyPr>
            <a:lstStyle/>
            <a:p>
              <a:r>
                <a:rPr lang="en-US" dirty="0">
                  <a:solidFill>
                    <a:srgbClr val="333333"/>
                  </a:solidFill>
                  <a:latin typeface="HelveticaNeueBold"/>
                </a:rPr>
                <a:t>New Region</a:t>
              </a:r>
            </a:p>
            <a:p>
              <a:r>
                <a:rPr lang="en-US" dirty="0">
                  <a:solidFill>
                    <a:srgbClr val="333333"/>
                  </a:solidFill>
                  <a:latin typeface="HelveticaNeueBold"/>
                </a:rPr>
                <a:t> (coming soon)</a:t>
              </a:r>
              <a:br>
                <a:rPr lang="en-US" dirty="0">
                  <a:solidFill>
                    <a:srgbClr val="333333"/>
                  </a:solidFill>
                  <a:latin typeface="HelveticaNeueBold"/>
                </a:rPr>
              </a:br>
              <a:endParaRPr lang="en-US" dirty="0">
                <a:solidFill>
                  <a:srgbClr val="333333"/>
                </a:solidFill>
                <a:latin typeface="HelveticaNeueLight"/>
              </a:endParaRPr>
            </a:p>
            <a:p>
              <a:r>
                <a:rPr lang="en-US" sz="1600" dirty="0">
                  <a:solidFill>
                    <a:srgbClr val="333333"/>
                  </a:solidFill>
                  <a:latin typeface="HelveticaNeueBold"/>
                </a:rPr>
                <a:t>China</a:t>
              </a:r>
              <a:endParaRPr lang="en-US" sz="1600" dirty="0">
                <a:solidFill>
                  <a:srgbClr val="333333"/>
                </a:solidFill>
                <a:latin typeface="HelveticaNeue"/>
              </a:endParaRPr>
            </a:p>
            <a:p>
              <a:r>
                <a:rPr lang="en-US" sz="1600" dirty="0">
                  <a:solidFill>
                    <a:srgbClr val="333333"/>
                  </a:solidFill>
                  <a:latin typeface="HelveticaNeueBold"/>
                </a:rPr>
                <a:t>France</a:t>
              </a:r>
              <a:endParaRPr lang="en-US" sz="1600" dirty="0">
                <a:solidFill>
                  <a:srgbClr val="333333"/>
                </a:solidFill>
                <a:latin typeface="HelveticaNeue"/>
              </a:endParaRPr>
            </a:p>
            <a:p>
              <a:r>
                <a:rPr lang="en-US" sz="1600" dirty="0">
                  <a:solidFill>
                    <a:srgbClr val="333333"/>
                  </a:solidFill>
                  <a:latin typeface="HelveticaNeueBold"/>
                </a:rPr>
                <a:t>Hong Kong</a:t>
              </a:r>
              <a:endParaRPr lang="en-US" sz="1600" dirty="0">
                <a:solidFill>
                  <a:srgbClr val="333333"/>
                </a:solidFill>
                <a:latin typeface="HelveticaNeue"/>
              </a:endParaRPr>
            </a:p>
            <a:p>
              <a:r>
                <a:rPr lang="en-US" sz="1600" dirty="0">
                  <a:solidFill>
                    <a:srgbClr val="333333"/>
                  </a:solidFill>
                  <a:latin typeface="HelveticaNeueBold"/>
                </a:rPr>
                <a:t>Sweden</a:t>
              </a:r>
              <a:endParaRPr lang="en-US" sz="1600" dirty="0">
                <a:solidFill>
                  <a:srgbClr val="333333"/>
                </a:solidFill>
                <a:latin typeface="HelveticaNeue"/>
              </a:endParaRPr>
            </a:p>
            <a:p>
              <a:r>
                <a:rPr lang="en-US" sz="1600" dirty="0">
                  <a:solidFill>
                    <a:srgbClr val="333333"/>
                  </a:solidFill>
                  <a:latin typeface="HelveticaNeueBold"/>
                </a:rPr>
                <a:t>AWS </a:t>
              </a:r>
              <a:r>
                <a:rPr lang="en-US" sz="1600" dirty="0" err="1">
                  <a:solidFill>
                    <a:srgbClr val="333333"/>
                  </a:solidFill>
                  <a:latin typeface="HelveticaNeueBold"/>
                </a:rPr>
                <a:t>GovCloud</a:t>
              </a:r>
              <a:r>
                <a:rPr lang="en-US" sz="1600" dirty="0">
                  <a:solidFill>
                    <a:srgbClr val="333333"/>
                  </a:solidFill>
                  <a:latin typeface="HelveticaNeueBold"/>
                </a:rPr>
                <a:t> </a:t>
              </a:r>
            </a:p>
            <a:p>
              <a:r>
                <a:rPr lang="en-US" sz="1600" dirty="0">
                  <a:solidFill>
                    <a:srgbClr val="333333"/>
                  </a:solidFill>
                  <a:latin typeface="HelveticaNeueBold"/>
                </a:rPr>
                <a:t>(US-East)</a:t>
              </a:r>
              <a:endParaRPr lang="en-US" sz="1600" b="0" i="0" dirty="0">
                <a:solidFill>
                  <a:srgbClr val="333333"/>
                </a:solidFill>
                <a:effectLst/>
                <a:latin typeface="HelveticaNeue"/>
              </a:endParaRPr>
            </a:p>
          </p:txBody>
        </p:sp>
        <p:pic>
          <p:nvPicPr>
            <p:cNvPr id="3082" name="Picture 10" descr="Region Coming S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5384" y="4342924"/>
              <a:ext cx="523875" cy="5238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56ED0ACA-8D15-4C0F-B5A0-95E26DF9777A}"/>
              </a:ext>
            </a:extLst>
          </p:cNvPr>
          <p:cNvGrpSpPr/>
          <p:nvPr/>
        </p:nvGrpSpPr>
        <p:grpSpPr>
          <a:xfrm>
            <a:off x="113326" y="4310923"/>
            <a:ext cx="4087371" cy="2430836"/>
            <a:chOff x="113326" y="4310923"/>
            <a:chExt cx="4087371" cy="2430836"/>
          </a:xfrm>
        </p:grpSpPr>
        <p:sp>
          <p:nvSpPr>
            <p:cNvPr id="19" name="Rectangle: Rounded Corners 18"/>
            <p:cNvSpPr/>
            <p:nvPr/>
          </p:nvSpPr>
          <p:spPr>
            <a:xfrm>
              <a:off x="113326" y="4310923"/>
              <a:ext cx="4087371" cy="2430836"/>
            </a:xfrm>
            <a:prstGeom prst="roundRect">
              <a:avLst>
                <a:gd name="adj" fmla="val 7066"/>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41629" y="4310923"/>
              <a:ext cx="2661381" cy="369332"/>
            </a:xfrm>
            <a:prstGeom prst="rect">
              <a:avLst/>
            </a:prstGeom>
          </p:spPr>
          <p:txBody>
            <a:bodyPr wrap="square">
              <a:spAutoFit/>
            </a:bodyPr>
            <a:lstStyle/>
            <a:p>
              <a:r>
                <a:rPr lang="en-US" b="1" dirty="0">
                  <a:latin typeface="HelveticaNeueLight"/>
                </a:rPr>
                <a:t>Amazon Web Services</a:t>
              </a:r>
              <a:endParaRPr lang="en-US" b="1" i="0" dirty="0">
                <a:effectLst/>
                <a:latin typeface="HelveticaNeueLight"/>
              </a:endParaRPr>
            </a:p>
          </p:txBody>
        </p:sp>
        <p:sp>
          <p:nvSpPr>
            <p:cNvPr id="20" name="Rectangle: Rounded Corners 19"/>
            <p:cNvSpPr/>
            <p:nvPr/>
          </p:nvSpPr>
          <p:spPr>
            <a:xfrm>
              <a:off x="168319" y="4788106"/>
              <a:ext cx="1970292" cy="182426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p:cNvSpPr/>
            <p:nvPr/>
          </p:nvSpPr>
          <p:spPr>
            <a:xfrm>
              <a:off x="224383" y="5866259"/>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52" name="Rectangle: Rounded Corners 51"/>
            <p:cNvSpPr/>
            <p:nvPr/>
          </p:nvSpPr>
          <p:spPr>
            <a:xfrm>
              <a:off x="1138760" y="587024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53" name="Rectangle: Rounded Corners 52"/>
            <p:cNvSpPr/>
            <p:nvPr/>
          </p:nvSpPr>
          <p:spPr>
            <a:xfrm>
              <a:off x="1138760" y="516798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cxnSp>
          <p:nvCxnSpPr>
            <p:cNvPr id="23" name="Straight Connector 22"/>
            <p:cNvCxnSpPr>
              <a:stCxn id="53" idx="1"/>
              <a:endCxn id="51" idx="0"/>
            </p:cNvCxnSpPr>
            <p:nvPr/>
          </p:nvCxnSpPr>
          <p:spPr>
            <a:xfrm flipH="1">
              <a:off x="659071" y="5449449"/>
              <a:ext cx="479689" cy="41681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53" idx="2"/>
              <a:endCxn id="52" idx="0"/>
            </p:cNvCxnSpPr>
            <p:nvPr/>
          </p:nvCxnSpPr>
          <p:spPr>
            <a:xfrm>
              <a:off x="1573448" y="5730917"/>
              <a:ext cx="0" cy="139324"/>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51" idx="3"/>
              <a:endCxn id="52" idx="1"/>
            </p:cNvCxnSpPr>
            <p:nvPr/>
          </p:nvCxnSpPr>
          <p:spPr>
            <a:xfrm>
              <a:off x="1093759" y="6147727"/>
              <a:ext cx="45001" cy="3982"/>
            </a:xfrm>
            <a:prstGeom prst="line">
              <a:avLst/>
            </a:prstGeom>
          </p:spPr>
          <p:style>
            <a:lnRef idx="1">
              <a:schemeClr val="dk1"/>
            </a:lnRef>
            <a:fillRef idx="0">
              <a:schemeClr val="dk1"/>
            </a:fillRef>
            <a:effectRef idx="0">
              <a:schemeClr val="dk1"/>
            </a:effectRef>
            <a:fontRef idx="minor">
              <a:schemeClr val="tx1"/>
            </a:fontRef>
          </p:style>
        </p:cxnSp>
        <p:sp>
          <p:nvSpPr>
            <p:cNvPr id="63" name="Rectangle 62"/>
            <p:cNvSpPr/>
            <p:nvPr/>
          </p:nvSpPr>
          <p:spPr>
            <a:xfrm>
              <a:off x="241951" y="5177152"/>
              <a:ext cx="896809" cy="338554"/>
            </a:xfrm>
            <a:prstGeom prst="rect">
              <a:avLst/>
            </a:prstGeom>
          </p:spPr>
          <p:txBody>
            <a:bodyPr wrap="square">
              <a:spAutoFit/>
            </a:bodyPr>
            <a:lstStyle/>
            <a:p>
              <a:r>
                <a:rPr lang="en-US" sz="1600" b="1" dirty="0">
                  <a:latin typeface="HelveticaNeueLight"/>
                </a:rPr>
                <a:t>Region</a:t>
              </a:r>
              <a:endParaRPr lang="en-US" sz="1600" b="1" i="0" dirty="0">
                <a:effectLst/>
                <a:latin typeface="HelveticaNeueLight"/>
              </a:endParaRPr>
            </a:p>
          </p:txBody>
        </p:sp>
        <p:sp>
          <p:nvSpPr>
            <p:cNvPr id="66" name="Rectangle: Rounded Corners 65"/>
            <p:cNvSpPr/>
            <p:nvPr/>
          </p:nvSpPr>
          <p:spPr>
            <a:xfrm>
              <a:off x="2183188" y="4788106"/>
              <a:ext cx="1970292" cy="182426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p:cNvSpPr/>
            <p:nvPr/>
          </p:nvSpPr>
          <p:spPr>
            <a:xfrm>
              <a:off x="2239252" y="5866259"/>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71" name="Rectangle: Rounded Corners 70"/>
            <p:cNvSpPr/>
            <p:nvPr/>
          </p:nvSpPr>
          <p:spPr>
            <a:xfrm>
              <a:off x="3153629" y="587024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72" name="Rectangle: Rounded Corners 71"/>
            <p:cNvSpPr/>
            <p:nvPr/>
          </p:nvSpPr>
          <p:spPr>
            <a:xfrm>
              <a:off x="3153629" y="516798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cxnSp>
          <p:nvCxnSpPr>
            <p:cNvPr id="73" name="Straight Connector 72"/>
            <p:cNvCxnSpPr>
              <a:stCxn id="72" idx="1"/>
              <a:endCxn id="69" idx="0"/>
            </p:cNvCxnSpPr>
            <p:nvPr/>
          </p:nvCxnSpPr>
          <p:spPr>
            <a:xfrm flipH="1">
              <a:off x="2673940" y="5449449"/>
              <a:ext cx="479689" cy="41681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72" idx="2"/>
              <a:endCxn id="71" idx="0"/>
            </p:cNvCxnSpPr>
            <p:nvPr/>
          </p:nvCxnSpPr>
          <p:spPr>
            <a:xfrm>
              <a:off x="3588317" y="5730917"/>
              <a:ext cx="0" cy="139324"/>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p:cNvCxnSpPr>
              <a:stCxn id="69" idx="3"/>
              <a:endCxn id="71" idx="1"/>
            </p:cNvCxnSpPr>
            <p:nvPr/>
          </p:nvCxnSpPr>
          <p:spPr>
            <a:xfrm>
              <a:off x="3108628" y="6147727"/>
              <a:ext cx="45001" cy="3982"/>
            </a:xfrm>
            <a:prstGeom prst="line">
              <a:avLst/>
            </a:prstGeom>
          </p:spPr>
          <p:style>
            <a:lnRef idx="1">
              <a:schemeClr val="dk1"/>
            </a:lnRef>
            <a:fillRef idx="0">
              <a:schemeClr val="dk1"/>
            </a:fillRef>
            <a:effectRef idx="0">
              <a:schemeClr val="dk1"/>
            </a:effectRef>
            <a:fontRef idx="minor">
              <a:schemeClr val="tx1"/>
            </a:fontRef>
          </p:style>
        </p:cxnSp>
        <p:sp>
          <p:nvSpPr>
            <p:cNvPr id="76" name="Rectangle 75"/>
            <p:cNvSpPr/>
            <p:nvPr/>
          </p:nvSpPr>
          <p:spPr>
            <a:xfrm>
              <a:off x="2256820" y="5177152"/>
              <a:ext cx="896809" cy="338554"/>
            </a:xfrm>
            <a:prstGeom prst="rect">
              <a:avLst/>
            </a:prstGeom>
          </p:spPr>
          <p:txBody>
            <a:bodyPr wrap="square">
              <a:spAutoFit/>
            </a:bodyPr>
            <a:lstStyle/>
            <a:p>
              <a:r>
                <a:rPr lang="en-US" sz="1600" b="1" dirty="0">
                  <a:latin typeface="HelveticaNeueLight"/>
                </a:rPr>
                <a:t>Region</a:t>
              </a:r>
              <a:endParaRPr lang="en-US" sz="1600" b="1" i="0" dirty="0">
                <a:effectLst/>
                <a:latin typeface="HelveticaNeueLight"/>
              </a:endParaRPr>
            </a:p>
          </p:txBody>
        </p:sp>
      </p:grpSp>
      <p:sp>
        <p:nvSpPr>
          <p:cNvPr id="38" name="TextBox 37">
            <a:extLst>
              <a:ext uri="{FF2B5EF4-FFF2-40B4-BE49-F238E27FC236}">
                <a16:creationId xmlns:a16="http://schemas.microsoft.com/office/drawing/2014/main" id="{8FA831BD-BA7D-4C98-B780-7A60895A76AB}"/>
              </a:ext>
            </a:extLst>
          </p:cNvPr>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Amazon Web Services?</a:t>
            </a:r>
          </a:p>
        </p:txBody>
      </p:sp>
    </p:spTree>
    <p:extLst>
      <p:ext uri="{BB962C8B-B14F-4D97-AF65-F5344CB8AC3E}">
        <p14:creationId xmlns:p14="http://schemas.microsoft.com/office/powerpoint/2010/main" val="422089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61555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Scaling to &gt;10000 Users</a:t>
            </a:r>
          </a:p>
          <a:p>
            <a:endParaRPr lang="en-US" sz="1700" dirty="0">
              <a:solidFill>
                <a:schemeClr val="accent4"/>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High Availability Architecture</a:t>
            </a:r>
          </a:p>
        </p:txBody>
      </p:sp>
      <p:sp>
        <p:nvSpPr>
          <p:cNvPr id="135" name="Rounded Rectangle 42">
            <a:extLst>
              <a:ext uri="{FF2B5EF4-FFF2-40B4-BE49-F238E27FC236}">
                <a16:creationId xmlns:a16="http://schemas.microsoft.com/office/drawing/2014/main" id="{D3ACD4A4-B04F-4532-980A-C45484E9B823}"/>
              </a:ext>
            </a:extLst>
          </p:cNvPr>
          <p:cNvSpPr/>
          <p:nvPr/>
        </p:nvSpPr>
        <p:spPr>
          <a:xfrm>
            <a:off x="4527184" y="2450592"/>
            <a:ext cx="6329040" cy="4303776"/>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37" name="Picture 136" descr="AWS-Cloud.png">
            <a:extLst>
              <a:ext uri="{FF2B5EF4-FFF2-40B4-BE49-F238E27FC236}">
                <a16:creationId xmlns:a16="http://schemas.microsoft.com/office/drawing/2014/main" id="{B3B65045-ADDF-444A-9704-2A7852488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8866" y="2111880"/>
            <a:ext cx="601800" cy="558321"/>
          </a:xfrm>
          <a:prstGeom prst="rect">
            <a:avLst/>
          </a:prstGeom>
        </p:spPr>
      </p:pic>
      <p:sp>
        <p:nvSpPr>
          <p:cNvPr id="139" name="Rounded Rectangle 45">
            <a:extLst>
              <a:ext uri="{FF2B5EF4-FFF2-40B4-BE49-F238E27FC236}">
                <a16:creationId xmlns:a16="http://schemas.microsoft.com/office/drawing/2014/main" id="{2A147FFD-E715-4476-ABF4-EA45E1067828}"/>
              </a:ext>
            </a:extLst>
          </p:cNvPr>
          <p:cNvSpPr/>
          <p:nvPr/>
        </p:nvSpPr>
        <p:spPr>
          <a:xfrm>
            <a:off x="4636653" y="3115670"/>
            <a:ext cx="6127172" cy="3553354"/>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42" name="Picture 141" descr="VPC-Cloud.png">
            <a:extLst>
              <a:ext uri="{FF2B5EF4-FFF2-40B4-BE49-F238E27FC236}">
                <a16:creationId xmlns:a16="http://schemas.microsoft.com/office/drawing/2014/main" id="{41121755-7978-4B3E-9341-F3CA287B36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935" y="2853998"/>
            <a:ext cx="608242" cy="547153"/>
          </a:xfrm>
          <a:prstGeom prst="rect">
            <a:avLst/>
          </a:prstGeom>
        </p:spPr>
      </p:pic>
      <p:sp>
        <p:nvSpPr>
          <p:cNvPr id="143" name="Rounded Rectangle 58">
            <a:extLst>
              <a:ext uri="{FF2B5EF4-FFF2-40B4-BE49-F238E27FC236}">
                <a16:creationId xmlns:a16="http://schemas.microsoft.com/office/drawing/2014/main" id="{2FF1A3E6-7CB0-4D44-83E0-F242D2A52011}"/>
              </a:ext>
            </a:extLst>
          </p:cNvPr>
          <p:cNvSpPr/>
          <p:nvPr/>
        </p:nvSpPr>
        <p:spPr>
          <a:xfrm>
            <a:off x="4780016" y="3345576"/>
            <a:ext cx="2497158" cy="3238104"/>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45" name="Rounded Rectangle 21">
            <a:extLst>
              <a:ext uri="{FF2B5EF4-FFF2-40B4-BE49-F238E27FC236}">
                <a16:creationId xmlns:a16="http://schemas.microsoft.com/office/drawing/2014/main" id="{6CBAE206-4618-48A0-B809-227C96AA072F}"/>
              </a:ext>
            </a:extLst>
          </p:cNvPr>
          <p:cNvSpPr/>
          <p:nvPr/>
        </p:nvSpPr>
        <p:spPr>
          <a:xfrm>
            <a:off x="4886488" y="3531317"/>
            <a:ext cx="234399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47" name="Picture 146">
            <a:extLst>
              <a:ext uri="{FF2B5EF4-FFF2-40B4-BE49-F238E27FC236}">
                <a16:creationId xmlns:a16="http://schemas.microsoft.com/office/drawing/2014/main" id="{2E5B706E-1177-4630-8123-1B453BD60235}"/>
              </a:ext>
            </a:extLst>
          </p:cNvPr>
          <p:cNvPicPr>
            <a:picLocks noChangeAspect="1"/>
          </p:cNvPicPr>
          <p:nvPr/>
        </p:nvPicPr>
        <p:blipFill>
          <a:blip r:embed="rId5"/>
          <a:stretch>
            <a:fillRect/>
          </a:stretch>
        </p:blipFill>
        <p:spPr>
          <a:xfrm>
            <a:off x="5133647" y="3408114"/>
            <a:ext cx="215900" cy="241300"/>
          </a:xfrm>
          <a:prstGeom prst="rect">
            <a:avLst/>
          </a:prstGeom>
        </p:spPr>
      </p:pic>
      <p:grpSp>
        <p:nvGrpSpPr>
          <p:cNvPr id="148" name="Group 147">
            <a:extLst>
              <a:ext uri="{FF2B5EF4-FFF2-40B4-BE49-F238E27FC236}">
                <a16:creationId xmlns:a16="http://schemas.microsoft.com/office/drawing/2014/main" id="{3DCEF5B9-899E-4AE0-84D4-1E1D1170A489}"/>
              </a:ext>
            </a:extLst>
          </p:cNvPr>
          <p:cNvGrpSpPr/>
          <p:nvPr/>
        </p:nvGrpSpPr>
        <p:grpSpPr>
          <a:xfrm>
            <a:off x="5504347" y="3792299"/>
            <a:ext cx="1720933" cy="844754"/>
            <a:chOff x="3066612" y="1721685"/>
            <a:chExt cx="1720933" cy="844754"/>
          </a:xfrm>
        </p:grpSpPr>
        <p:pic>
          <p:nvPicPr>
            <p:cNvPr id="232" name="Picture 231" descr="EC2-Instance.png">
              <a:extLst>
                <a:ext uri="{FF2B5EF4-FFF2-40B4-BE49-F238E27FC236}">
                  <a16:creationId xmlns:a16="http://schemas.microsoft.com/office/drawing/2014/main" id="{9DE4EE9B-FCD4-477A-AB28-A7DABD31AE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1230" y="1721685"/>
              <a:ext cx="636315" cy="491916"/>
            </a:xfrm>
            <a:prstGeom prst="rect">
              <a:avLst/>
            </a:prstGeom>
          </p:spPr>
        </p:pic>
        <p:sp>
          <p:nvSpPr>
            <p:cNvPr id="235" name="TextBox 36">
              <a:extLst>
                <a:ext uri="{FF2B5EF4-FFF2-40B4-BE49-F238E27FC236}">
                  <a16:creationId xmlns:a16="http://schemas.microsoft.com/office/drawing/2014/main" id="{74944700-8FD4-439D-BAEB-FF18CB1B0E25}"/>
                </a:ext>
              </a:extLst>
            </p:cNvPr>
            <p:cNvSpPr txBox="1">
              <a:spLocks noChangeArrowheads="1"/>
            </p:cNvSpPr>
            <p:nvPr/>
          </p:nvSpPr>
          <p:spPr bwMode="auto">
            <a:xfrm>
              <a:off x="3066612" y="2258662"/>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Instances</a:t>
              </a:r>
            </a:p>
          </p:txBody>
        </p:sp>
      </p:grpSp>
      <p:sp>
        <p:nvSpPr>
          <p:cNvPr id="149" name="TextBox 35">
            <a:extLst>
              <a:ext uri="{FF2B5EF4-FFF2-40B4-BE49-F238E27FC236}">
                <a16:creationId xmlns:a16="http://schemas.microsoft.com/office/drawing/2014/main" id="{2B7CBFC1-9478-4ED7-9572-FF2035033B27}"/>
              </a:ext>
            </a:extLst>
          </p:cNvPr>
          <p:cNvSpPr txBox="1">
            <a:spLocks noChangeArrowheads="1"/>
          </p:cNvSpPr>
          <p:nvPr/>
        </p:nvSpPr>
        <p:spPr bwMode="auto">
          <a:xfrm>
            <a:off x="5420508" y="348778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150" name="Rounded Rectangle 58">
            <a:extLst>
              <a:ext uri="{FF2B5EF4-FFF2-40B4-BE49-F238E27FC236}">
                <a16:creationId xmlns:a16="http://schemas.microsoft.com/office/drawing/2014/main" id="{8B47DFAA-F41D-47F8-9FFC-57455DE887FC}"/>
              </a:ext>
            </a:extLst>
          </p:cNvPr>
          <p:cNvSpPr/>
          <p:nvPr/>
        </p:nvSpPr>
        <p:spPr>
          <a:xfrm>
            <a:off x="8146623" y="3345576"/>
            <a:ext cx="2504494" cy="3238104"/>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151" name="Rounded Rectangle 21">
            <a:extLst>
              <a:ext uri="{FF2B5EF4-FFF2-40B4-BE49-F238E27FC236}">
                <a16:creationId xmlns:a16="http://schemas.microsoft.com/office/drawing/2014/main" id="{7CD0CDAC-E66A-4282-8725-D30B8D4AB487}"/>
              </a:ext>
            </a:extLst>
          </p:cNvPr>
          <p:cNvSpPr/>
          <p:nvPr/>
        </p:nvSpPr>
        <p:spPr>
          <a:xfrm>
            <a:off x="8233353" y="3531317"/>
            <a:ext cx="2307529"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2" name="Picture 151">
            <a:extLst>
              <a:ext uri="{FF2B5EF4-FFF2-40B4-BE49-F238E27FC236}">
                <a16:creationId xmlns:a16="http://schemas.microsoft.com/office/drawing/2014/main" id="{578FD5F7-4D35-4CD6-A4A0-42509BDF4E36}"/>
              </a:ext>
            </a:extLst>
          </p:cNvPr>
          <p:cNvPicPr>
            <a:picLocks noChangeAspect="1"/>
          </p:cNvPicPr>
          <p:nvPr/>
        </p:nvPicPr>
        <p:blipFill>
          <a:blip r:embed="rId5"/>
          <a:stretch>
            <a:fillRect/>
          </a:stretch>
        </p:blipFill>
        <p:spPr>
          <a:xfrm>
            <a:off x="8308237" y="3408114"/>
            <a:ext cx="215900" cy="241300"/>
          </a:xfrm>
          <a:prstGeom prst="rect">
            <a:avLst/>
          </a:prstGeom>
        </p:spPr>
      </p:pic>
      <p:grpSp>
        <p:nvGrpSpPr>
          <p:cNvPr id="202" name="Group 201">
            <a:extLst>
              <a:ext uri="{FF2B5EF4-FFF2-40B4-BE49-F238E27FC236}">
                <a16:creationId xmlns:a16="http://schemas.microsoft.com/office/drawing/2014/main" id="{16D80BA5-D250-4832-AB3D-86B2FF14C885}"/>
              </a:ext>
            </a:extLst>
          </p:cNvPr>
          <p:cNvGrpSpPr/>
          <p:nvPr/>
        </p:nvGrpSpPr>
        <p:grpSpPr>
          <a:xfrm>
            <a:off x="8286795" y="3792299"/>
            <a:ext cx="1696843" cy="868128"/>
            <a:chOff x="3838366" y="1721685"/>
            <a:chExt cx="1696843" cy="868128"/>
          </a:xfrm>
        </p:grpSpPr>
        <p:pic>
          <p:nvPicPr>
            <p:cNvPr id="230" name="Picture 229" descr="EC2-Instance.png">
              <a:extLst>
                <a:ext uri="{FF2B5EF4-FFF2-40B4-BE49-F238E27FC236}">
                  <a16:creationId xmlns:a16="http://schemas.microsoft.com/office/drawing/2014/main" id="{13A5CE41-3A21-4283-8EB7-B079B0621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8366" y="1721685"/>
              <a:ext cx="636315" cy="491916"/>
            </a:xfrm>
            <a:prstGeom prst="rect">
              <a:avLst/>
            </a:prstGeom>
          </p:spPr>
        </p:pic>
        <p:sp>
          <p:nvSpPr>
            <p:cNvPr id="231" name="TextBox 36">
              <a:extLst>
                <a:ext uri="{FF2B5EF4-FFF2-40B4-BE49-F238E27FC236}">
                  <a16:creationId xmlns:a16="http://schemas.microsoft.com/office/drawing/2014/main" id="{FA498C60-A006-4042-BD25-844D0574CEA0}"/>
                </a:ext>
              </a:extLst>
            </p:cNvPr>
            <p:cNvSpPr txBox="1">
              <a:spLocks noChangeArrowheads="1"/>
            </p:cNvSpPr>
            <p:nvPr/>
          </p:nvSpPr>
          <p:spPr bwMode="auto">
            <a:xfrm>
              <a:off x="4360247" y="2282036"/>
              <a:ext cx="1174962"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0" dirty="0">
                  <a:latin typeface="Calibri" panose="020F0502020204030204" pitchFamily="34" charset="0"/>
                  <a:ea typeface="Verdana" pitchFamily="34" charset="0"/>
                  <a:cs typeface="Helvetica Neue"/>
                </a:rPr>
                <a:t>EC2 Instances</a:t>
              </a:r>
            </a:p>
          </p:txBody>
        </p:sp>
      </p:grpSp>
      <p:sp>
        <p:nvSpPr>
          <p:cNvPr id="203" name="TextBox 35">
            <a:extLst>
              <a:ext uri="{FF2B5EF4-FFF2-40B4-BE49-F238E27FC236}">
                <a16:creationId xmlns:a16="http://schemas.microsoft.com/office/drawing/2014/main" id="{CF60DC1A-ABD4-4B61-AB11-4B3EB3E2F471}"/>
              </a:ext>
            </a:extLst>
          </p:cNvPr>
          <p:cNvSpPr txBox="1">
            <a:spLocks noChangeArrowheads="1"/>
          </p:cNvSpPr>
          <p:nvPr/>
        </p:nvSpPr>
        <p:spPr bwMode="auto">
          <a:xfrm>
            <a:off x="8747736" y="3487782"/>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pic>
        <p:nvPicPr>
          <p:cNvPr id="211" name="Picture 210">
            <a:extLst>
              <a:ext uri="{FF2B5EF4-FFF2-40B4-BE49-F238E27FC236}">
                <a16:creationId xmlns:a16="http://schemas.microsoft.com/office/drawing/2014/main" id="{24753538-2A46-4C64-98E6-BB6260FB51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6559" y="2281346"/>
            <a:ext cx="543639" cy="564958"/>
          </a:xfrm>
          <a:prstGeom prst="rect">
            <a:avLst/>
          </a:prstGeom>
        </p:spPr>
      </p:pic>
      <p:cxnSp>
        <p:nvCxnSpPr>
          <p:cNvPr id="212" name="Connector: Elbow 211">
            <a:extLst>
              <a:ext uri="{FF2B5EF4-FFF2-40B4-BE49-F238E27FC236}">
                <a16:creationId xmlns:a16="http://schemas.microsoft.com/office/drawing/2014/main" id="{91D60A50-F1CB-4332-8EAB-705E9B678601}"/>
              </a:ext>
            </a:extLst>
          </p:cNvPr>
          <p:cNvCxnSpPr>
            <a:cxnSpLocks/>
            <a:stCxn id="211" idx="3"/>
            <a:endCxn id="230" idx="0"/>
          </p:cNvCxnSpPr>
          <p:nvPr/>
        </p:nvCxnSpPr>
        <p:spPr>
          <a:xfrm>
            <a:off x="8050198" y="2563825"/>
            <a:ext cx="554755" cy="12284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FFA8F9B9-99C0-4442-8C16-4AE5F4FCA98E}"/>
              </a:ext>
            </a:extLst>
          </p:cNvPr>
          <p:cNvCxnSpPr>
            <a:cxnSpLocks/>
            <a:stCxn id="211" idx="1"/>
            <a:endCxn id="232" idx="0"/>
          </p:cNvCxnSpPr>
          <p:nvPr/>
        </p:nvCxnSpPr>
        <p:spPr>
          <a:xfrm rot="10800000" flipV="1">
            <a:off x="6907123" y="2563825"/>
            <a:ext cx="599436" cy="12284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43B2FE6-C90E-4B46-9E76-CE62062B3587}"/>
              </a:ext>
            </a:extLst>
          </p:cNvPr>
          <p:cNvCxnSpPr>
            <a:cxnSpLocks/>
            <a:stCxn id="244" idx="0"/>
            <a:endCxn id="211" idx="0"/>
          </p:cNvCxnSpPr>
          <p:nvPr/>
        </p:nvCxnSpPr>
        <p:spPr>
          <a:xfrm>
            <a:off x="7777366" y="1883714"/>
            <a:ext cx="1013" cy="397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5" name="TextBox 36">
            <a:extLst>
              <a:ext uri="{FF2B5EF4-FFF2-40B4-BE49-F238E27FC236}">
                <a16:creationId xmlns:a16="http://schemas.microsoft.com/office/drawing/2014/main" id="{77CB3A15-61C8-4FF6-A81E-0D6B061BB30D}"/>
              </a:ext>
            </a:extLst>
          </p:cNvPr>
          <p:cNvSpPr txBox="1">
            <a:spLocks noChangeArrowheads="1"/>
          </p:cNvSpPr>
          <p:nvPr/>
        </p:nvSpPr>
        <p:spPr bwMode="auto">
          <a:xfrm>
            <a:off x="7016572" y="2785896"/>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grpSp>
        <p:nvGrpSpPr>
          <p:cNvPr id="3" name="Group 2">
            <a:extLst>
              <a:ext uri="{FF2B5EF4-FFF2-40B4-BE49-F238E27FC236}">
                <a16:creationId xmlns:a16="http://schemas.microsoft.com/office/drawing/2014/main" id="{168BB285-92B6-4108-B046-EFCF9E8AF03C}"/>
              </a:ext>
            </a:extLst>
          </p:cNvPr>
          <p:cNvGrpSpPr/>
          <p:nvPr/>
        </p:nvGrpSpPr>
        <p:grpSpPr>
          <a:xfrm>
            <a:off x="5018993" y="3759761"/>
            <a:ext cx="5422493" cy="904594"/>
            <a:chOff x="5018993" y="3759761"/>
            <a:chExt cx="5422493" cy="904594"/>
          </a:xfrm>
        </p:grpSpPr>
        <p:sp>
          <p:nvSpPr>
            <p:cNvPr id="223" name="TextBox 36">
              <a:extLst>
                <a:ext uri="{FF2B5EF4-FFF2-40B4-BE49-F238E27FC236}">
                  <a16:creationId xmlns:a16="http://schemas.microsoft.com/office/drawing/2014/main" id="{1D8353C2-AB45-4AE3-AED0-CD31826F68C9}"/>
                </a:ext>
              </a:extLst>
            </p:cNvPr>
            <p:cNvSpPr txBox="1">
              <a:spLocks noChangeArrowheads="1"/>
            </p:cNvSpPr>
            <p:nvPr/>
          </p:nvSpPr>
          <p:spPr bwMode="auto">
            <a:xfrm>
              <a:off x="6841167" y="4233468"/>
              <a:ext cx="1778806" cy="43088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b="0" dirty="0">
                  <a:latin typeface="Calibri" panose="020F0502020204030204" pitchFamily="34" charset="0"/>
                  <a:ea typeface="Verdana" pitchFamily="34" charset="0"/>
                  <a:cs typeface="Helvetica Neue"/>
                </a:rPr>
                <a:t>Auto Scaling </a:t>
              </a:r>
            </a:p>
            <a:p>
              <a:pPr algn="ctr"/>
              <a:r>
                <a:rPr lang="en-US" sz="1100" b="0" dirty="0">
                  <a:latin typeface="Calibri" panose="020F0502020204030204" pitchFamily="34" charset="0"/>
                  <a:ea typeface="Verdana" pitchFamily="34" charset="0"/>
                  <a:cs typeface="Helvetica Neue"/>
                </a:rPr>
                <a:t>Group</a:t>
              </a:r>
            </a:p>
          </p:txBody>
        </p:sp>
        <p:grpSp>
          <p:nvGrpSpPr>
            <p:cNvPr id="2" name="Group 1">
              <a:extLst>
                <a:ext uri="{FF2B5EF4-FFF2-40B4-BE49-F238E27FC236}">
                  <a16:creationId xmlns:a16="http://schemas.microsoft.com/office/drawing/2014/main" id="{CB307D32-B22A-4569-9299-7983C208F194}"/>
                </a:ext>
              </a:extLst>
            </p:cNvPr>
            <p:cNvGrpSpPr/>
            <p:nvPr/>
          </p:nvGrpSpPr>
          <p:grpSpPr>
            <a:xfrm>
              <a:off x="5018993" y="3759761"/>
              <a:ext cx="5422493" cy="897027"/>
              <a:chOff x="5018993" y="3759761"/>
              <a:chExt cx="5422493" cy="897027"/>
            </a:xfrm>
          </p:grpSpPr>
          <p:pic>
            <p:nvPicPr>
              <p:cNvPr id="220" name="Picture 219">
                <a:extLst>
                  <a:ext uri="{FF2B5EF4-FFF2-40B4-BE49-F238E27FC236}">
                    <a16:creationId xmlns:a16="http://schemas.microsoft.com/office/drawing/2014/main" id="{D4B60636-CF87-4161-8B82-5FFF095312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4221" y="3815329"/>
                <a:ext cx="505970" cy="491916"/>
              </a:xfrm>
              <a:prstGeom prst="rect">
                <a:avLst/>
              </a:prstGeom>
            </p:spPr>
          </p:pic>
          <p:sp>
            <p:nvSpPr>
              <p:cNvPr id="221" name="Rectangle 220">
                <a:extLst>
                  <a:ext uri="{FF2B5EF4-FFF2-40B4-BE49-F238E27FC236}">
                    <a16:creationId xmlns:a16="http://schemas.microsoft.com/office/drawing/2014/main" id="{B4F93DD0-93CA-43D9-B5D5-C5443D4C5A89}"/>
                  </a:ext>
                </a:extLst>
              </p:cNvPr>
              <p:cNvSpPr/>
              <p:nvPr/>
            </p:nvSpPr>
            <p:spPr>
              <a:xfrm>
                <a:off x="5018993" y="3759761"/>
                <a:ext cx="5422493" cy="897027"/>
              </a:xfrm>
              <a:prstGeom prst="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Rounded Corners 224">
                <a:extLst>
                  <a:ext uri="{FF2B5EF4-FFF2-40B4-BE49-F238E27FC236}">
                    <a16:creationId xmlns:a16="http://schemas.microsoft.com/office/drawing/2014/main" id="{5E7DB73D-62D7-4337-845B-89818D37C2DB}"/>
                  </a:ext>
                </a:extLst>
              </p:cNvPr>
              <p:cNvSpPr/>
              <p:nvPr/>
            </p:nvSpPr>
            <p:spPr>
              <a:xfrm>
                <a:off x="5098749" y="3850734"/>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Rounded Corners 226">
                <a:extLst>
                  <a:ext uri="{FF2B5EF4-FFF2-40B4-BE49-F238E27FC236}">
                    <a16:creationId xmlns:a16="http://schemas.microsoft.com/office/drawing/2014/main" id="{F173B29E-D62A-4FA4-9392-FE3219128300}"/>
                  </a:ext>
                </a:extLst>
              </p:cNvPr>
              <p:cNvSpPr/>
              <p:nvPr/>
            </p:nvSpPr>
            <p:spPr>
              <a:xfrm>
                <a:off x="9928497" y="3851451"/>
                <a:ext cx="424761" cy="386421"/>
              </a:xfrm>
              <a:prstGeom prst="round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42" name="Picture 241">
            <a:extLst>
              <a:ext uri="{FF2B5EF4-FFF2-40B4-BE49-F238E27FC236}">
                <a16:creationId xmlns:a16="http://schemas.microsoft.com/office/drawing/2014/main" id="{C00D642F-90CF-469A-833E-6607214189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6739" y="122192"/>
            <a:ext cx="731520" cy="707136"/>
          </a:xfrm>
          <a:prstGeom prst="rect">
            <a:avLst/>
          </a:prstGeom>
        </p:spPr>
      </p:pic>
      <p:sp>
        <p:nvSpPr>
          <p:cNvPr id="243" name="TextBox 242">
            <a:extLst>
              <a:ext uri="{FF2B5EF4-FFF2-40B4-BE49-F238E27FC236}">
                <a16:creationId xmlns:a16="http://schemas.microsoft.com/office/drawing/2014/main" id="{F41DEA57-6BD9-412E-A875-428C06342448}"/>
              </a:ext>
            </a:extLst>
          </p:cNvPr>
          <p:cNvSpPr txBox="1"/>
          <p:nvPr/>
        </p:nvSpPr>
        <p:spPr>
          <a:xfrm>
            <a:off x="7240702" y="852780"/>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Users</a:t>
            </a:r>
          </a:p>
        </p:txBody>
      </p:sp>
      <p:sp>
        <p:nvSpPr>
          <p:cNvPr id="244" name="TextBox 243">
            <a:extLst>
              <a:ext uri="{FF2B5EF4-FFF2-40B4-BE49-F238E27FC236}">
                <a16:creationId xmlns:a16="http://schemas.microsoft.com/office/drawing/2014/main" id="{7A367111-2321-4441-A049-1BC6831728E0}"/>
              </a:ext>
            </a:extLst>
          </p:cNvPr>
          <p:cNvSpPr txBox="1"/>
          <p:nvPr/>
        </p:nvSpPr>
        <p:spPr>
          <a:xfrm>
            <a:off x="7455475" y="1883714"/>
            <a:ext cx="643781" cy="274320"/>
          </a:xfrm>
          <a:prstGeom prst="rect">
            <a:avLst/>
          </a:prstGeom>
          <a:noFill/>
        </p:spPr>
        <p:txBody>
          <a:bodyPr wrap="square" lIns="0" tIns="0" rIns="0" bIns="0" rtlCol="0" anchor="t">
            <a:noAutofit/>
          </a:bodyPr>
          <a:lstStyle/>
          <a:p>
            <a:pPr algn="ctr"/>
            <a:r>
              <a:rPr lang="en-US" sz="1000" b="1" dirty="0">
                <a:latin typeface="Helvetica Neue"/>
              </a:rPr>
              <a:t>Amazon</a:t>
            </a:r>
            <a:br>
              <a:rPr lang="en-US" sz="1000" b="1" dirty="0">
                <a:latin typeface="Helvetica Neue"/>
              </a:rPr>
            </a:br>
            <a:r>
              <a:rPr lang="en-US" sz="1000" b="1" dirty="0">
                <a:latin typeface="Helvetica Neue"/>
              </a:rPr>
              <a:t>Route 53</a:t>
            </a:r>
          </a:p>
        </p:txBody>
      </p:sp>
      <p:pic>
        <p:nvPicPr>
          <p:cNvPr id="245" name="Picture 244">
            <a:extLst>
              <a:ext uri="{FF2B5EF4-FFF2-40B4-BE49-F238E27FC236}">
                <a16:creationId xmlns:a16="http://schemas.microsoft.com/office/drawing/2014/main" id="{EBC6B115-41BF-4B9B-91E5-F0D47F3904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8706" y="1231132"/>
            <a:ext cx="537317" cy="638065"/>
          </a:xfrm>
          <a:prstGeom prst="rect">
            <a:avLst/>
          </a:prstGeom>
        </p:spPr>
      </p:pic>
      <p:cxnSp>
        <p:nvCxnSpPr>
          <p:cNvPr id="246" name="Straight Arrow Connector 245">
            <a:extLst>
              <a:ext uri="{FF2B5EF4-FFF2-40B4-BE49-F238E27FC236}">
                <a16:creationId xmlns:a16="http://schemas.microsoft.com/office/drawing/2014/main" id="{E06DD662-779A-49ED-9043-E2C9024DCAE0}"/>
              </a:ext>
            </a:extLst>
          </p:cNvPr>
          <p:cNvCxnSpPr>
            <a:stCxn id="243" idx="2"/>
            <a:endCxn id="245" idx="0"/>
          </p:cNvCxnSpPr>
          <p:nvPr/>
        </p:nvCxnSpPr>
        <p:spPr>
          <a:xfrm flipH="1">
            <a:off x="7777365" y="1008228"/>
            <a:ext cx="2833" cy="222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8" name="Picture 247" descr="EC2-Instance.png">
            <a:extLst>
              <a:ext uri="{FF2B5EF4-FFF2-40B4-BE49-F238E27FC236}">
                <a16:creationId xmlns:a16="http://schemas.microsoft.com/office/drawing/2014/main" id="{5BE01FDC-8ED0-415E-8FC5-990683EFF1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62069" y="3792943"/>
            <a:ext cx="636315" cy="491916"/>
          </a:xfrm>
          <a:prstGeom prst="rect">
            <a:avLst/>
          </a:prstGeom>
        </p:spPr>
      </p:pic>
      <p:pic>
        <p:nvPicPr>
          <p:cNvPr id="251" name="Picture 250" descr="EC2-Instance.png">
            <a:extLst>
              <a:ext uri="{FF2B5EF4-FFF2-40B4-BE49-F238E27FC236}">
                <a16:creationId xmlns:a16="http://schemas.microsoft.com/office/drawing/2014/main" id="{E2FE5175-12DF-4B77-8A80-15087DD12B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8676" y="3793788"/>
            <a:ext cx="636315" cy="491916"/>
          </a:xfrm>
          <a:prstGeom prst="rect">
            <a:avLst/>
          </a:prstGeom>
        </p:spPr>
      </p:pic>
      <p:sp>
        <p:nvSpPr>
          <p:cNvPr id="253" name="Rounded Rectangle 21">
            <a:extLst>
              <a:ext uri="{FF2B5EF4-FFF2-40B4-BE49-F238E27FC236}">
                <a16:creationId xmlns:a16="http://schemas.microsoft.com/office/drawing/2014/main" id="{4801ADBE-D1B6-4DAB-BB30-7375C0C21CCC}"/>
              </a:ext>
            </a:extLst>
          </p:cNvPr>
          <p:cNvSpPr/>
          <p:nvPr/>
        </p:nvSpPr>
        <p:spPr>
          <a:xfrm>
            <a:off x="4886488" y="4875917"/>
            <a:ext cx="2343997" cy="1427347"/>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54" name="Picture 253">
            <a:extLst>
              <a:ext uri="{FF2B5EF4-FFF2-40B4-BE49-F238E27FC236}">
                <a16:creationId xmlns:a16="http://schemas.microsoft.com/office/drawing/2014/main" id="{31D58122-3EBA-4598-A828-878B75370EEE}"/>
              </a:ext>
            </a:extLst>
          </p:cNvPr>
          <p:cNvPicPr>
            <a:picLocks noChangeAspect="1"/>
          </p:cNvPicPr>
          <p:nvPr/>
        </p:nvPicPr>
        <p:blipFill>
          <a:blip r:embed="rId5"/>
          <a:stretch>
            <a:fillRect/>
          </a:stretch>
        </p:blipFill>
        <p:spPr>
          <a:xfrm>
            <a:off x="5133647" y="4752714"/>
            <a:ext cx="215900" cy="241300"/>
          </a:xfrm>
          <a:prstGeom prst="rect">
            <a:avLst/>
          </a:prstGeom>
        </p:spPr>
      </p:pic>
      <p:sp>
        <p:nvSpPr>
          <p:cNvPr id="255" name="TextBox 35">
            <a:extLst>
              <a:ext uri="{FF2B5EF4-FFF2-40B4-BE49-F238E27FC236}">
                <a16:creationId xmlns:a16="http://schemas.microsoft.com/office/drawing/2014/main" id="{38979FBE-8829-470A-8D43-DD2C888F69B4}"/>
              </a:ext>
            </a:extLst>
          </p:cNvPr>
          <p:cNvSpPr txBox="1">
            <a:spLocks noChangeArrowheads="1"/>
          </p:cNvSpPr>
          <p:nvPr/>
        </p:nvSpPr>
        <p:spPr bwMode="auto">
          <a:xfrm>
            <a:off x="5420508" y="483238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sp>
        <p:nvSpPr>
          <p:cNvPr id="256" name="Rounded Rectangle 21">
            <a:extLst>
              <a:ext uri="{FF2B5EF4-FFF2-40B4-BE49-F238E27FC236}">
                <a16:creationId xmlns:a16="http://schemas.microsoft.com/office/drawing/2014/main" id="{EE6628DE-D63D-44EB-ACB2-5B79A2B028B0}"/>
              </a:ext>
            </a:extLst>
          </p:cNvPr>
          <p:cNvSpPr/>
          <p:nvPr/>
        </p:nvSpPr>
        <p:spPr>
          <a:xfrm>
            <a:off x="8233353" y="4875917"/>
            <a:ext cx="2307529" cy="1427347"/>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57" name="Picture 256">
            <a:extLst>
              <a:ext uri="{FF2B5EF4-FFF2-40B4-BE49-F238E27FC236}">
                <a16:creationId xmlns:a16="http://schemas.microsoft.com/office/drawing/2014/main" id="{C83ED461-9353-4ED5-8831-440A61D326AB}"/>
              </a:ext>
            </a:extLst>
          </p:cNvPr>
          <p:cNvPicPr>
            <a:picLocks noChangeAspect="1"/>
          </p:cNvPicPr>
          <p:nvPr/>
        </p:nvPicPr>
        <p:blipFill>
          <a:blip r:embed="rId5"/>
          <a:stretch>
            <a:fillRect/>
          </a:stretch>
        </p:blipFill>
        <p:spPr>
          <a:xfrm>
            <a:off x="8308237" y="4752714"/>
            <a:ext cx="215900" cy="241300"/>
          </a:xfrm>
          <a:prstGeom prst="rect">
            <a:avLst/>
          </a:prstGeom>
        </p:spPr>
      </p:pic>
      <p:sp>
        <p:nvSpPr>
          <p:cNvPr id="258" name="TextBox 35">
            <a:extLst>
              <a:ext uri="{FF2B5EF4-FFF2-40B4-BE49-F238E27FC236}">
                <a16:creationId xmlns:a16="http://schemas.microsoft.com/office/drawing/2014/main" id="{82627E6F-5266-4596-9A48-662EDE4BC824}"/>
              </a:ext>
            </a:extLst>
          </p:cNvPr>
          <p:cNvSpPr txBox="1">
            <a:spLocks noChangeArrowheads="1"/>
          </p:cNvSpPr>
          <p:nvPr/>
        </p:nvSpPr>
        <p:spPr bwMode="auto">
          <a:xfrm>
            <a:off x="8747736" y="4832382"/>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268" name="Group 267">
            <a:extLst>
              <a:ext uri="{FF2B5EF4-FFF2-40B4-BE49-F238E27FC236}">
                <a16:creationId xmlns:a16="http://schemas.microsoft.com/office/drawing/2014/main" id="{911AA786-7080-4483-85A9-5EF0CCEF896F}"/>
              </a:ext>
            </a:extLst>
          </p:cNvPr>
          <p:cNvGrpSpPr/>
          <p:nvPr/>
        </p:nvGrpSpPr>
        <p:grpSpPr>
          <a:xfrm>
            <a:off x="5837514" y="5201459"/>
            <a:ext cx="640080" cy="877149"/>
            <a:chOff x="5996010" y="5201459"/>
            <a:chExt cx="640080" cy="877149"/>
          </a:xfrm>
        </p:grpSpPr>
        <p:sp>
          <p:nvSpPr>
            <p:cNvPr id="259" name="TextBox 258">
              <a:extLst>
                <a:ext uri="{FF2B5EF4-FFF2-40B4-BE49-F238E27FC236}">
                  <a16:creationId xmlns:a16="http://schemas.microsoft.com/office/drawing/2014/main" id="{C478ABDE-35B5-4198-8C3E-3805240EF24B}"/>
                </a:ext>
              </a:extLst>
            </p:cNvPr>
            <p:cNvSpPr txBox="1"/>
            <p:nvPr/>
          </p:nvSpPr>
          <p:spPr>
            <a:xfrm>
              <a:off x="5996010" y="5804288"/>
              <a:ext cx="640080" cy="274320"/>
            </a:xfrm>
            <a:prstGeom prst="rect">
              <a:avLst/>
            </a:prstGeom>
            <a:noFill/>
          </p:spPr>
          <p:txBody>
            <a:bodyPr wrap="square" lIns="0" tIns="0" rIns="0" bIns="0" rtlCol="0" anchor="t">
              <a:noAutofit/>
            </a:bodyPr>
            <a:lstStyle/>
            <a:p>
              <a:pPr algn="ctr"/>
              <a:r>
                <a:rPr lang="en-US" sz="1000" dirty="0"/>
                <a:t>RDS DB instance</a:t>
              </a:r>
              <a:br>
                <a:rPr lang="en-US" sz="1000" dirty="0"/>
              </a:br>
              <a:r>
                <a:rPr lang="en-US" sz="1000" dirty="0"/>
                <a:t>master</a:t>
              </a:r>
              <a:endParaRPr lang="en-US" dirty="0"/>
            </a:p>
          </p:txBody>
        </p:sp>
        <p:pic>
          <p:nvPicPr>
            <p:cNvPr id="260" name="Picture 259">
              <a:extLst>
                <a:ext uri="{FF2B5EF4-FFF2-40B4-BE49-F238E27FC236}">
                  <a16:creationId xmlns:a16="http://schemas.microsoft.com/office/drawing/2014/main" id="{4EDDE1DE-B65B-476B-9F45-011F1B480A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1584" y="5201459"/>
              <a:ext cx="457319" cy="602829"/>
            </a:xfrm>
            <a:prstGeom prst="rect">
              <a:avLst/>
            </a:prstGeom>
          </p:spPr>
        </p:pic>
      </p:grpSp>
      <p:grpSp>
        <p:nvGrpSpPr>
          <p:cNvPr id="269" name="Group 268">
            <a:extLst>
              <a:ext uri="{FF2B5EF4-FFF2-40B4-BE49-F238E27FC236}">
                <a16:creationId xmlns:a16="http://schemas.microsoft.com/office/drawing/2014/main" id="{D5CDD69F-2295-43B3-A304-480A2E76D8A8}"/>
              </a:ext>
            </a:extLst>
          </p:cNvPr>
          <p:cNvGrpSpPr/>
          <p:nvPr/>
        </p:nvGrpSpPr>
        <p:grpSpPr>
          <a:xfrm>
            <a:off x="8966262" y="5201459"/>
            <a:ext cx="746446" cy="872664"/>
            <a:chOff x="8746806" y="5201459"/>
            <a:chExt cx="746446" cy="872664"/>
          </a:xfrm>
        </p:grpSpPr>
        <p:sp>
          <p:nvSpPr>
            <p:cNvPr id="263" name="TextBox 262">
              <a:extLst>
                <a:ext uri="{FF2B5EF4-FFF2-40B4-BE49-F238E27FC236}">
                  <a16:creationId xmlns:a16="http://schemas.microsoft.com/office/drawing/2014/main" id="{07AD847C-DC57-4269-9D56-A5F0AC85D63C}"/>
                </a:ext>
              </a:extLst>
            </p:cNvPr>
            <p:cNvSpPr txBox="1"/>
            <p:nvPr/>
          </p:nvSpPr>
          <p:spPr>
            <a:xfrm>
              <a:off x="8746806" y="5799803"/>
              <a:ext cx="746446" cy="274320"/>
            </a:xfrm>
            <a:prstGeom prst="rect">
              <a:avLst/>
            </a:prstGeom>
            <a:noFill/>
          </p:spPr>
          <p:txBody>
            <a:bodyPr wrap="square" lIns="0" tIns="0" rIns="0" bIns="0" rtlCol="0" anchor="t">
              <a:noAutofit/>
            </a:bodyPr>
            <a:lstStyle/>
            <a:p>
              <a:pPr algn="ctr"/>
              <a:r>
                <a:rPr lang="en-US" sz="1000" spc="-50" dirty="0"/>
                <a:t>RDS DB </a:t>
              </a:r>
              <a:br>
                <a:rPr lang="en-US" sz="1000" spc="-50" dirty="0"/>
              </a:br>
              <a:r>
                <a:rPr lang="en-US" sz="1000" spc="-50" dirty="0"/>
                <a:t>instance</a:t>
              </a:r>
            </a:p>
            <a:p>
              <a:pPr algn="ctr"/>
              <a:r>
                <a:rPr lang="en-US" sz="1000" spc="-50" dirty="0"/>
                <a:t> standby</a:t>
              </a:r>
              <a:endParaRPr lang="en-US" spc="-50" dirty="0"/>
            </a:p>
          </p:txBody>
        </p:sp>
        <p:pic>
          <p:nvPicPr>
            <p:cNvPr id="264" name="Picture 263">
              <a:extLst>
                <a:ext uri="{FF2B5EF4-FFF2-40B4-BE49-F238E27FC236}">
                  <a16:creationId xmlns:a16="http://schemas.microsoft.com/office/drawing/2014/main" id="{BF7F2323-7239-4F2A-ABDB-DB7DD4604B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78962" y="5201459"/>
              <a:ext cx="457319" cy="602829"/>
            </a:xfrm>
            <a:prstGeom prst="rect">
              <a:avLst/>
            </a:prstGeom>
          </p:spPr>
        </p:pic>
      </p:grpSp>
      <p:cxnSp>
        <p:nvCxnSpPr>
          <p:cNvPr id="32" name="Straight Arrow Connector 31">
            <a:extLst>
              <a:ext uri="{FF2B5EF4-FFF2-40B4-BE49-F238E27FC236}">
                <a16:creationId xmlns:a16="http://schemas.microsoft.com/office/drawing/2014/main" id="{0C4B1B83-0802-4B15-A6AE-1ADAA3D3513D}"/>
              </a:ext>
            </a:extLst>
          </p:cNvPr>
          <p:cNvCxnSpPr>
            <a:cxnSpLocks/>
            <a:stCxn id="248" idx="2"/>
            <a:endCxn id="260" idx="0"/>
          </p:cNvCxnSpPr>
          <p:nvPr/>
        </p:nvCxnSpPr>
        <p:spPr>
          <a:xfrm flipH="1">
            <a:off x="6151748" y="4284859"/>
            <a:ext cx="228479" cy="91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FB8D00B-C1CF-4CB4-B9AA-8C207D4E8A37}"/>
              </a:ext>
            </a:extLst>
          </p:cNvPr>
          <p:cNvCxnSpPr>
            <a:cxnSpLocks/>
            <a:stCxn id="232" idx="2"/>
            <a:endCxn id="260" idx="0"/>
          </p:cNvCxnSpPr>
          <p:nvPr/>
        </p:nvCxnSpPr>
        <p:spPr>
          <a:xfrm flipH="1">
            <a:off x="6151748" y="4284215"/>
            <a:ext cx="755375" cy="917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9F359BE-A620-458B-B269-F079369212E3}"/>
              </a:ext>
            </a:extLst>
          </p:cNvPr>
          <p:cNvCxnSpPr>
            <a:cxnSpLocks/>
            <a:stCxn id="230" idx="2"/>
            <a:endCxn id="260" idx="0"/>
          </p:cNvCxnSpPr>
          <p:nvPr/>
        </p:nvCxnSpPr>
        <p:spPr>
          <a:xfrm flipH="1">
            <a:off x="6151748" y="4284215"/>
            <a:ext cx="2453205" cy="917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C333D01-3BD9-471E-BFD3-40CDF6122D19}"/>
              </a:ext>
            </a:extLst>
          </p:cNvPr>
          <p:cNvCxnSpPr>
            <a:stCxn id="251" idx="2"/>
            <a:endCxn id="260" idx="0"/>
          </p:cNvCxnSpPr>
          <p:nvPr/>
        </p:nvCxnSpPr>
        <p:spPr>
          <a:xfrm flipH="1">
            <a:off x="6151748" y="4285704"/>
            <a:ext cx="2975086" cy="91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08CD017A-7BD5-4C8B-A934-BBEFD0A38E69}"/>
              </a:ext>
            </a:extLst>
          </p:cNvPr>
          <p:cNvSpPr txBox="1"/>
          <p:nvPr/>
        </p:nvSpPr>
        <p:spPr>
          <a:xfrm>
            <a:off x="17204" y="930914"/>
            <a:ext cx="3725740" cy="692497"/>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Added instances to the load balancer</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grpSp>
        <p:nvGrpSpPr>
          <p:cNvPr id="14" name="Group 13">
            <a:extLst>
              <a:ext uri="{FF2B5EF4-FFF2-40B4-BE49-F238E27FC236}">
                <a16:creationId xmlns:a16="http://schemas.microsoft.com/office/drawing/2014/main" id="{3FFC015D-949B-46DE-B05E-1A0E3570EED5}"/>
              </a:ext>
            </a:extLst>
          </p:cNvPr>
          <p:cNvGrpSpPr/>
          <p:nvPr/>
        </p:nvGrpSpPr>
        <p:grpSpPr>
          <a:xfrm>
            <a:off x="8046023" y="1550165"/>
            <a:ext cx="4001160" cy="3864365"/>
            <a:chOff x="8046023" y="1550165"/>
            <a:chExt cx="4001160" cy="3864365"/>
          </a:xfrm>
        </p:grpSpPr>
        <p:grpSp>
          <p:nvGrpSpPr>
            <p:cNvPr id="273" name="Group 272">
              <a:extLst>
                <a:ext uri="{FF2B5EF4-FFF2-40B4-BE49-F238E27FC236}">
                  <a16:creationId xmlns:a16="http://schemas.microsoft.com/office/drawing/2014/main" id="{D03A9824-A335-488F-B555-FB9C961A5699}"/>
                </a:ext>
              </a:extLst>
            </p:cNvPr>
            <p:cNvGrpSpPr/>
            <p:nvPr/>
          </p:nvGrpSpPr>
          <p:grpSpPr>
            <a:xfrm>
              <a:off x="11179431" y="3064743"/>
              <a:ext cx="731520" cy="835564"/>
              <a:chOff x="5725894" y="2092007"/>
              <a:chExt cx="731520" cy="835564"/>
            </a:xfrm>
          </p:grpSpPr>
          <p:pic>
            <p:nvPicPr>
              <p:cNvPr id="274" name="Picture 273">
                <a:extLst>
                  <a:ext uri="{FF2B5EF4-FFF2-40B4-BE49-F238E27FC236}">
                    <a16:creationId xmlns:a16="http://schemas.microsoft.com/office/drawing/2014/main" id="{A4DBE628-FB56-4490-AB86-ED420B3288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9264" y="2092007"/>
                <a:ext cx="544780" cy="653098"/>
              </a:xfrm>
              <a:prstGeom prst="rect">
                <a:avLst/>
              </a:prstGeom>
            </p:spPr>
          </p:pic>
          <p:sp>
            <p:nvSpPr>
              <p:cNvPr id="275" name="TextBox 274">
                <a:extLst>
                  <a:ext uri="{FF2B5EF4-FFF2-40B4-BE49-F238E27FC236}">
                    <a16:creationId xmlns:a16="http://schemas.microsoft.com/office/drawing/2014/main" id="{31239A57-79E6-42F8-8C62-4B4043F4F61C}"/>
                  </a:ext>
                </a:extLst>
              </p:cNvPr>
              <p:cNvSpPr txBox="1"/>
              <p:nvPr/>
            </p:nvSpPr>
            <p:spPr>
              <a:xfrm>
                <a:off x="5725894" y="2771939"/>
                <a:ext cx="731520" cy="155632"/>
              </a:xfrm>
              <a:prstGeom prst="rect">
                <a:avLst/>
              </a:prstGeom>
              <a:noFill/>
            </p:spPr>
            <p:txBody>
              <a:bodyPr wrap="square" lIns="0" tIns="0" rIns="0" bIns="0" rtlCol="0" anchor="t">
                <a:noAutofit/>
              </a:bodyPr>
              <a:lstStyle/>
              <a:p>
                <a:pPr algn="ctr"/>
                <a:r>
                  <a:rPr lang="en-US" sz="1000" b="1" dirty="0"/>
                  <a:t>Amazon </a:t>
                </a:r>
                <a:r>
                  <a:rPr lang="en-US" sz="1000" b="1" dirty="0" err="1"/>
                  <a:t>CloudFront</a:t>
                </a:r>
                <a:endParaRPr lang="en-US" b="1" dirty="0"/>
              </a:p>
            </p:txBody>
          </p:sp>
        </p:grpSp>
        <p:grpSp>
          <p:nvGrpSpPr>
            <p:cNvPr id="276" name="Group 275">
              <a:extLst>
                <a:ext uri="{FF2B5EF4-FFF2-40B4-BE49-F238E27FC236}">
                  <a16:creationId xmlns:a16="http://schemas.microsoft.com/office/drawing/2014/main" id="{6541608A-8822-446C-BFBA-E00F02CEB243}"/>
                </a:ext>
              </a:extLst>
            </p:cNvPr>
            <p:cNvGrpSpPr/>
            <p:nvPr/>
          </p:nvGrpSpPr>
          <p:grpSpPr>
            <a:xfrm>
              <a:off x="11044970" y="4528922"/>
              <a:ext cx="1002213" cy="885608"/>
              <a:chOff x="5591433" y="3327737"/>
              <a:chExt cx="1002213" cy="885608"/>
            </a:xfrm>
          </p:grpSpPr>
          <p:sp>
            <p:nvSpPr>
              <p:cNvPr id="277" name="TextBox 36">
                <a:extLst>
                  <a:ext uri="{FF2B5EF4-FFF2-40B4-BE49-F238E27FC236}">
                    <a16:creationId xmlns:a16="http://schemas.microsoft.com/office/drawing/2014/main" id="{F4D60B28-A6D3-4C59-B542-C265AD5F9C36}"/>
                  </a:ext>
                </a:extLst>
              </p:cNvPr>
              <p:cNvSpPr txBox="1">
                <a:spLocks noChangeArrowheads="1"/>
              </p:cNvSpPr>
              <p:nvPr/>
            </p:nvSpPr>
            <p:spPr bwMode="auto">
              <a:xfrm>
                <a:off x="5591433" y="3936346"/>
                <a:ext cx="100221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S3 Bucket</a:t>
                </a:r>
              </a:p>
            </p:txBody>
          </p:sp>
          <p:pic>
            <p:nvPicPr>
              <p:cNvPr id="278" name="Picture 277">
                <a:extLst>
                  <a:ext uri="{FF2B5EF4-FFF2-40B4-BE49-F238E27FC236}">
                    <a16:creationId xmlns:a16="http://schemas.microsoft.com/office/drawing/2014/main" id="{ABE9E32B-44B1-430C-8BAF-3B20B70BCF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76870" y="3327737"/>
                <a:ext cx="629568" cy="652885"/>
              </a:xfrm>
              <a:prstGeom prst="rect">
                <a:avLst/>
              </a:prstGeom>
            </p:spPr>
          </p:pic>
        </p:grpSp>
        <p:cxnSp>
          <p:nvCxnSpPr>
            <p:cNvPr id="279" name="Straight Arrow Connector 278">
              <a:extLst>
                <a:ext uri="{FF2B5EF4-FFF2-40B4-BE49-F238E27FC236}">
                  <a16:creationId xmlns:a16="http://schemas.microsoft.com/office/drawing/2014/main" id="{BBE11912-CA3E-449D-A669-5EABBB773ED0}"/>
                </a:ext>
              </a:extLst>
            </p:cNvPr>
            <p:cNvCxnSpPr>
              <a:stCxn id="278" idx="0"/>
            </p:cNvCxnSpPr>
            <p:nvPr/>
          </p:nvCxnSpPr>
          <p:spPr>
            <a:xfrm flipV="1">
              <a:off x="11545191" y="4116419"/>
              <a:ext cx="0" cy="4125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Connector: Elbow 281">
              <a:extLst>
                <a:ext uri="{FF2B5EF4-FFF2-40B4-BE49-F238E27FC236}">
                  <a16:creationId xmlns:a16="http://schemas.microsoft.com/office/drawing/2014/main" id="{B9ED7CDE-403E-4462-B949-D0012798BC8F}"/>
                </a:ext>
              </a:extLst>
            </p:cNvPr>
            <p:cNvCxnSpPr>
              <a:stCxn id="245" idx="3"/>
              <a:endCxn id="274" idx="0"/>
            </p:cNvCxnSpPr>
            <p:nvPr/>
          </p:nvCxnSpPr>
          <p:spPr>
            <a:xfrm>
              <a:off x="8046023" y="1550165"/>
              <a:ext cx="3499168" cy="151457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3" name="TextBox 282">
            <a:extLst>
              <a:ext uri="{FF2B5EF4-FFF2-40B4-BE49-F238E27FC236}">
                <a16:creationId xmlns:a16="http://schemas.microsoft.com/office/drawing/2014/main" id="{0E81D761-8855-49E0-9464-26F1B0D7FB31}"/>
              </a:ext>
            </a:extLst>
          </p:cNvPr>
          <p:cNvSpPr txBox="1"/>
          <p:nvPr/>
        </p:nvSpPr>
        <p:spPr>
          <a:xfrm>
            <a:off x="-3340" y="1868726"/>
            <a:ext cx="3725740" cy="1292662"/>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Added Amazon </a:t>
            </a:r>
            <a:r>
              <a:rPr lang="en-US" sz="1300" dirty="0" err="1">
                <a:solidFill>
                  <a:sysClr val="windowText" lastClr="000000"/>
                </a:solidFill>
                <a:latin typeface="Segoe UI Light" panose="020B0502040204020203" pitchFamily="34" charset="0"/>
                <a:cs typeface="Segoe UI Light" panose="020B0502040204020203" pitchFamily="34" charset="0"/>
              </a:rPr>
              <a:t>Cloudfront</a:t>
            </a:r>
            <a:r>
              <a:rPr lang="en-US" sz="1300" dirty="0">
                <a:solidFill>
                  <a:sysClr val="windowText" lastClr="000000"/>
                </a:solidFill>
                <a:latin typeface="Segoe UI Light" panose="020B0502040204020203" pitchFamily="34" charset="0"/>
                <a:cs typeface="Segoe UI Light" panose="020B0502040204020203" pitchFamily="34" charset="0"/>
              </a:rPr>
              <a:t> and S3 Bucket to lighten the load off the webservers by removing the static and dynamic contents and store them to a high durable object-storage and deliver them globally with low-latency</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grpSp>
        <p:nvGrpSpPr>
          <p:cNvPr id="17" name="Group 16">
            <a:extLst>
              <a:ext uri="{FF2B5EF4-FFF2-40B4-BE49-F238E27FC236}">
                <a16:creationId xmlns:a16="http://schemas.microsoft.com/office/drawing/2014/main" id="{088A2DBA-CE5D-44A1-ADAC-287042D48035}"/>
              </a:ext>
            </a:extLst>
          </p:cNvPr>
          <p:cNvGrpSpPr/>
          <p:nvPr/>
        </p:nvGrpSpPr>
        <p:grpSpPr>
          <a:xfrm>
            <a:off x="6354556" y="5217057"/>
            <a:ext cx="1020442" cy="747754"/>
            <a:chOff x="6354556" y="5217057"/>
            <a:chExt cx="1020442" cy="747754"/>
          </a:xfrm>
        </p:grpSpPr>
        <p:grpSp>
          <p:nvGrpSpPr>
            <p:cNvPr id="15" name="Group 14">
              <a:extLst>
                <a:ext uri="{FF2B5EF4-FFF2-40B4-BE49-F238E27FC236}">
                  <a16:creationId xmlns:a16="http://schemas.microsoft.com/office/drawing/2014/main" id="{DD5E95F7-FDEE-4C9D-9590-6FD8BF8082BE}"/>
                </a:ext>
              </a:extLst>
            </p:cNvPr>
            <p:cNvGrpSpPr/>
            <p:nvPr/>
          </p:nvGrpSpPr>
          <p:grpSpPr>
            <a:xfrm>
              <a:off x="6354556" y="5217057"/>
              <a:ext cx="1020442" cy="747754"/>
              <a:chOff x="6354556" y="5217057"/>
              <a:chExt cx="1020442" cy="747754"/>
            </a:xfrm>
          </p:grpSpPr>
          <p:pic>
            <p:nvPicPr>
              <p:cNvPr id="286" name="Picture 285">
                <a:extLst>
                  <a:ext uri="{FF2B5EF4-FFF2-40B4-BE49-F238E27FC236}">
                    <a16:creationId xmlns:a16="http://schemas.microsoft.com/office/drawing/2014/main" id="{E604B03D-F98F-4FCA-811B-351C150D2BF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09560" y="5217057"/>
                <a:ext cx="491825" cy="580516"/>
              </a:xfrm>
              <a:prstGeom prst="rect">
                <a:avLst/>
              </a:prstGeom>
            </p:spPr>
          </p:pic>
          <p:sp>
            <p:nvSpPr>
              <p:cNvPr id="287" name="TextBox 286">
                <a:extLst>
                  <a:ext uri="{FF2B5EF4-FFF2-40B4-BE49-F238E27FC236}">
                    <a16:creationId xmlns:a16="http://schemas.microsoft.com/office/drawing/2014/main" id="{4692B838-E39A-4907-A043-1F906E08C0D8}"/>
                  </a:ext>
                </a:extLst>
              </p:cNvPr>
              <p:cNvSpPr txBox="1"/>
              <p:nvPr/>
            </p:nvSpPr>
            <p:spPr>
              <a:xfrm>
                <a:off x="6354556" y="5809179"/>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grpSp>
        <p:cxnSp>
          <p:nvCxnSpPr>
            <p:cNvPr id="2049" name="Straight Arrow Connector 2048">
              <a:extLst>
                <a:ext uri="{FF2B5EF4-FFF2-40B4-BE49-F238E27FC236}">
                  <a16:creationId xmlns:a16="http://schemas.microsoft.com/office/drawing/2014/main" id="{B3D924E6-B0BE-4646-879C-7E4032214F6E}"/>
                </a:ext>
              </a:extLst>
            </p:cNvPr>
            <p:cNvCxnSpPr>
              <a:cxnSpLocks/>
              <a:stCxn id="260" idx="3"/>
              <a:endCxn id="286" idx="1"/>
            </p:cNvCxnSpPr>
            <p:nvPr/>
          </p:nvCxnSpPr>
          <p:spPr>
            <a:xfrm>
              <a:off x="6380407" y="5502874"/>
              <a:ext cx="229153" cy="44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D73FD8-25CB-4A7D-894D-7BF801C8C675}"/>
              </a:ext>
            </a:extLst>
          </p:cNvPr>
          <p:cNvGrpSpPr/>
          <p:nvPr/>
        </p:nvGrpSpPr>
        <p:grpSpPr>
          <a:xfrm>
            <a:off x="8097871" y="5215951"/>
            <a:ext cx="1020442" cy="735562"/>
            <a:chOff x="8097871" y="5215951"/>
            <a:chExt cx="1020442" cy="735562"/>
          </a:xfrm>
        </p:grpSpPr>
        <p:grpSp>
          <p:nvGrpSpPr>
            <p:cNvPr id="16" name="Group 15">
              <a:extLst>
                <a:ext uri="{FF2B5EF4-FFF2-40B4-BE49-F238E27FC236}">
                  <a16:creationId xmlns:a16="http://schemas.microsoft.com/office/drawing/2014/main" id="{B2FAB4F1-0289-4B17-A548-B72694987F57}"/>
                </a:ext>
              </a:extLst>
            </p:cNvPr>
            <p:cNvGrpSpPr/>
            <p:nvPr/>
          </p:nvGrpSpPr>
          <p:grpSpPr>
            <a:xfrm>
              <a:off x="8097871" y="5215951"/>
              <a:ext cx="1020442" cy="735562"/>
              <a:chOff x="8097871" y="5215951"/>
              <a:chExt cx="1020442" cy="735562"/>
            </a:xfrm>
          </p:grpSpPr>
          <p:pic>
            <p:nvPicPr>
              <p:cNvPr id="288" name="Picture 287">
                <a:extLst>
                  <a:ext uri="{FF2B5EF4-FFF2-40B4-BE49-F238E27FC236}">
                    <a16:creationId xmlns:a16="http://schemas.microsoft.com/office/drawing/2014/main" id="{F33AA292-5C42-4855-A090-9BCD892BFD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52875" y="5215951"/>
                <a:ext cx="491825" cy="580516"/>
              </a:xfrm>
              <a:prstGeom prst="rect">
                <a:avLst/>
              </a:prstGeom>
            </p:spPr>
          </p:pic>
          <p:sp>
            <p:nvSpPr>
              <p:cNvPr id="289" name="TextBox 288">
                <a:extLst>
                  <a:ext uri="{FF2B5EF4-FFF2-40B4-BE49-F238E27FC236}">
                    <a16:creationId xmlns:a16="http://schemas.microsoft.com/office/drawing/2014/main" id="{C3632540-650C-4F18-B699-3EDE0B7FA2F3}"/>
                  </a:ext>
                </a:extLst>
              </p:cNvPr>
              <p:cNvSpPr txBox="1"/>
              <p:nvPr/>
            </p:nvSpPr>
            <p:spPr>
              <a:xfrm>
                <a:off x="8097871" y="5795881"/>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grpSp>
        <p:cxnSp>
          <p:nvCxnSpPr>
            <p:cNvPr id="2052" name="Straight Arrow Connector 2051">
              <a:extLst>
                <a:ext uri="{FF2B5EF4-FFF2-40B4-BE49-F238E27FC236}">
                  <a16:creationId xmlns:a16="http://schemas.microsoft.com/office/drawing/2014/main" id="{550EE0E1-DF4A-44A7-A80E-0ABC8D077CE6}"/>
                </a:ext>
              </a:extLst>
            </p:cNvPr>
            <p:cNvCxnSpPr>
              <a:stCxn id="288" idx="3"/>
              <a:endCxn id="264" idx="1"/>
            </p:cNvCxnSpPr>
            <p:nvPr/>
          </p:nvCxnSpPr>
          <p:spPr>
            <a:xfrm flipV="1">
              <a:off x="8844700" y="5502874"/>
              <a:ext cx="253718" cy="33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86" name="Picture 85" descr="EC2-Instance.png">
            <a:extLst>
              <a:ext uri="{FF2B5EF4-FFF2-40B4-BE49-F238E27FC236}">
                <a16:creationId xmlns:a16="http://schemas.microsoft.com/office/drawing/2014/main" id="{0F7EA405-52A6-4F42-8E3D-51146F94A7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9911" y="3791764"/>
            <a:ext cx="636315" cy="491916"/>
          </a:xfrm>
          <a:prstGeom prst="rect">
            <a:avLst/>
          </a:prstGeom>
        </p:spPr>
      </p:pic>
      <p:pic>
        <p:nvPicPr>
          <p:cNvPr id="89" name="Picture 88" descr="EC2-Instance.png">
            <a:extLst>
              <a:ext uri="{FF2B5EF4-FFF2-40B4-BE49-F238E27FC236}">
                <a16:creationId xmlns:a16="http://schemas.microsoft.com/office/drawing/2014/main" id="{FF0BC65A-C469-4764-91A7-99D8FE0FED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23204" y="3792943"/>
            <a:ext cx="636315" cy="491916"/>
          </a:xfrm>
          <a:prstGeom prst="rect">
            <a:avLst/>
          </a:prstGeom>
        </p:spPr>
      </p:pic>
      <p:cxnSp>
        <p:nvCxnSpPr>
          <p:cNvPr id="7" name="Straight Arrow Connector 6">
            <a:extLst>
              <a:ext uri="{FF2B5EF4-FFF2-40B4-BE49-F238E27FC236}">
                <a16:creationId xmlns:a16="http://schemas.microsoft.com/office/drawing/2014/main" id="{0B59EC42-9492-4EAD-87AD-53371438017E}"/>
              </a:ext>
            </a:extLst>
          </p:cNvPr>
          <p:cNvCxnSpPr>
            <a:stCxn id="86" idx="2"/>
            <a:endCxn id="260" idx="0"/>
          </p:cNvCxnSpPr>
          <p:nvPr/>
        </p:nvCxnSpPr>
        <p:spPr>
          <a:xfrm>
            <a:off x="5868069" y="4283680"/>
            <a:ext cx="283679" cy="917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76A2F49-944A-42F6-8CD7-18E28044D342}"/>
              </a:ext>
            </a:extLst>
          </p:cNvPr>
          <p:cNvCxnSpPr>
            <a:stCxn id="89" idx="2"/>
            <a:endCxn id="260" idx="0"/>
          </p:cNvCxnSpPr>
          <p:nvPr/>
        </p:nvCxnSpPr>
        <p:spPr>
          <a:xfrm flipH="1">
            <a:off x="6151748" y="4284859"/>
            <a:ext cx="3489614" cy="91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9429652-B3DC-417A-92AB-B9E540F48632}"/>
              </a:ext>
            </a:extLst>
          </p:cNvPr>
          <p:cNvGrpSpPr/>
          <p:nvPr/>
        </p:nvGrpSpPr>
        <p:grpSpPr>
          <a:xfrm>
            <a:off x="5173970" y="4283680"/>
            <a:ext cx="1733153" cy="1787861"/>
            <a:chOff x="5173970" y="4283680"/>
            <a:chExt cx="1733153" cy="1787861"/>
          </a:xfrm>
        </p:grpSpPr>
        <p:grpSp>
          <p:nvGrpSpPr>
            <p:cNvPr id="267" name="Group 266">
              <a:extLst>
                <a:ext uri="{FF2B5EF4-FFF2-40B4-BE49-F238E27FC236}">
                  <a16:creationId xmlns:a16="http://schemas.microsoft.com/office/drawing/2014/main" id="{8ADACC34-74EF-4E5A-B696-59B3C41222CF}"/>
                </a:ext>
              </a:extLst>
            </p:cNvPr>
            <p:cNvGrpSpPr/>
            <p:nvPr/>
          </p:nvGrpSpPr>
          <p:grpSpPr>
            <a:xfrm>
              <a:off x="5173970" y="5190446"/>
              <a:ext cx="640080" cy="881095"/>
              <a:chOff x="5405618" y="5190446"/>
              <a:chExt cx="640080" cy="881095"/>
            </a:xfrm>
          </p:grpSpPr>
          <p:sp>
            <p:nvSpPr>
              <p:cNvPr id="261" name="TextBox 260">
                <a:extLst>
                  <a:ext uri="{FF2B5EF4-FFF2-40B4-BE49-F238E27FC236}">
                    <a16:creationId xmlns:a16="http://schemas.microsoft.com/office/drawing/2014/main" id="{A19CC29B-A3C1-4F5A-AC66-48D027E38BDB}"/>
                  </a:ext>
                </a:extLst>
              </p:cNvPr>
              <p:cNvSpPr txBox="1"/>
              <p:nvPr/>
            </p:nvSpPr>
            <p:spPr>
              <a:xfrm>
                <a:off x="5405618" y="5797221"/>
                <a:ext cx="640080" cy="274320"/>
              </a:xfrm>
              <a:prstGeom prst="rect">
                <a:avLst/>
              </a:prstGeom>
              <a:noFill/>
            </p:spPr>
            <p:txBody>
              <a:bodyPr wrap="square" lIns="0" tIns="0" rIns="0" bIns="0" rtlCol="0" anchor="t">
                <a:noAutofit/>
              </a:bodyPr>
              <a:lstStyle/>
              <a:p>
                <a:pPr algn="ctr"/>
                <a:r>
                  <a:rPr lang="en-US" sz="1000" dirty="0"/>
                  <a:t>RDS DB </a:t>
                </a:r>
                <a:br>
                  <a:rPr lang="en-US" sz="1000" dirty="0"/>
                </a:br>
                <a:r>
                  <a:rPr lang="en-US" sz="1000" dirty="0"/>
                  <a:t>instance read replica</a:t>
                </a:r>
                <a:endParaRPr lang="en-US" dirty="0"/>
              </a:p>
            </p:txBody>
          </p:sp>
          <p:pic>
            <p:nvPicPr>
              <p:cNvPr id="262" name="Picture 261">
                <a:extLst>
                  <a:ext uri="{FF2B5EF4-FFF2-40B4-BE49-F238E27FC236}">
                    <a16:creationId xmlns:a16="http://schemas.microsoft.com/office/drawing/2014/main" id="{A88B8360-3588-4A57-B52D-5DBA7A0391A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07336" y="5190446"/>
                <a:ext cx="457319" cy="602829"/>
              </a:xfrm>
              <a:prstGeom prst="rect">
                <a:avLst/>
              </a:prstGeom>
            </p:spPr>
          </p:pic>
        </p:grpSp>
        <p:cxnSp>
          <p:nvCxnSpPr>
            <p:cNvPr id="47" name="Straight Arrow Connector 46">
              <a:extLst>
                <a:ext uri="{FF2B5EF4-FFF2-40B4-BE49-F238E27FC236}">
                  <a16:creationId xmlns:a16="http://schemas.microsoft.com/office/drawing/2014/main" id="{9C07F4DF-208A-42DB-A017-804400C7DA9B}"/>
                </a:ext>
              </a:extLst>
            </p:cNvPr>
            <p:cNvCxnSpPr>
              <a:cxnSpLocks/>
              <a:stCxn id="248" idx="2"/>
              <a:endCxn id="262" idx="0"/>
            </p:cNvCxnSpPr>
            <p:nvPr/>
          </p:nvCxnSpPr>
          <p:spPr>
            <a:xfrm flipH="1">
              <a:off x="5504348" y="4284859"/>
              <a:ext cx="875879" cy="905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86E8DE1-F895-4FA7-A1A8-48D0D8729B92}"/>
                </a:ext>
              </a:extLst>
            </p:cNvPr>
            <p:cNvCxnSpPr>
              <a:stCxn id="232" idx="2"/>
              <a:endCxn id="262" idx="0"/>
            </p:cNvCxnSpPr>
            <p:nvPr/>
          </p:nvCxnSpPr>
          <p:spPr>
            <a:xfrm flipH="1">
              <a:off x="5504348" y="4284215"/>
              <a:ext cx="1402775" cy="90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2AAB8E-A977-42D7-95D4-F779C46FB16E}"/>
                </a:ext>
              </a:extLst>
            </p:cNvPr>
            <p:cNvCxnSpPr>
              <a:stCxn id="86" idx="2"/>
              <a:endCxn id="262" idx="0"/>
            </p:cNvCxnSpPr>
            <p:nvPr/>
          </p:nvCxnSpPr>
          <p:spPr>
            <a:xfrm flipH="1">
              <a:off x="5504348" y="4283680"/>
              <a:ext cx="363721" cy="90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959FF2B8-02C1-4C6F-8D6D-936D0C7CB3E4}"/>
              </a:ext>
            </a:extLst>
          </p:cNvPr>
          <p:cNvGrpSpPr/>
          <p:nvPr/>
        </p:nvGrpSpPr>
        <p:grpSpPr>
          <a:xfrm>
            <a:off x="8604953" y="4284215"/>
            <a:ext cx="1720055" cy="1799284"/>
            <a:chOff x="8604953" y="4284215"/>
            <a:chExt cx="1720055" cy="1799284"/>
          </a:xfrm>
        </p:grpSpPr>
        <p:grpSp>
          <p:nvGrpSpPr>
            <p:cNvPr id="270" name="Group 269">
              <a:extLst>
                <a:ext uri="{FF2B5EF4-FFF2-40B4-BE49-F238E27FC236}">
                  <a16:creationId xmlns:a16="http://schemas.microsoft.com/office/drawing/2014/main" id="{879D1986-4EED-4C5E-A783-47187CFA896B}"/>
                </a:ext>
              </a:extLst>
            </p:cNvPr>
            <p:cNvGrpSpPr/>
            <p:nvPr/>
          </p:nvGrpSpPr>
          <p:grpSpPr>
            <a:xfrm>
              <a:off x="9684928" y="5202404"/>
              <a:ext cx="640080" cy="881095"/>
              <a:chOff x="9331360" y="5202404"/>
              <a:chExt cx="640080" cy="881095"/>
            </a:xfrm>
          </p:grpSpPr>
          <p:sp>
            <p:nvSpPr>
              <p:cNvPr id="265" name="TextBox 264">
                <a:extLst>
                  <a:ext uri="{FF2B5EF4-FFF2-40B4-BE49-F238E27FC236}">
                    <a16:creationId xmlns:a16="http://schemas.microsoft.com/office/drawing/2014/main" id="{DA268C1B-A3B8-49F6-AF82-85E366E8D302}"/>
                  </a:ext>
                </a:extLst>
              </p:cNvPr>
              <p:cNvSpPr txBox="1"/>
              <p:nvPr/>
            </p:nvSpPr>
            <p:spPr>
              <a:xfrm>
                <a:off x="9331360" y="5809179"/>
                <a:ext cx="640080" cy="274320"/>
              </a:xfrm>
              <a:prstGeom prst="rect">
                <a:avLst/>
              </a:prstGeom>
              <a:noFill/>
            </p:spPr>
            <p:txBody>
              <a:bodyPr wrap="square" lIns="0" tIns="0" rIns="0" bIns="0" rtlCol="0" anchor="t">
                <a:noAutofit/>
              </a:bodyPr>
              <a:lstStyle/>
              <a:p>
                <a:pPr algn="ctr"/>
                <a:r>
                  <a:rPr lang="en-US" sz="1000" dirty="0"/>
                  <a:t>RDS DB </a:t>
                </a:r>
                <a:br>
                  <a:rPr lang="en-US" sz="1000" dirty="0"/>
                </a:br>
                <a:r>
                  <a:rPr lang="en-US" sz="1000" dirty="0"/>
                  <a:t>instance read replica</a:t>
                </a:r>
                <a:endParaRPr lang="en-US" dirty="0"/>
              </a:p>
            </p:txBody>
          </p:sp>
          <p:pic>
            <p:nvPicPr>
              <p:cNvPr id="266" name="Picture 265">
                <a:extLst>
                  <a:ext uri="{FF2B5EF4-FFF2-40B4-BE49-F238E27FC236}">
                    <a16:creationId xmlns:a16="http://schemas.microsoft.com/office/drawing/2014/main" id="{77F911C4-F525-4F80-A663-BD753B18A45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3078" y="5202404"/>
                <a:ext cx="457319" cy="602829"/>
              </a:xfrm>
              <a:prstGeom prst="rect">
                <a:avLst/>
              </a:prstGeom>
            </p:spPr>
          </p:pic>
        </p:grpSp>
        <p:cxnSp>
          <p:nvCxnSpPr>
            <p:cNvPr id="60" name="Straight Arrow Connector 59">
              <a:extLst>
                <a:ext uri="{FF2B5EF4-FFF2-40B4-BE49-F238E27FC236}">
                  <a16:creationId xmlns:a16="http://schemas.microsoft.com/office/drawing/2014/main" id="{6D9F96EC-2081-4728-BC43-D8D87212DD2F}"/>
                </a:ext>
              </a:extLst>
            </p:cNvPr>
            <p:cNvCxnSpPr>
              <a:cxnSpLocks/>
              <a:stCxn id="230" idx="2"/>
              <a:endCxn id="266" idx="0"/>
            </p:cNvCxnSpPr>
            <p:nvPr/>
          </p:nvCxnSpPr>
          <p:spPr>
            <a:xfrm>
              <a:off x="8604953" y="4284215"/>
              <a:ext cx="1410353" cy="918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1EDB4E4-3880-4CA9-A700-C241D50943E0}"/>
                </a:ext>
              </a:extLst>
            </p:cNvPr>
            <p:cNvCxnSpPr>
              <a:stCxn id="251" idx="2"/>
              <a:endCxn id="266" idx="0"/>
            </p:cNvCxnSpPr>
            <p:nvPr/>
          </p:nvCxnSpPr>
          <p:spPr>
            <a:xfrm>
              <a:off x="9126834" y="4285704"/>
              <a:ext cx="888472" cy="91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3BC86F-8A6D-4449-A79E-D65CBB6F0CC6}"/>
                </a:ext>
              </a:extLst>
            </p:cNvPr>
            <p:cNvCxnSpPr>
              <a:stCxn id="89" idx="2"/>
              <a:endCxn id="266" idx="0"/>
            </p:cNvCxnSpPr>
            <p:nvPr/>
          </p:nvCxnSpPr>
          <p:spPr>
            <a:xfrm>
              <a:off x="9641362" y="4284859"/>
              <a:ext cx="373944" cy="917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8" name="TextBox 97">
            <a:extLst>
              <a:ext uri="{FF2B5EF4-FFF2-40B4-BE49-F238E27FC236}">
                <a16:creationId xmlns:a16="http://schemas.microsoft.com/office/drawing/2014/main" id="{320217C5-6A51-4731-923E-2ACBF40728A8}"/>
              </a:ext>
            </a:extLst>
          </p:cNvPr>
          <p:cNvSpPr txBox="1"/>
          <p:nvPr/>
        </p:nvSpPr>
        <p:spPr>
          <a:xfrm>
            <a:off x="-15046" y="3030008"/>
            <a:ext cx="3725740" cy="1292662"/>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Added Amazon </a:t>
            </a:r>
            <a:r>
              <a:rPr lang="en-US" sz="1300" dirty="0" err="1">
                <a:solidFill>
                  <a:sysClr val="windowText" lastClr="000000"/>
                </a:solidFill>
                <a:latin typeface="Segoe UI Light" panose="020B0502040204020203" pitchFamily="34" charset="0"/>
                <a:cs typeface="Segoe UI Light" panose="020B0502040204020203" pitchFamily="34" charset="0"/>
              </a:rPr>
              <a:t>Elasticache</a:t>
            </a:r>
            <a:r>
              <a:rPr lang="en-US" sz="1300" dirty="0">
                <a:solidFill>
                  <a:sysClr val="windowText" lastClr="000000"/>
                </a:solidFill>
                <a:latin typeface="Segoe UI Light" panose="020B0502040204020203" pitchFamily="34" charset="0"/>
                <a:cs typeface="Segoe UI Light" panose="020B0502040204020203" pitchFamily="34" charset="0"/>
              </a:rPr>
              <a:t> to cache high-accessed queries to lighten the load of databases.</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Amazon </a:t>
            </a:r>
            <a:r>
              <a:rPr lang="en-US" sz="1300" dirty="0" err="1">
                <a:solidFill>
                  <a:sysClr val="windowText" lastClr="000000"/>
                </a:solidFill>
                <a:latin typeface="Segoe UI Light" panose="020B0502040204020203" pitchFamily="34" charset="0"/>
                <a:cs typeface="Segoe UI Light" panose="020B0502040204020203" pitchFamily="34" charset="0"/>
              </a:rPr>
              <a:t>Elasticache</a:t>
            </a:r>
            <a:r>
              <a:rPr lang="en-US" sz="1300" dirty="0">
                <a:solidFill>
                  <a:sysClr val="windowText" lastClr="000000"/>
                </a:solidFill>
                <a:latin typeface="Segoe UI Light" panose="020B0502040204020203" pitchFamily="34" charset="0"/>
                <a:cs typeface="Segoe UI Light" panose="020B0502040204020203" pitchFamily="34" charset="0"/>
              </a:rPr>
              <a:t> consists of managed </a:t>
            </a:r>
            <a:r>
              <a:rPr lang="en-US" sz="1300" dirty="0" err="1">
                <a:solidFill>
                  <a:sysClr val="windowText" lastClr="000000"/>
                </a:solidFill>
                <a:latin typeface="Segoe UI Light" panose="020B0502040204020203" pitchFamily="34" charset="0"/>
                <a:cs typeface="Segoe UI Light" panose="020B0502040204020203" pitchFamily="34" charset="0"/>
              </a:rPr>
              <a:t>memcached</a:t>
            </a:r>
            <a:r>
              <a:rPr lang="en-US" sz="1300" dirty="0">
                <a:solidFill>
                  <a:sysClr val="windowText" lastClr="000000"/>
                </a:solidFill>
                <a:latin typeface="Segoe UI Light" panose="020B0502040204020203" pitchFamily="34" charset="0"/>
                <a:cs typeface="Segoe UI Light" panose="020B0502040204020203" pitchFamily="34" charset="0"/>
              </a:rPr>
              <a:t> or </a:t>
            </a:r>
            <a:r>
              <a:rPr lang="en-US" sz="1300" dirty="0" err="1">
                <a:solidFill>
                  <a:sysClr val="windowText" lastClr="000000"/>
                </a:solidFill>
                <a:latin typeface="Segoe UI Light" panose="020B0502040204020203" pitchFamily="34" charset="0"/>
                <a:cs typeface="Segoe UI Light" panose="020B0502040204020203" pitchFamily="34" charset="0"/>
              </a:rPr>
              <a:t>redis</a:t>
            </a: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sp>
        <p:nvSpPr>
          <p:cNvPr id="104" name="TextBox 103">
            <a:extLst>
              <a:ext uri="{FF2B5EF4-FFF2-40B4-BE49-F238E27FC236}">
                <a16:creationId xmlns:a16="http://schemas.microsoft.com/office/drawing/2014/main" id="{22EE4252-864A-44C6-BBAC-2AD31D7F41DE}"/>
              </a:ext>
            </a:extLst>
          </p:cNvPr>
          <p:cNvSpPr txBox="1"/>
          <p:nvPr/>
        </p:nvSpPr>
        <p:spPr>
          <a:xfrm>
            <a:off x="-15046" y="4378770"/>
            <a:ext cx="3725740" cy="2292935"/>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Added Auto Scaling group for scalability and availability</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Auto Scaling allows to define the minimum size, maximum size, and scale triggers.</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Auto Scaling Group utilizes the Amazon </a:t>
            </a:r>
            <a:r>
              <a:rPr lang="en-US" sz="1300" dirty="0" err="1">
                <a:solidFill>
                  <a:sysClr val="windowText" lastClr="000000"/>
                </a:solidFill>
                <a:latin typeface="Segoe UI Light" panose="020B0502040204020203" pitchFamily="34" charset="0"/>
                <a:cs typeface="Segoe UI Light" panose="020B0502040204020203" pitchFamily="34" charset="0"/>
              </a:rPr>
              <a:t>Cloudwatch</a:t>
            </a:r>
            <a:r>
              <a:rPr lang="en-US" sz="1300" dirty="0">
                <a:solidFill>
                  <a:sysClr val="windowText" lastClr="000000"/>
                </a:solidFill>
                <a:latin typeface="Segoe UI Light" panose="020B0502040204020203" pitchFamily="34" charset="0"/>
                <a:cs typeface="Segoe UI Light" panose="020B0502040204020203" pitchFamily="34" charset="0"/>
              </a:rPr>
              <a:t> to monitor the health of the EC2 Instances</a:t>
            </a: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sp>
        <p:nvSpPr>
          <p:cNvPr id="100" name="TextBox 99">
            <a:extLst>
              <a:ext uri="{FF2B5EF4-FFF2-40B4-BE49-F238E27FC236}">
                <a16:creationId xmlns:a16="http://schemas.microsoft.com/office/drawing/2014/main" id="{7CF5920B-2E12-48AE-8167-431805D890A8}"/>
              </a:ext>
            </a:extLst>
          </p:cNvPr>
          <p:cNvSpPr txBox="1"/>
          <p:nvPr/>
        </p:nvSpPr>
        <p:spPr>
          <a:xfrm>
            <a:off x="-1904" y="1296228"/>
            <a:ext cx="3725740" cy="492443"/>
          </a:xfrm>
          <a:prstGeom prst="rect">
            <a:avLst/>
          </a:prstGeom>
          <a:noFill/>
        </p:spPr>
        <p:txBody>
          <a:bodyPr wrap="square" rtlCol="0">
            <a:spAutoFit/>
          </a:bodyPr>
          <a:lstStyle/>
          <a:p>
            <a:pPr marL="285750" indent="-285750" algn="just">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Added Read replicas of database to lighten the load of master database</a:t>
            </a:r>
          </a:p>
        </p:txBody>
      </p:sp>
    </p:spTree>
    <p:extLst>
      <p:ext uri="{BB962C8B-B14F-4D97-AF65-F5344CB8AC3E}">
        <p14:creationId xmlns:p14="http://schemas.microsoft.com/office/powerpoint/2010/main" val="263213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p:bldP spid="283" grpId="0"/>
      <p:bldP spid="98" grpId="0"/>
      <p:bldP spid="104" grpId="0"/>
      <p:bldP spid="10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719881" cy="61555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Scaling to &gt;100000 Users</a:t>
            </a:r>
          </a:p>
          <a:p>
            <a:endParaRPr lang="en-US" sz="1700" dirty="0">
              <a:solidFill>
                <a:schemeClr val="accent4"/>
              </a:soli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High Availability Architecture</a:t>
            </a:r>
          </a:p>
        </p:txBody>
      </p:sp>
      <p:sp>
        <p:nvSpPr>
          <p:cNvPr id="7" name="Rounded Rectangle 42">
            <a:extLst>
              <a:ext uri="{FF2B5EF4-FFF2-40B4-BE49-F238E27FC236}">
                <a16:creationId xmlns:a16="http://schemas.microsoft.com/office/drawing/2014/main" id="{121EFD8F-788C-409A-B624-DF73C6F0C6C2}"/>
              </a:ext>
            </a:extLst>
          </p:cNvPr>
          <p:cNvSpPr/>
          <p:nvPr/>
        </p:nvSpPr>
        <p:spPr>
          <a:xfrm>
            <a:off x="3704965" y="1511445"/>
            <a:ext cx="3796887" cy="5248543"/>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8" name="Picture 7" descr="AWS-Cloud.png">
            <a:extLst>
              <a:ext uri="{FF2B5EF4-FFF2-40B4-BE49-F238E27FC236}">
                <a16:creationId xmlns:a16="http://schemas.microsoft.com/office/drawing/2014/main" id="{633C2721-C185-4445-A873-9BCE5EA55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7288" y="1216355"/>
            <a:ext cx="601800" cy="558321"/>
          </a:xfrm>
          <a:prstGeom prst="rect">
            <a:avLst/>
          </a:prstGeom>
        </p:spPr>
      </p:pic>
      <p:sp>
        <p:nvSpPr>
          <p:cNvPr id="9" name="Rounded Rectangle 45">
            <a:extLst>
              <a:ext uri="{FF2B5EF4-FFF2-40B4-BE49-F238E27FC236}">
                <a16:creationId xmlns:a16="http://schemas.microsoft.com/office/drawing/2014/main" id="{F4AA19E4-3D52-4406-9A96-94C662345FC0}"/>
              </a:ext>
            </a:extLst>
          </p:cNvPr>
          <p:cNvSpPr/>
          <p:nvPr/>
        </p:nvSpPr>
        <p:spPr>
          <a:xfrm>
            <a:off x="3773879" y="2166734"/>
            <a:ext cx="3566281" cy="4495963"/>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0" name="Picture 9" descr="VPC-Cloud.png">
            <a:extLst>
              <a:ext uri="{FF2B5EF4-FFF2-40B4-BE49-F238E27FC236}">
                <a16:creationId xmlns:a16="http://schemas.microsoft.com/office/drawing/2014/main" id="{8B9CBDFA-5355-4D7D-8433-31690EE7FE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0296" y="1927887"/>
            <a:ext cx="608242" cy="547153"/>
          </a:xfrm>
          <a:prstGeom prst="rect">
            <a:avLst/>
          </a:prstGeom>
        </p:spPr>
      </p:pic>
      <p:sp>
        <p:nvSpPr>
          <p:cNvPr id="11" name="Rounded Rectangle 58">
            <a:extLst>
              <a:ext uri="{FF2B5EF4-FFF2-40B4-BE49-F238E27FC236}">
                <a16:creationId xmlns:a16="http://schemas.microsoft.com/office/drawing/2014/main" id="{13D09454-ACC0-485F-869C-31C338DB5313}"/>
              </a:ext>
            </a:extLst>
          </p:cNvPr>
          <p:cNvSpPr/>
          <p:nvPr/>
        </p:nvSpPr>
        <p:spPr>
          <a:xfrm>
            <a:off x="3855376" y="2456226"/>
            <a:ext cx="1394599" cy="4105788"/>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3" name="Rounded Rectangle 21">
            <a:extLst>
              <a:ext uri="{FF2B5EF4-FFF2-40B4-BE49-F238E27FC236}">
                <a16:creationId xmlns:a16="http://schemas.microsoft.com/office/drawing/2014/main" id="{2A8F724A-0F91-4BD8-981C-677F3DCD4C48}"/>
              </a:ext>
            </a:extLst>
          </p:cNvPr>
          <p:cNvSpPr/>
          <p:nvPr/>
        </p:nvSpPr>
        <p:spPr>
          <a:xfrm>
            <a:off x="3917055" y="2541759"/>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4" name="Picture 13">
            <a:extLst>
              <a:ext uri="{FF2B5EF4-FFF2-40B4-BE49-F238E27FC236}">
                <a16:creationId xmlns:a16="http://schemas.microsoft.com/office/drawing/2014/main" id="{ADE6305F-84E1-470B-8453-FF2C0036CF53}"/>
              </a:ext>
            </a:extLst>
          </p:cNvPr>
          <p:cNvPicPr>
            <a:picLocks noChangeAspect="1"/>
          </p:cNvPicPr>
          <p:nvPr/>
        </p:nvPicPr>
        <p:blipFill>
          <a:blip r:embed="rId5"/>
          <a:stretch>
            <a:fillRect/>
          </a:stretch>
        </p:blipFill>
        <p:spPr>
          <a:xfrm>
            <a:off x="3991939" y="2431619"/>
            <a:ext cx="215900" cy="241300"/>
          </a:xfrm>
          <a:prstGeom prst="rect">
            <a:avLst/>
          </a:prstGeom>
        </p:spPr>
      </p:pic>
      <p:sp>
        <p:nvSpPr>
          <p:cNvPr id="16" name="TextBox 35">
            <a:extLst>
              <a:ext uri="{FF2B5EF4-FFF2-40B4-BE49-F238E27FC236}">
                <a16:creationId xmlns:a16="http://schemas.microsoft.com/office/drawing/2014/main" id="{E8606CA6-FAD4-4AD5-BCDB-DF6261F9B8CD}"/>
              </a:ext>
            </a:extLst>
          </p:cNvPr>
          <p:cNvSpPr txBox="1">
            <a:spLocks noChangeArrowheads="1"/>
          </p:cNvSpPr>
          <p:nvPr/>
        </p:nvSpPr>
        <p:spPr bwMode="auto">
          <a:xfrm>
            <a:off x="3845233" y="348384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17" name="Rounded Rectangle 21">
            <a:extLst>
              <a:ext uri="{FF2B5EF4-FFF2-40B4-BE49-F238E27FC236}">
                <a16:creationId xmlns:a16="http://schemas.microsoft.com/office/drawing/2014/main" id="{F678EA85-4860-4F33-B514-ADAA322F35CB}"/>
              </a:ext>
            </a:extLst>
          </p:cNvPr>
          <p:cNvSpPr/>
          <p:nvPr/>
        </p:nvSpPr>
        <p:spPr>
          <a:xfrm>
            <a:off x="3928930" y="3915872"/>
            <a:ext cx="1246147" cy="2308524"/>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p:txBody>
      </p:sp>
      <p:pic>
        <p:nvPicPr>
          <p:cNvPr id="18" name="Picture 17">
            <a:extLst>
              <a:ext uri="{FF2B5EF4-FFF2-40B4-BE49-F238E27FC236}">
                <a16:creationId xmlns:a16="http://schemas.microsoft.com/office/drawing/2014/main" id="{FC7DB508-E728-4425-8064-58FAF707232C}"/>
              </a:ext>
            </a:extLst>
          </p:cNvPr>
          <p:cNvPicPr>
            <a:picLocks noChangeAspect="1"/>
          </p:cNvPicPr>
          <p:nvPr/>
        </p:nvPicPr>
        <p:blipFill>
          <a:blip r:embed="rId5"/>
          <a:stretch>
            <a:fillRect/>
          </a:stretch>
        </p:blipFill>
        <p:spPr>
          <a:xfrm>
            <a:off x="4003814" y="3784964"/>
            <a:ext cx="215900" cy="241300"/>
          </a:xfrm>
          <a:prstGeom prst="rect">
            <a:avLst/>
          </a:prstGeom>
        </p:spPr>
      </p:pic>
      <p:sp>
        <p:nvSpPr>
          <p:cNvPr id="19" name="TextBox 35">
            <a:extLst>
              <a:ext uri="{FF2B5EF4-FFF2-40B4-BE49-F238E27FC236}">
                <a16:creationId xmlns:a16="http://schemas.microsoft.com/office/drawing/2014/main" id="{1CEDC951-9CA8-432E-9B5F-A152CD071C06}"/>
              </a:ext>
            </a:extLst>
          </p:cNvPr>
          <p:cNvSpPr txBox="1">
            <a:spLocks noChangeArrowheads="1"/>
          </p:cNvSpPr>
          <p:nvPr/>
        </p:nvSpPr>
        <p:spPr bwMode="auto">
          <a:xfrm>
            <a:off x="3854222" y="593506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2" name="Group 1">
            <a:extLst>
              <a:ext uri="{FF2B5EF4-FFF2-40B4-BE49-F238E27FC236}">
                <a16:creationId xmlns:a16="http://schemas.microsoft.com/office/drawing/2014/main" id="{1A040C0E-1845-48C7-AE20-5600E767E5F9}"/>
              </a:ext>
            </a:extLst>
          </p:cNvPr>
          <p:cNvGrpSpPr/>
          <p:nvPr/>
        </p:nvGrpSpPr>
        <p:grpSpPr>
          <a:xfrm>
            <a:off x="3962698" y="2612276"/>
            <a:ext cx="1174962" cy="938118"/>
            <a:chOff x="4548225" y="4819060"/>
            <a:chExt cx="1174962" cy="938118"/>
          </a:xfrm>
        </p:grpSpPr>
        <p:sp>
          <p:nvSpPr>
            <p:cNvPr id="20" name="TextBox 36">
              <a:extLst>
                <a:ext uri="{FF2B5EF4-FFF2-40B4-BE49-F238E27FC236}">
                  <a16:creationId xmlns:a16="http://schemas.microsoft.com/office/drawing/2014/main" id="{280504C4-226B-4531-91A3-CF6ED16A73AC}"/>
                </a:ext>
              </a:extLst>
            </p:cNvPr>
            <p:cNvSpPr txBox="1">
              <a:spLocks noChangeArrowheads="1"/>
            </p:cNvSpPr>
            <p:nvPr/>
          </p:nvSpPr>
          <p:spPr bwMode="auto">
            <a:xfrm>
              <a:off x="4548225" y="5480179"/>
              <a:ext cx="1174962"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EC2 Instances</a:t>
              </a:r>
            </a:p>
          </p:txBody>
        </p:sp>
        <p:pic>
          <p:nvPicPr>
            <p:cNvPr id="21" name="Picture 20">
              <a:extLst>
                <a:ext uri="{FF2B5EF4-FFF2-40B4-BE49-F238E27FC236}">
                  <a16:creationId xmlns:a16="http://schemas.microsoft.com/office/drawing/2014/main" id="{9554D1B0-D609-4B49-A0A8-A9044E633B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9937" y="4819060"/>
              <a:ext cx="651539" cy="687736"/>
            </a:xfrm>
            <a:prstGeom prst="rect">
              <a:avLst/>
            </a:prstGeom>
          </p:spPr>
        </p:pic>
      </p:grpSp>
      <p:sp>
        <p:nvSpPr>
          <p:cNvPr id="22" name="Rounded Rectangle 58">
            <a:extLst>
              <a:ext uri="{FF2B5EF4-FFF2-40B4-BE49-F238E27FC236}">
                <a16:creationId xmlns:a16="http://schemas.microsoft.com/office/drawing/2014/main" id="{6BBE00F8-CC58-49BC-BFA4-5EADA49F1452}"/>
              </a:ext>
            </a:extLst>
          </p:cNvPr>
          <p:cNvSpPr/>
          <p:nvPr/>
        </p:nvSpPr>
        <p:spPr>
          <a:xfrm>
            <a:off x="5854195" y="2456226"/>
            <a:ext cx="1394599" cy="4105788"/>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23" name="Rounded Rectangle 21">
            <a:extLst>
              <a:ext uri="{FF2B5EF4-FFF2-40B4-BE49-F238E27FC236}">
                <a16:creationId xmlns:a16="http://schemas.microsoft.com/office/drawing/2014/main" id="{5BE1F50D-C9B4-4568-87C6-82CD0E0F9270}"/>
              </a:ext>
            </a:extLst>
          </p:cNvPr>
          <p:cNvSpPr/>
          <p:nvPr/>
        </p:nvSpPr>
        <p:spPr>
          <a:xfrm>
            <a:off x="5915874" y="2541759"/>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4" name="Picture 23">
            <a:extLst>
              <a:ext uri="{FF2B5EF4-FFF2-40B4-BE49-F238E27FC236}">
                <a16:creationId xmlns:a16="http://schemas.microsoft.com/office/drawing/2014/main" id="{F6E98FC1-6DCF-4B62-91E9-5F036FCC55FB}"/>
              </a:ext>
            </a:extLst>
          </p:cNvPr>
          <p:cNvPicPr>
            <a:picLocks noChangeAspect="1"/>
          </p:cNvPicPr>
          <p:nvPr/>
        </p:nvPicPr>
        <p:blipFill>
          <a:blip r:embed="rId5"/>
          <a:stretch>
            <a:fillRect/>
          </a:stretch>
        </p:blipFill>
        <p:spPr>
          <a:xfrm>
            <a:off x="5990758" y="2418556"/>
            <a:ext cx="215900" cy="241300"/>
          </a:xfrm>
          <a:prstGeom prst="rect">
            <a:avLst/>
          </a:prstGeom>
        </p:spPr>
      </p:pic>
      <p:sp>
        <p:nvSpPr>
          <p:cNvPr id="26" name="TextBox 35">
            <a:extLst>
              <a:ext uri="{FF2B5EF4-FFF2-40B4-BE49-F238E27FC236}">
                <a16:creationId xmlns:a16="http://schemas.microsoft.com/office/drawing/2014/main" id="{16F5001C-0BC5-4DBA-AD46-679E40B86F8C}"/>
              </a:ext>
            </a:extLst>
          </p:cNvPr>
          <p:cNvSpPr txBox="1">
            <a:spLocks noChangeArrowheads="1"/>
          </p:cNvSpPr>
          <p:nvPr/>
        </p:nvSpPr>
        <p:spPr bwMode="auto">
          <a:xfrm>
            <a:off x="5843690" y="348384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27" name="Rounded Rectangle 21">
            <a:extLst>
              <a:ext uri="{FF2B5EF4-FFF2-40B4-BE49-F238E27FC236}">
                <a16:creationId xmlns:a16="http://schemas.microsoft.com/office/drawing/2014/main" id="{E2676C65-24CE-443D-AEB2-56EF34F1BE43}"/>
              </a:ext>
            </a:extLst>
          </p:cNvPr>
          <p:cNvSpPr/>
          <p:nvPr/>
        </p:nvSpPr>
        <p:spPr>
          <a:xfrm>
            <a:off x="5927749" y="3917497"/>
            <a:ext cx="1246147" cy="2306314"/>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8" name="Picture 27">
            <a:extLst>
              <a:ext uri="{FF2B5EF4-FFF2-40B4-BE49-F238E27FC236}">
                <a16:creationId xmlns:a16="http://schemas.microsoft.com/office/drawing/2014/main" id="{1BF4D832-6339-457C-AB71-C532120F7E0E}"/>
              </a:ext>
            </a:extLst>
          </p:cNvPr>
          <p:cNvPicPr>
            <a:picLocks noChangeAspect="1"/>
          </p:cNvPicPr>
          <p:nvPr/>
        </p:nvPicPr>
        <p:blipFill>
          <a:blip r:embed="rId5"/>
          <a:stretch>
            <a:fillRect/>
          </a:stretch>
        </p:blipFill>
        <p:spPr>
          <a:xfrm>
            <a:off x="6015696" y="3795238"/>
            <a:ext cx="215900" cy="241300"/>
          </a:xfrm>
          <a:prstGeom prst="rect">
            <a:avLst/>
          </a:prstGeom>
        </p:spPr>
      </p:pic>
      <p:sp>
        <p:nvSpPr>
          <p:cNvPr id="29" name="TextBox 35">
            <a:extLst>
              <a:ext uri="{FF2B5EF4-FFF2-40B4-BE49-F238E27FC236}">
                <a16:creationId xmlns:a16="http://schemas.microsoft.com/office/drawing/2014/main" id="{91E42848-1CCB-41E5-8E04-57E0A5D64A95}"/>
              </a:ext>
            </a:extLst>
          </p:cNvPr>
          <p:cNvSpPr txBox="1">
            <a:spLocks noChangeArrowheads="1"/>
          </p:cNvSpPr>
          <p:nvPr/>
        </p:nvSpPr>
        <p:spPr bwMode="auto">
          <a:xfrm>
            <a:off x="5855797" y="5935575"/>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3" name="Group 2">
            <a:extLst>
              <a:ext uri="{FF2B5EF4-FFF2-40B4-BE49-F238E27FC236}">
                <a16:creationId xmlns:a16="http://schemas.microsoft.com/office/drawing/2014/main" id="{4AF2BCCD-18AA-4C09-92BA-6F919B59303D}"/>
              </a:ext>
            </a:extLst>
          </p:cNvPr>
          <p:cNvGrpSpPr/>
          <p:nvPr/>
        </p:nvGrpSpPr>
        <p:grpSpPr>
          <a:xfrm>
            <a:off x="5949113" y="2614265"/>
            <a:ext cx="1174962" cy="938118"/>
            <a:chOff x="6547044" y="4819060"/>
            <a:chExt cx="1174962" cy="938118"/>
          </a:xfrm>
        </p:grpSpPr>
        <p:sp>
          <p:nvSpPr>
            <p:cNvPr id="30" name="TextBox 36">
              <a:extLst>
                <a:ext uri="{FF2B5EF4-FFF2-40B4-BE49-F238E27FC236}">
                  <a16:creationId xmlns:a16="http://schemas.microsoft.com/office/drawing/2014/main" id="{28020D07-8CFD-4323-9AAE-B05205831E01}"/>
                </a:ext>
              </a:extLst>
            </p:cNvPr>
            <p:cNvSpPr txBox="1">
              <a:spLocks noChangeArrowheads="1"/>
            </p:cNvSpPr>
            <p:nvPr/>
          </p:nvSpPr>
          <p:spPr bwMode="auto">
            <a:xfrm>
              <a:off x="6547044" y="5480179"/>
              <a:ext cx="1174962"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EC2 Instances</a:t>
              </a:r>
            </a:p>
          </p:txBody>
        </p:sp>
        <p:pic>
          <p:nvPicPr>
            <p:cNvPr id="31" name="Picture 30">
              <a:extLst>
                <a:ext uri="{FF2B5EF4-FFF2-40B4-BE49-F238E27FC236}">
                  <a16:creationId xmlns:a16="http://schemas.microsoft.com/office/drawing/2014/main" id="{058DBDD1-C1C9-4A21-91DD-3E4EAE0B1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756" y="4819060"/>
              <a:ext cx="651539" cy="687736"/>
            </a:xfrm>
            <a:prstGeom prst="rect">
              <a:avLst/>
            </a:prstGeom>
          </p:spPr>
        </p:pic>
      </p:grpSp>
      <p:grpSp>
        <p:nvGrpSpPr>
          <p:cNvPr id="38" name="Group 37">
            <a:extLst>
              <a:ext uri="{FF2B5EF4-FFF2-40B4-BE49-F238E27FC236}">
                <a16:creationId xmlns:a16="http://schemas.microsoft.com/office/drawing/2014/main" id="{91E9E71E-E21F-4ADB-B310-7E5E9928C1AE}"/>
              </a:ext>
            </a:extLst>
          </p:cNvPr>
          <p:cNvGrpSpPr/>
          <p:nvPr/>
        </p:nvGrpSpPr>
        <p:grpSpPr>
          <a:xfrm>
            <a:off x="5754236" y="123185"/>
            <a:ext cx="1078992" cy="873844"/>
            <a:chOff x="5564012" y="88862"/>
            <a:chExt cx="1078992" cy="873844"/>
          </a:xfrm>
        </p:grpSpPr>
        <p:pic>
          <p:nvPicPr>
            <p:cNvPr id="39" name="Picture 38">
              <a:extLst>
                <a:ext uri="{FF2B5EF4-FFF2-40B4-BE49-F238E27FC236}">
                  <a16:creationId xmlns:a16="http://schemas.microsoft.com/office/drawing/2014/main" id="{085C7A8C-621B-497F-AA53-122E16037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0049" y="88862"/>
              <a:ext cx="731520" cy="707136"/>
            </a:xfrm>
            <a:prstGeom prst="rect">
              <a:avLst/>
            </a:prstGeom>
          </p:spPr>
        </p:pic>
        <p:sp>
          <p:nvSpPr>
            <p:cNvPr id="40" name="TextBox 39">
              <a:extLst>
                <a:ext uri="{FF2B5EF4-FFF2-40B4-BE49-F238E27FC236}">
                  <a16:creationId xmlns:a16="http://schemas.microsoft.com/office/drawing/2014/main" id="{D86EA03D-D3EC-4D09-806D-7490EF3B5D6C}"/>
                </a:ext>
              </a:extLst>
            </p:cNvPr>
            <p:cNvSpPr txBox="1"/>
            <p:nvPr/>
          </p:nvSpPr>
          <p:spPr>
            <a:xfrm>
              <a:off x="5564012" y="80725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US Users</a:t>
              </a:r>
            </a:p>
          </p:txBody>
        </p:sp>
      </p:grpSp>
      <p:pic>
        <p:nvPicPr>
          <p:cNvPr id="41" name="Picture 40">
            <a:extLst>
              <a:ext uri="{FF2B5EF4-FFF2-40B4-BE49-F238E27FC236}">
                <a16:creationId xmlns:a16="http://schemas.microsoft.com/office/drawing/2014/main" id="{420DEFD1-7C5C-4354-A2A2-5203E3456A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76762" y="1354418"/>
            <a:ext cx="543639" cy="564958"/>
          </a:xfrm>
          <a:prstGeom prst="rect">
            <a:avLst/>
          </a:prstGeom>
        </p:spPr>
      </p:pic>
      <p:cxnSp>
        <p:nvCxnSpPr>
          <p:cNvPr id="43" name="Connector: Elbow 42">
            <a:extLst>
              <a:ext uri="{FF2B5EF4-FFF2-40B4-BE49-F238E27FC236}">
                <a16:creationId xmlns:a16="http://schemas.microsoft.com/office/drawing/2014/main" id="{B86FFA80-6ED2-4B72-BA13-1F9FCC6450C5}"/>
              </a:ext>
            </a:extLst>
          </p:cNvPr>
          <p:cNvCxnSpPr>
            <a:cxnSpLocks/>
            <a:stCxn id="41" idx="3"/>
            <a:endCxn id="31" idx="0"/>
          </p:cNvCxnSpPr>
          <p:nvPr/>
        </p:nvCxnSpPr>
        <p:spPr>
          <a:xfrm>
            <a:off x="5820401" y="1636897"/>
            <a:ext cx="716194" cy="9773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1BE6F4C-6F73-4E4A-B427-5AB45418F2B7}"/>
              </a:ext>
            </a:extLst>
          </p:cNvPr>
          <p:cNvCxnSpPr>
            <a:cxnSpLocks/>
            <a:stCxn id="41" idx="1"/>
            <a:endCxn id="21" idx="0"/>
          </p:cNvCxnSpPr>
          <p:nvPr/>
        </p:nvCxnSpPr>
        <p:spPr>
          <a:xfrm rot="10800000" flipV="1">
            <a:off x="4550180" y="1636896"/>
            <a:ext cx="726582" cy="9753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36">
            <a:extLst>
              <a:ext uri="{FF2B5EF4-FFF2-40B4-BE49-F238E27FC236}">
                <a16:creationId xmlns:a16="http://schemas.microsoft.com/office/drawing/2014/main" id="{09F70BC9-B0CD-4361-B23E-5715F7585D27}"/>
              </a:ext>
            </a:extLst>
          </p:cNvPr>
          <p:cNvSpPr txBox="1">
            <a:spLocks noChangeArrowheads="1"/>
          </p:cNvSpPr>
          <p:nvPr/>
        </p:nvSpPr>
        <p:spPr bwMode="auto">
          <a:xfrm>
            <a:off x="4774249" y="1871494"/>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sp>
        <p:nvSpPr>
          <p:cNvPr id="117" name="TextBox 116">
            <a:extLst>
              <a:ext uri="{FF2B5EF4-FFF2-40B4-BE49-F238E27FC236}">
                <a16:creationId xmlns:a16="http://schemas.microsoft.com/office/drawing/2014/main" id="{FD414F34-1833-49F1-8E8C-A4F1DA31E8B3}"/>
              </a:ext>
            </a:extLst>
          </p:cNvPr>
          <p:cNvSpPr txBox="1"/>
          <p:nvPr/>
        </p:nvSpPr>
        <p:spPr>
          <a:xfrm>
            <a:off x="5223494" y="3142875"/>
            <a:ext cx="630932" cy="274320"/>
          </a:xfrm>
          <a:prstGeom prst="rect">
            <a:avLst/>
          </a:prstGeom>
          <a:noFill/>
        </p:spPr>
        <p:txBody>
          <a:bodyPr wrap="square" lIns="0" tIns="0" rIns="0" bIns="0" rtlCol="0" anchor="t">
            <a:noAutofit/>
          </a:bodyPr>
          <a:lstStyle/>
          <a:p>
            <a:pPr algn="ctr"/>
            <a:r>
              <a:rPr lang="en-US" sz="1050" b="1" dirty="0"/>
              <a:t>Auto Scaling</a:t>
            </a:r>
            <a:endParaRPr lang="en-US" sz="2000" b="1" dirty="0"/>
          </a:p>
        </p:txBody>
      </p:sp>
      <p:pic>
        <p:nvPicPr>
          <p:cNvPr id="118" name="Picture 117">
            <a:extLst>
              <a:ext uri="{FF2B5EF4-FFF2-40B4-BE49-F238E27FC236}">
                <a16:creationId xmlns:a16="http://schemas.microsoft.com/office/drawing/2014/main" id="{F63950F9-6182-4020-9D65-E3CA42AB37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9241" y="2668360"/>
            <a:ext cx="492244" cy="478571"/>
          </a:xfrm>
          <a:prstGeom prst="rect">
            <a:avLst/>
          </a:prstGeom>
        </p:spPr>
      </p:pic>
      <p:sp>
        <p:nvSpPr>
          <p:cNvPr id="59" name="Rectangle: Rounded Corners 58">
            <a:extLst>
              <a:ext uri="{FF2B5EF4-FFF2-40B4-BE49-F238E27FC236}">
                <a16:creationId xmlns:a16="http://schemas.microsoft.com/office/drawing/2014/main" id="{99FCFD08-99A8-4FF1-BB11-F54B93257991}"/>
              </a:ext>
            </a:extLst>
          </p:cNvPr>
          <p:cNvSpPr/>
          <p:nvPr/>
        </p:nvSpPr>
        <p:spPr>
          <a:xfrm>
            <a:off x="4092430" y="2599749"/>
            <a:ext cx="2912654" cy="914871"/>
          </a:xfrm>
          <a:prstGeom prst="round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828C5DF2-8ED4-48DE-BDD0-18DCAC21A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0618" y="4082818"/>
            <a:ext cx="491825" cy="580516"/>
          </a:xfrm>
          <a:prstGeom prst="rect">
            <a:avLst/>
          </a:prstGeom>
        </p:spPr>
      </p:pic>
      <p:sp>
        <p:nvSpPr>
          <p:cNvPr id="120" name="TextBox 119">
            <a:extLst>
              <a:ext uri="{FF2B5EF4-FFF2-40B4-BE49-F238E27FC236}">
                <a16:creationId xmlns:a16="http://schemas.microsoft.com/office/drawing/2014/main" id="{FB6417C6-176E-4C41-B8C9-09660DE10901}"/>
              </a:ext>
            </a:extLst>
          </p:cNvPr>
          <p:cNvSpPr txBox="1"/>
          <p:nvPr/>
        </p:nvSpPr>
        <p:spPr>
          <a:xfrm>
            <a:off x="3773879" y="4187794"/>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pic>
        <p:nvPicPr>
          <p:cNvPr id="121" name="Picture 120">
            <a:extLst>
              <a:ext uri="{FF2B5EF4-FFF2-40B4-BE49-F238E27FC236}">
                <a16:creationId xmlns:a16="http://schemas.microsoft.com/office/drawing/2014/main" id="{9DA79F28-0557-4665-AB61-4EDB37AEF6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9463" y="4094606"/>
            <a:ext cx="491825" cy="580516"/>
          </a:xfrm>
          <a:prstGeom prst="rect">
            <a:avLst/>
          </a:prstGeom>
        </p:spPr>
      </p:pic>
      <p:sp>
        <p:nvSpPr>
          <p:cNvPr id="122" name="TextBox 121">
            <a:extLst>
              <a:ext uri="{FF2B5EF4-FFF2-40B4-BE49-F238E27FC236}">
                <a16:creationId xmlns:a16="http://schemas.microsoft.com/office/drawing/2014/main" id="{3D5408C2-1E0B-446E-8ED0-9D07EDB8ED80}"/>
              </a:ext>
            </a:extLst>
          </p:cNvPr>
          <p:cNvSpPr txBox="1"/>
          <p:nvPr/>
        </p:nvSpPr>
        <p:spPr>
          <a:xfrm>
            <a:off x="6332453" y="4187347"/>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sp>
        <p:nvSpPr>
          <p:cNvPr id="125" name="TextBox 124">
            <a:extLst>
              <a:ext uri="{FF2B5EF4-FFF2-40B4-BE49-F238E27FC236}">
                <a16:creationId xmlns:a16="http://schemas.microsoft.com/office/drawing/2014/main" id="{4FED5E86-6B06-42E4-9B72-7CFD47965CB6}"/>
              </a:ext>
            </a:extLst>
          </p:cNvPr>
          <p:cNvSpPr txBox="1"/>
          <p:nvPr/>
        </p:nvSpPr>
        <p:spPr>
          <a:xfrm>
            <a:off x="4515044" y="5645455"/>
            <a:ext cx="640080" cy="274320"/>
          </a:xfrm>
          <a:prstGeom prst="rect">
            <a:avLst/>
          </a:prstGeom>
          <a:noFill/>
        </p:spPr>
        <p:txBody>
          <a:bodyPr wrap="square" lIns="0" tIns="0" rIns="0" bIns="0" rtlCol="0" anchor="t">
            <a:noAutofit/>
          </a:bodyPr>
          <a:lstStyle/>
          <a:p>
            <a:pPr algn="ctr"/>
            <a:r>
              <a:rPr lang="en-US" sz="800" b="1" dirty="0"/>
              <a:t>RDS DB instance</a:t>
            </a:r>
            <a:endParaRPr lang="en-US" sz="1400" b="1" dirty="0"/>
          </a:p>
        </p:txBody>
      </p:sp>
      <p:pic>
        <p:nvPicPr>
          <p:cNvPr id="126" name="Picture 125">
            <a:extLst>
              <a:ext uri="{FF2B5EF4-FFF2-40B4-BE49-F238E27FC236}">
                <a16:creationId xmlns:a16="http://schemas.microsoft.com/office/drawing/2014/main" id="{A7DDE3E6-CC9A-4BD4-AA29-8DDB294D93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00618" y="5042626"/>
            <a:ext cx="457319" cy="602829"/>
          </a:xfrm>
          <a:prstGeom prst="rect">
            <a:avLst/>
          </a:prstGeom>
        </p:spPr>
      </p:pic>
      <p:sp>
        <p:nvSpPr>
          <p:cNvPr id="127" name="TextBox 126">
            <a:extLst>
              <a:ext uri="{FF2B5EF4-FFF2-40B4-BE49-F238E27FC236}">
                <a16:creationId xmlns:a16="http://schemas.microsoft.com/office/drawing/2014/main" id="{4E421B6D-F939-4DEE-9024-A830AB1A99EA}"/>
              </a:ext>
            </a:extLst>
          </p:cNvPr>
          <p:cNvSpPr txBox="1"/>
          <p:nvPr/>
        </p:nvSpPr>
        <p:spPr>
          <a:xfrm>
            <a:off x="5934322" y="5629957"/>
            <a:ext cx="746446" cy="274320"/>
          </a:xfrm>
          <a:prstGeom prst="rect">
            <a:avLst/>
          </a:prstGeom>
          <a:noFill/>
        </p:spPr>
        <p:txBody>
          <a:bodyPr wrap="square" lIns="0" tIns="0" rIns="0" bIns="0" rtlCol="0" anchor="t">
            <a:noAutofit/>
          </a:bodyPr>
          <a:lstStyle/>
          <a:p>
            <a:pPr algn="ctr"/>
            <a:r>
              <a:rPr lang="en-US" sz="800" b="1" spc="-50" dirty="0"/>
              <a:t>RDS DB </a:t>
            </a:r>
            <a:br>
              <a:rPr lang="en-US" sz="800" b="1" spc="-50" dirty="0"/>
            </a:br>
            <a:r>
              <a:rPr lang="en-US" sz="800" b="1" spc="-50" dirty="0"/>
              <a:t>instance</a:t>
            </a:r>
          </a:p>
          <a:p>
            <a:pPr algn="ctr"/>
            <a:r>
              <a:rPr lang="en-US" sz="800" b="1" spc="-50" dirty="0"/>
              <a:t> standby</a:t>
            </a:r>
            <a:endParaRPr lang="en-US" sz="1400" b="1" spc="-50" dirty="0"/>
          </a:p>
        </p:txBody>
      </p:sp>
      <p:pic>
        <p:nvPicPr>
          <p:cNvPr id="128" name="Picture 127">
            <a:extLst>
              <a:ext uri="{FF2B5EF4-FFF2-40B4-BE49-F238E27FC236}">
                <a16:creationId xmlns:a16="http://schemas.microsoft.com/office/drawing/2014/main" id="{BF4CEDDE-B5B5-498E-869D-B336A39F75E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6478" y="5031613"/>
            <a:ext cx="457319" cy="602829"/>
          </a:xfrm>
          <a:prstGeom prst="rect">
            <a:avLst/>
          </a:prstGeom>
        </p:spPr>
      </p:pic>
      <p:sp>
        <p:nvSpPr>
          <p:cNvPr id="130" name="TextBox 129">
            <a:extLst>
              <a:ext uri="{FF2B5EF4-FFF2-40B4-BE49-F238E27FC236}">
                <a16:creationId xmlns:a16="http://schemas.microsoft.com/office/drawing/2014/main" id="{20EFEED6-59A5-41A5-922B-F387504F546C}"/>
              </a:ext>
            </a:extLst>
          </p:cNvPr>
          <p:cNvSpPr txBox="1"/>
          <p:nvPr/>
        </p:nvSpPr>
        <p:spPr>
          <a:xfrm>
            <a:off x="3924652" y="5638388"/>
            <a:ext cx="640080" cy="274320"/>
          </a:xfrm>
          <a:prstGeom prst="rect">
            <a:avLst/>
          </a:prstGeom>
          <a:noFill/>
        </p:spPr>
        <p:txBody>
          <a:bodyPr wrap="square" lIns="0" tIns="0" rIns="0" bIns="0" rtlCol="0" anchor="t">
            <a:noAutofit/>
          </a:bodyPr>
          <a:lstStyle/>
          <a:p>
            <a:pPr algn="ctr"/>
            <a:r>
              <a:rPr lang="en-US" sz="800" b="1" dirty="0"/>
              <a:t>RDS DB </a:t>
            </a:r>
            <a:br>
              <a:rPr lang="en-US" sz="800" b="1" dirty="0"/>
            </a:br>
            <a:r>
              <a:rPr lang="en-US" sz="800" b="1" dirty="0"/>
              <a:t>instance read replica</a:t>
            </a:r>
            <a:endParaRPr lang="en-US" sz="1400" b="1" dirty="0"/>
          </a:p>
        </p:txBody>
      </p:sp>
      <p:pic>
        <p:nvPicPr>
          <p:cNvPr id="131" name="Picture 130">
            <a:extLst>
              <a:ext uri="{FF2B5EF4-FFF2-40B4-BE49-F238E27FC236}">
                <a16:creationId xmlns:a16="http://schemas.microsoft.com/office/drawing/2014/main" id="{64A34A57-E3DD-45D4-88B9-D3870B1C08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26370" y="5031613"/>
            <a:ext cx="457319" cy="602829"/>
          </a:xfrm>
          <a:prstGeom prst="rect">
            <a:avLst/>
          </a:prstGeom>
        </p:spPr>
      </p:pic>
      <p:sp>
        <p:nvSpPr>
          <p:cNvPr id="132" name="TextBox 131">
            <a:extLst>
              <a:ext uri="{FF2B5EF4-FFF2-40B4-BE49-F238E27FC236}">
                <a16:creationId xmlns:a16="http://schemas.microsoft.com/office/drawing/2014/main" id="{463CD0E6-C78D-4C69-874C-A09F67A58553}"/>
              </a:ext>
            </a:extLst>
          </p:cNvPr>
          <p:cNvSpPr txBox="1"/>
          <p:nvPr/>
        </p:nvSpPr>
        <p:spPr>
          <a:xfrm>
            <a:off x="6518876" y="5639333"/>
            <a:ext cx="640080" cy="274320"/>
          </a:xfrm>
          <a:prstGeom prst="rect">
            <a:avLst/>
          </a:prstGeom>
          <a:noFill/>
        </p:spPr>
        <p:txBody>
          <a:bodyPr wrap="square" lIns="0" tIns="0" rIns="0" bIns="0" rtlCol="0" anchor="t">
            <a:noAutofit/>
          </a:bodyPr>
          <a:lstStyle/>
          <a:p>
            <a:pPr algn="ctr"/>
            <a:r>
              <a:rPr lang="en-US" sz="800" b="1" dirty="0"/>
              <a:t>RDS DB </a:t>
            </a:r>
            <a:br>
              <a:rPr lang="en-US" sz="800" b="1" dirty="0"/>
            </a:br>
            <a:r>
              <a:rPr lang="en-US" sz="800" b="1" dirty="0"/>
              <a:t>instance read replica</a:t>
            </a:r>
            <a:endParaRPr lang="en-US" sz="1400" b="1" dirty="0"/>
          </a:p>
        </p:txBody>
      </p:sp>
      <p:pic>
        <p:nvPicPr>
          <p:cNvPr id="133" name="Picture 132">
            <a:extLst>
              <a:ext uri="{FF2B5EF4-FFF2-40B4-BE49-F238E27FC236}">
                <a16:creationId xmlns:a16="http://schemas.microsoft.com/office/drawing/2014/main" id="{6FA27F60-AE9F-4EC2-9936-47CAEDB1413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594" y="5032558"/>
            <a:ext cx="457319" cy="602829"/>
          </a:xfrm>
          <a:prstGeom prst="rect">
            <a:avLst/>
          </a:prstGeom>
        </p:spPr>
      </p:pic>
      <p:cxnSp>
        <p:nvCxnSpPr>
          <p:cNvPr id="2054" name="Straight Arrow Connector 2053">
            <a:extLst>
              <a:ext uri="{FF2B5EF4-FFF2-40B4-BE49-F238E27FC236}">
                <a16:creationId xmlns:a16="http://schemas.microsoft.com/office/drawing/2014/main" id="{282404A1-7282-4998-A0AE-7E39DA8BCC1F}"/>
              </a:ext>
            </a:extLst>
          </p:cNvPr>
          <p:cNvCxnSpPr>
            <a:stCxn id="21" idx="2"/>
            <a:endCxn id="131" idx="0"/>
          </p:cNvCxnSpPr>
          <p:nvPr/>
        </p:nvCxnSpPr>
        <p:spPr>
          <a:xfrm flipH="1">
            <a:off x="4255030" y="3300012"/>
            <a:ext cx="295150" cy="173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6" name="Straight Arrow Connector 2055">
            <a:extLst>
              <a:ext uri="{FF2B5EF4-FFF2-40B4-BE49-F238E27FC236}">
                <a16:creationId xmlns:a16="http://schemas.microsoft.com/office/drawing/2014/main" id="{B4A16A08-BD63-4C2C-9469-2F7EC68B45C9}"/>
              </a:ext>
            </a:extLst>
          </p:cNvPr>
          <p:cNvCxnSpPr>
            <a:stCxn id="20" idx="0"/>
            <a:endCxn id="126" idx="0"/>
          </p:cNvCxnSpPr>
          <p:nvPr/>
        </p:nvCxnSpPr>
        <p:spPr>
          <a:xfrm>
            <a:off x="4550179" y="3273395"/>
            <a:ext cx="279099" cy="1769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3FF8E998-9A21-47CE-A93C-E25A915A15F0}"/>
              </a:ext>
            </a:extLst>
          </p:cNvPr>
          <p:cNvCxnSpPr>
            <a:stCxn id="20" idx="0"/>
            <a:endCxn id="119" idx="0"/>
          </p:cNvCxnSpPr>
          <p:nvPr/>
        </p:nvCxnSpPr>
        <p:spPr>
          <a:xfrm>
            <a:off x="4550179" y="3273395"/>
            <a:ext cx="296352" cy="809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0" name="Straight Arrow Connector 2059">
            <a:extLst>
              <a:ext uri="{FF2B5EF4-FFF2-40B4-BE49-F238E27FC236}">
                <a16:creationId xmlns:a16="http://schemas.microsoft.com/office/drawing/2014/main" id="{37024B66-1CCD-4425-9F71-867A55834666}"/>
              </a:ext>
            </a:extLst>
          </p:cNvPr>
          <p:cNvCxnSpPr>
            <a:stCxn id="31" idx="2"/>
            <a:endCxn id="126" idx="0"/>
          </p:cNvCxnSpPr>
          <p:nvPr/>
        </p:nvCxnSpPr>
        <p:spPr>
          <a:xfrm flipH="1">
            <a:off x="4829278" y="3302001"/>
            <a:ext cx="1707317" cy="174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2" name="Straight Arrow Connector 2061">
            <a:extLst>
              <a:ext uri="{FF2B5EF4-FFF2-40B4-BE49-F238E27FC236}">
                <a16:creationId xmlns:a16="http://schemas.microsoft.com/office/drawing/2014/main" id="{2DF80FFF-1CEA-411A-96BD-EE940F01B232}"/>
              </a:ext>
            </a:extLst>
          </p:cNvPr>
          <p:cNvCxnSpPr>
            <a:cxnSpLocks/>
            <a:stCxn id="30" idx="0"/>
            <a:endCxn id="121" idx="0"/>
          </p:cNvCxnSpPr>
          <p:nvPr/>
        </p:nvCxnSpPr>
        <p:spPr>
          <a:xfrm flipH="1">
            <a:off x="6335376" y="3275384"/>
            <a:ext cx="201218" cy="819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26EFAE4D-43FC-4511-B1E9-50B3D8801D81}"/>
              </a:ext>
            </a:extLst>
          </p:cNvPr>
          <p:cNvCxnSpPr>
            <a:stCxn id="31" idx="2"/>
            <a:endCxn id="133" idx="0"/>
          </p:cNvCxnSpPr>
          <p:nvPr/>
        </p:nvCxnSpPr>
        <p:spPr>
          <a:xfrm>
            <a:off x="6536595" y="3302001"/>
            <a:ext cx="312659" cy="1730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42">
            <a:extLst>
              <a:ext uri="{FF2B5EF4-FFF2-40B4-BE49-F238E27FC236}">
                <a16:creationId xmlns:a16="http://schemas.microsoft.com/office/drawing/2014/main" id="{A88FBB78-2BEC-42A1-8B50-CEDCF1A35A38}"/>
              </a:ext>
            </a:extLst>
          </p:cNvPr>
          <p:cNvSpPr/>
          <p:nvPr/>
        </p:nvSpPr>
        <p:spPr>
          <a:xfrm>
            <a:off x="8271380" y="1511445"/>
            <a:ext cx="3816180" cy="5248543"/>
          </a:xfrm>
          <a:prstGeom prst="roundRect">
            <a:avLst>
              <a:gd name="adj" fmla="val 2766"/>
            </a:avLst>
          </a:prstGeom>
          <a:solidFill>
            <a:schemeClr val="bg1">
              <a:lumMod val="95000"/>
            </a:schemeClr>
          </a:solidFill>
          <a:ln w="9525">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54" name="Picture 153" descr="AWS-Cloud.png">
            <a:extLst>
              <a:ext uri="{FF2B5EF4-FFF2-40B4-BE49-F238E27FC236}">
                <a16:creationId xmlns:a16="http://schemas.microsoft.com/office/drawing/2014/main" id="{BFF4131F-8931-4BBC-9E1B-013D27CD17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1835" y="1204163"/>
            <a:ext cx="601800" cy="558321"/>
          </a:xfrm>
          <a:prstGeom prst="rect">
            <a:avLst/>
          </a:prstGeom>
        </p:spPr>
      </p:pic>
      <p:sp>
        <p:nvSpPr>
          <p:cNvPr id="155" name="Rounded Rectangle 45">
            <a:extLst>
              <a:ext uri="{FF2B5EF4-FFF2-40B4-BE49-F238E27FC236}">
                <a16:creationId xmlns:a16="http://schemas.microsoft.com/office/drawing/2014/main" id="{C3B9FD52-5F40-40CE-8B73-E2B59187128F}"/>
              </a:ext>
            </a:extLst>
          </p:cNvPr>
          <p:cNvSpPr/>
          <p:nvPr/>
        </p:nvSpPr>
        <p:spPr>
          <a:xfrm>
            <a:off x="8380849" y="2166734"/>
            <a:ext cx="3584402" cy="4495963"/>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56" name="Picture 155" descr="VPC-Cloud.png">
            <a:extLst>
              <a:ext uri="{FF2B5EF4-FFF2-40B4-BE49-F238E27FC236}">
                <a16:creationId xmlns:a16="http://schemas.microsoft.com/office/drawing/2014/main" id="{0A0CFCB8-EEB6-47F2-BB69-7A07709B53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4843" y="1915695"/>
            <a:ext cx="608242" cy="547153"/>
          </a:xfrm>
          <a:prstGeom prst="rect">
            <a:avLst/>
          </a:prstGeom>
        </p:spPr>
      </p:pic>
      <p:sp>
        <p:nvSpPr>
          <p:cNvPr id="157" name="Rounded Rectangle 58">
            <a:extLst>
              <a:ext uri="{FF2B5EF4-FFF2-40B4-BE49-F238E27FC236}">
                <a16:creationId xmlns:a16="http://schemas.microsoft.com/office/drawing/2014/main" id="{487EFFE4-CED4-48A1-BC1A-4FDA12C5E0D7}"/>
              </a:ext>
            </a:extLst>
          </p:cNvPr>
          <p:cNvSpPr/>
          <p:nvPr/>
        </p:nvSpPr>
        <p:spPr>
          <a:xfrm>
            <a:off x="8467731" y="2456226"/>
            <a:ext cx="1394599" cy="4105788"/>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100" dirty="0">
              <a:solidFill>
                <a:srgbClr val="010203"/>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2"/>
                </a:solidFill>
                <a:effectLst/>
                <a:uLnTx/>
                <a:uFillTx/>
                <a:latin typeface="Arial"/>
                <a:ea typeface="+mn-ea"/>
                <a:cs typeface="Arial"/>
              </a:rPr>
              <a:t>Availability Zone A</a:t>
            </a:r>
          </a:p>
        </p:txBody>
      </p:sp>
      <p:sp>
        <p:nvSpPr>
          <p:cNvPr id="158" name="Rounded Rectangle 21">
            <a:extLst>
              <a:ext uri="{FF2B5EF4-FFF2-40B4-BE49-F238E27FC236}">
                <a16:creationId xmlns:a16="http://schemas.microsoft.com/office/drawing/2014/main" id="{EE982AAB-0FAE-4DDC-BEF0-536ECC211A90}"/>
              </a:ext>
            </a:extLst>
          </p:cNvPr>
          <p:cNvSpPr/>
          <p:nvPr/>
        </p:nvSpPr>
        <p:spPr>
          <a:xfrm>
            <a:off x="8529410" y="2541759"/>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9" name="Picture 158">
            <a:extLst>
              <a:ext uri="{FF2B5EF4-FFF2-40B4-BE49-F238E27FC236}">
                <a16:creationId xmlns:a16="http://schemas.microsoft.com/office/drawing/2014/main" id="{C3416807-122C-4B8F-9BD8-F1C1ABA6C8FB}"/>
              </a:ext>
            </a:extLst>
          </p:cNvPr>
          <p:cNvPicPr>
            <a:picLocks noChangeAspect="1"/>
          </p:cNvPicPr>
          <p:nvPr/>
        </p:nvPicPr>
        <p:blipFill>
          <a:blip r:embed="rId5"/>
          <a:stretch>
            <a:fillRect/>
          </a:stretch>
        </p:blipFill>
        <p:spPr>
          <a:xfrm>
            <a:off x="8604294" y="2431619"/>
            <a:ext cx="215900" cy="241300"/>
          </a:xfrm>
          <a:prstGeom prst="rect">
            <a:avLst/>
          </a:prstGeom>
        </p:spPr>
      </p:pic>
      <p:sp>
        <p:nvSpPr>
          <p:cNvPr id="160" name="TextBox 35">
            <a:extLst>
              <a:ext uri="{FF2B5EF4-FFF2-40B4-BE49-F238E27FC236}">
                <a16:creationId xmlns:a16="http://schemas.microsoft.com/office/drawing/2014/main" id="{FDF448F9-4AD3-43F2-AD32-295AC29A87D7}"/>
              </a:ext>
            </a:extLst>
          </p:cNvPr>
          <p:cNvSpPr txBox="1">
            <a:spLocks noChangeArrowheads="1"/>
          </p:cNvSpPr>
          <p:nvPr/>
        </p:nvSpPr>
        <p:spPr bwMode="auto">
          <a:xfrm>
            <a:off x="8457588" y="348384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161" name="Rounded Rectangle 21">
            <a:extLst>
              <a:ext uri="{FF2B5EF4-FFF2-40B4-BE49-F238E27FC236}">
                <a16:creationId xmlns:a16="http://schemas.microsoft.com/office/drawing/2014/main" id="{E9456739-346F-4403-B686-AB2304C21170}"/>
              </a:ext>
            </a:extLst>
          </p:cNvPr>
          <p:cNvSpPr/>
          <p:nvPr/>
        </p:nvSpPr>
        <p:spPr>
          <a:xfrm>
            <a:off x="8541285" y="3915872"/>
            <a:ext cx="1246147" cy="2308524"/>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a:p>
            <a:pPr algn="ctr" fontAlgn="auto">
              <a:spcBef>
                <a:spcPts val="0"/>
              </a:spcBef>
              <a:spcAft>
                <a:spcPts val="0"/>
              </a:spcAft>
              <a:defRPr/>
            </a:pPr>
            <a:endParaRPr lang="en-US" dirty="0">
              <a:solidFill>
                <a:schemeClr val="tx1"/>
              </a:solidFill>
              <a:latin typeface="Helvetica Neue"/>
              <a:cs typeface="Helvetica Neue"/>
            </a:endParaRPr>
          </a:p>
        </p:txBody>
      </p:sp>
      <p:pic>
        <p:nvPicPr>
          <p:cNvPr id="162" name="Picture 161">
            <a:extLst>
              <a:ext uri="{FF2B5EF4-FFF2-40B4-BE49-F238E27FC236}">
                <a16:creationId xmlns:a16="http://schemas.microsoft.com/office/drawing/2014/main" id="{BA8E4FAC-E9FD-46E9-A30F-B88F86410891}"/>
              </a:ext>
            </a:extLst>
          </p:cNvPr>
          <p:cNvPicPr>
            <a:picLocks noChangeAspect="1"/>
          </p:cNvPicPr>
          <p:nvPr/>
        </p:nvPicPr>
        <p:blipFill>
          <a:blip r:embed="rId5"/>
          <a:stretch>
            <a:fillRect/>
          </a:stretch>
        </p:blipFill>
        <p:spPr>
          <a:xfrm>
            <a:off x="8616169" y="3784964"/>
            <a:ext cx="215900" cy="241300"/>
          </a:xfrm>
          <a:prstGeom prst="rect">
            <a:avLst/>
          </a:prstGeom>
        </p:spPr>
      </p:pic>
      <p:sp>
        <p:nvSpPr>
          <p:cNvPr id="163" name="TextBox 35">
            <a:extLst>
              <a:ext uri="{FF2B5EF4-FFF2-40B4-BE49-F238E27FC236}">
                <a16:creationId xmlns:a16="http://schemas.microsoft.com/office/drawing/2014/main" id="{973DE5CF-B710-4061-963F-91A3870AA3BC}"/>
              </a:ext>
            </a:extLst>
          </p:cNvPr>
          <p:cNvSpPr txBox="1">
            <a:spLocks noChangeArrowheads="1"/>
          </p:cNvSpPr>
          <p:nvPr/>
        </p:nvSpPr>
        <p:spPr bwMode="auto">
          <a:xfrm>
            <a:off x="8466577" y="5935067"/>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164" name="Group 163">
            <a:extLst>
              <a:ext uri="{FF2B5EF4-FFF2-40B4-BE49-F238E27FC236}">
                <a16:creationId xmlns:a16="http://schemas.microsoft.com/office/drawing/2014/main" id="{8E38C8A3-5DD9-4496-8898-E98F21C56CD8}"/>
              </a:ext>
            </a:extLst>
          </p:cNvPr>
          <p:cNvGrpSpPr/>
          <p:nvPr/>
        </p:nvGrpSpPr>
        <p:grpSpPr>
          <a:xfrm>
            <a:off x="8575053" y="2612276"/>
            <a:ext cx="1174962" cy="938118"/>
            <a:chOff x="4548225" y="4819060"/>
            <a:chExt cx="1174962" cy="938118"/>
          </a:xfrm>
        </p:grpSpPr>
        <p:sp>
          <p:nvSpPr>
            <p:cNvPr id="165" name="TextBox 36">
              <a:extLst>
                <a:ext uri="{FF2B5EF4-FFF2-40B4-BE49-F238E27FC236}">
                  <a16:creationId xmlns:a16="http://schemas.microsoft.com/office/drawing/2014/main" id="{35E9590B-A727-4883-A187-ECCD194C5383}"/>
                </a:ext>
              </a:extLst>
            </p:cNvPr>
            <p:cNvSpPr txBox="1">
              <a:spLocks noChangeArrowheads="1"/>
            </p:cNvSpPr>
            <p:nvPr/>
          </p:nvSpPr>
          <p:spPr bwMode="auto">
            <a:xfrm>
              <a:off x="4548225" y="5480179"/>
              <a:ext cx="1174962"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EC2 Instances</a:t>
              </a:r>
            </a:p>
          </p:txBody>
        </p:sp>
        <p:pic>
          <p:nvPicPr>
            <p:cNvPr id="166" name="Picture 165">
              <a:extLst>
                <a:ext uri="{FF2B5EF4-FFF2-40B4-BE49-F238E27FC236}">
                  <a16:creationId xmlns:a16="http://schemas.microsoft.com/office/drawing/2014/main" id="{1924FB47-72B8-4156-8164-FC102CE39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9937" y="4819060"/>
              <a:ext cx="651539" cy="687736"/>
            </a:xfrm>
            <a:prstGeom prst="rect">
              <a:avLst/>
            </a:prstGeom>
          </p:spPr>
        </p:pic>
      </p:grpSp>
      <p:sp>
        <p:nvSpPr>
          <p:cNvPr id="167" name="Rounded Rectangle 58">
            <a:extLst>
              <a:ext uri="{FF2B5EF4-FFF2-40B4-BE49-F238E27FC236}">
                <a16:creationId xmlns:a16="http://schemas.microsoft.com/office/drawing/2014/main" id="{D6AD1BC9-989D-4551-9DE3-395EAE0A681F}"/>
              </a:ext>
            </a:extLst>
          </p:cNvPr>
          <p:cNvSpPr/>
          <p:nvPr/>
        </p:nvSpPr>
        <p:spPr>
          <a:xfrm>
            <a:off x="10466550" y="2456226"/>
            <a:ext cx="1394599" cy="4105788"/>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endParaRPr lang="en-US" sz="1100" dirty="0">
              <a:solidFill>
                <a:srgbClr val="010203"/>
              </a:solidFill>
              <a:latin typeface="Arial"/>
              <a:cs typeface="Arial"/>
            </a:endParaRPr>
          </a:p>
          <a:p>
            <a:pPr lvl="0" algn="ctr">
              <a:lnSpc>
                <a:spcPct val="80000"/>
              </a:lnSpc>
              <a:defRPr/>
            </a:pPr>
            <a:r>
              <a:rPr lang="en-US" sz="1100" dirty="0">
                <a:solidFill>
                  <a:schemeClr val="accent2"/>
                </a:solidFill>
                <a:latin typeface="Arial"/>
                <a:cs typeface="Arial"/>
              </a:rPr>
              <a:t>Availability Zone B</a:t>
            </a: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10203"/>
              </a:solidFill>
              <a:effectLst/>
              <a:uLnTx/>
              <a:uFillTx/>
              <a:latin typeface="Arial"/>
              <a:ea typeface="+mn-ea"/>
              <a:cs typeface="Arial"/>
            </a:endParaRPr>
          </a:p>
        </p:txBody>
      </p:sp>
      <p:sp>
        <p:nvSpPr>
          <p:cNvPr id="168" name="Rounded Rectangle 21">
            <a:extLst>
              <a:ext uri="{FF2B5EF4-FFF2-40B4-BE49-F238E27FC236}">
                <a16:creationId xmlns:a16="http://schemas.microsoft.com/office/drawing/2014/main" id="{478A5213-E410-4016-95EB-9365E6490B83}"/>
              </a:ext>
            </a:extLst>
          </p:cNvPr>
          <p:cNvSpPr/>
          <p:nvPr/>
        </p:nvSpPr>
        <p:spPr>
          <a:xfrm>
            <a:off x="10528229" y="2541759"/>
            <a:ext cx="1246147" cy="1198795"/>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69" name="Picture 168">
            <a:extLst>
              <a:ext uri="{FF2B5EF4-FFF2-40B4-BE49-F238E27FC236}">
                <a16:creationId xmlns:a16="http://schemas.microsoft.com/office/drawing/2014/main" id="{F581A889-E17E-4F34-9FB9-6ACDBE95E757}"/>
              </a:ext>
            </a:extLst>
          </p:cNvPr>
          <p:cNvPicPr>
            <a:picLocks noChangeAspect="1"/>
          </p:cNvPicPr>
          <p:nvPr/>
        </p:nvPicPr>
        <p:blipFill>
          <a:blip r:embed="rId5"/>
          <a:stretch>
            <a:fillRect/>
          </a:stretch>
        </p:blipFill>
        <p:spPr>
          <a:xfrm>
            <a:off x="10603113" y="2418556"/>
            <a:ext cx="215900" cy="241300"/>
          </a:xfrm>
          <a:prstGeom prst="rect">
            <a:avLst/>
          </a:prstGeom>
        </p:spPr>
      </p:pic>
      <p:sp>
        <p:nvSpPr>
          <p:cNvPr id="170" name="TextBox 35">
            <a:extLst>
              <a:ext uri="{FF2B5EF4-FFF2-40B4-BE49-F238E27FC236}">
                <a16:creationId xmlns:a16="http://schemas.microsoft.com/office/drawing/2014/main" id="{F67729D8-848F-4EAC-94F2-669252E17D23}"/>
              </a:ext>
            </a:extLst>
          </p:cNvPr>
          <p:cNvSpPr txBox="1">
            <a:spLocks noChangeArrowheads="1"/>
          </p:cNvSpPr>
          <p:nvPr/>
        </p:nvSpPr>
        <p:spPr bwMode="auto">
          <a:xfrm>
            <a:off x="10456045" y="3483843"/>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Public Subnet</a:t>
            </a:r>
          </a:p>
        </p:txBody>
      </p:sp>
      <p:sp>
        <p:nvSpPr>
          <p:cNvPr id="171" name="Rounded Rectangle 21">
            <a:extLst>
              <a:ext uri="{FF2B5EF4-FFF2-40B4-BE49-F238E27FC236}">
                <a16:creationId xmlns:a16="http://schemas.microsoft.com/office/drawing/2014/main" id="{827EF295-B8D0-43B9-A41B-2C7DFD586C13}"/>
              </a:ext>
            </a:extLst>
          </p:cNvPr>
          <p:cNvSpPr/>
          <p:nvPr/>
        </p:nvSpPr>
        <p:spPr>
          <a:xfrm>
            <a:off x="10540104" y="3917497"/>
            <a:ext cx="1246147" cy="2306314"/>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72" name="Picture 171">
            <a:extLst>
              <a:ext uri="{FF2B5EF4-FFF2-40B4-BE49-F238E27FC236}">
                <a16:creationId xmlns:a16="http://schemas.microsoft.com/office/drawing/2014/main" id="{4DB71C3B-ACF0-44A0-A8C2-232388945DDD}"/>
              </a:ext>
            </a:extLst>
          </p:cNvPr>
          <p:cNvPicPr>
            <a:picLocks noChangeAspect="1"/>
          </p:cNvPicPr>
          <p:nvPr/>
        </p:nvPicPr>
        <p:blipFill>
          <a:blip r:embed="rId5"/>
          <a:stretch>
            <a:fillRect/>
          </a:stretch>
        </p:blipFill>
        <p:spPr>
          <a:xfrm>
            <a:off x="10628051" y="3795238"/>
            <a:ext cx="215900" cy="241300"/>
          </a:xfrm>
          <a:prstGeom prst="rect">
            <a:avLst/>
          </a:prstGeom>
        </p:spPr>
      </p:pic>
      <p:sp>
        <p:nvSpPr>
          <p:cNvPr id="173" name="TextBox 35">
            <a:extLst>
              <a:ext uri="{FF2B5EF4-FFF2-40B4-BE49-F238E27FC236}">
                <a16:creationId xmlns:a16="http://schemas.microsoft.com/office/drawing/2014/main" id="{8056D1D0-D3C6-4D68-A3D3-B2D62128F4A5}"/>
              </a:ext>
            </a:extLst>
          </p:cNvPr>
          <p:cNvSpPr txBox="1">
            <a:spLocks noChangeArrowheads="1"/>
          </p:cNvSpPr>
          <p:nvPr/>
        </p:nvSpPr>
        <p:spPr bwMode="auto">
          <a:xfrm>
            <a:off x="10468152" y="5935575"/>
            <a:ext cx="1414264" cy="307777"/>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Calibri" panose="020F0502020204030204" pitchFamily="34" charset="0"/>
                <a:ea typeface="Verdana" pitchFamily="34" charset="0"/>
                <a:cs typeface="Helvetica Neue"/>
              </a:rPr>
              <a:t>Private Subnet</a:t>
            </a:r>
          </a:p>
        </p:txBody>
      </p:sp>
      <p:grpSp>
        <p:nvGrpSpPr>
          <p:cNvPr id="174" name="Group 173">
            <a:extLst>
              <a:ext uri="{FF2B5EF4-FFF2-40B4-BE49-F238E27FC236}">
                <a16:creationId xmlns:a16="http://schemas.microsoft.com/office/drawing/2014/main" id="{14B0AC9C-1F9A-433E-8117-51970FA77D27}"/>
              </a:ext>
            </a:extLst>
          </p:cNvPr>
          <p:cNvGrpSpPr/>
          <p:nvPr/>
        </p:nvGrpSpPr>
        <p:grpSpPr>
          <a:xfrm>
            <a:off x="10561468" y="2614265"/>
            <a:ext cx="1174962" cy="938118"/>
            <a:chOff x="6547044" y="4819060"/>
            <a:chExt cx="1174962" cy="938118"/>
          </a:xfrm>
        </p:grpSpPr>
        <p:sp>
          <p:nvSpPr>
            <p:cNvPr id="175" name="TextBox 36">
              <a:extLst>
                <a:ext uri="{FF2B5EF4-FFF2-40B4-BE49-F238E27FC236}">
                  <a16:creationId xmlns:a16="http://schemas.microsoft.com/office/drawing/2014/main" id="{4FAFC052-9244-4428-A81C-20852C6427BB}"/>
                </a:ext>
              </a:extLst>
            </p:cNvPr>
            <p:cNvSpPr txBox="1">
              <a:spLocks noChangeArrowheads="1"/>
            </p:cNvSpPr>
            <p:nvPr/>
          </p:nvSpPr>
          <p:spPr bwMode="auto">
            <a:xfrm>
              <a:off x="6547044" y="5480179"/>
              <a:ext cx="1174962"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0" dirty="0">
                  <a:latin typeface="Calibri" panose="020F0502020204030204" pitchFamily="34" charset="0"/>
                  <a:ea typeface="Verdana" pitchFamily="34" charset="0"/>
                  <a:cs typeface="Helvetica Neue"/>
                </a:rPr>
                <a:t>EC2 Instances</a:t>
              </a:r>
            </a:p>
          </p:txBody>
        </p:sp>
        <p:pic>
          <p:nvPicPr>
            <p:cNvPr id="176" name="Picture 175">
              <a:extLst>
                <a:ext uri="{FF2B5EF4-FFF2-40B4-BE49-F238E27FC236}">
                  <a16:creationId xmlns:a16="http://schemas.microsoft.com/office/drawing/2014/main" id="{4EDCE49A-77D6-4D51-B0A4-3E8306FEA3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756" y="4819060"/>
              <a:ext cx="651539" cy="687736"/>
            </a:xfrm>
            <a:prstGeom prst="rect">
              <a:avLst/>
            </a:prstGeom>
          </p:spPr>
        </p:pic>
      </p:grpSp>
      <p:pic>
        <p:nvPicPr>
          <p:cNvPr id="177" name="Picture 176">
            <a:extLst>
              <a:ext uri="{FF2B5EF4-FFF2-40B4-BE49-F238E27FC236}">
                <a16:creationId xmlns:a16="http://schemas.microsoft.com/office/drawing/2014/main" id="{028A24E4-551D-4987-8337-6AF4C266D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13501" y="1354418"/>
            <a:ext cx="543639" cy="564958"/>
          </a:xfrm>
          <a:prstGeom prst="rect">
            <a:avLst/>
          </a:prstGeom>
        </p:spPr>
      </p:pic>
      <p:cxnSp>
        <p:nvCxnSpPr>
          <p:cNvPr id="178" name="Connector: Elbow 177">
            <a:extLst>
              <a:ext uri="{FF2B5EF4-FFF2-40B4-BE49-F238E27FC236}">
                <a16:creationId xmlns:a16="http://schemas.microsoft.com/office/drawing/2014/main" id="{BE8123BE-2839-4EC0-8065-7320FFA41CB0}"/>
              </a:ext>
            </a:extLst>
          </p:cNvPr>
          <p:cNvCxnSpPr>
            <a:cxnSpLocks/>
            <a:stCxn id="177" idx="3"/>
            <a:endCxn id="176" idx="0"/>
          </p:cNvCxnSpPr>
          <p:nvPr/>
        </p:nvCxnSpPr>
        <p:spPr>
          <a:xfrm>
            <a:off x="10457140" y="1636897"/>
            <a:ext cx="691810" cy="9773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A90960AC-CE2A-43AE-B640-7F67CCEF4BB5}"/>
              </a:ext>
            </a:extLst>
          </p:cNvPr>
          <p:cNvCxnSpPr>
            <a:cxnSpLocks/>
            <a:stCxn id="177" idx="1"/>
            <a:endCxn id="166" idx="0"/>
          </p:cNvCxnSpPr>
          <p:nvPr/>
        </p:nvCxnSpPr>
        <p:spPr>
          <a:xfrm rot="10800000" flipV="1">
            <a:off x="9162535" y="1636896"/>
            <a:ext cx="750966" cy="9753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TextBox 36">
            <a:extLst>
              <a:ext uri="{FF2B5EF4-FFF2-40B4-BE49-F238E27FC236}">
                <a16:creationId xmlns:a16="http://schemas.microsoft.com/office/drawing/2014/main" id="{397A2C82-43BB-4112-A265-A0F4A0EADDAA}"/>
              </a:ext>
            </a:extLst>
          </p:cNvPr>
          <p:cNvSpPr txBox="1">
            <a:spLocks noChangeArrowheads="1"/>
          </p:cNvSpPr>
          <p:nvPr/>
        </p:nvSpPr>
        <p:spPr bwMode="auto">
          <a:xfrm>
            <a:off x="9386604" y="1871494"/>
            <a:ext cx="160487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Calibri" panose="020F0502020204030204" pitchFamily="34" charset="0"/>
                <a:ea typeface="Verdana" pitchFamily="34" charset="0"/>
                <a:cs typeface="Helvetica Neue"/>
              </a:rPr>
              <a:t>Elastic Load Balancer</a:t>
            </a:r>
            <a:endParaRPr lang="en-US" sz="1200" b="0" dirty="0">
              <a:latin typeface="Calibri" panose="020F0502020204030204" pitchFamily="34" charset="0"/>
              <a:ea typeface="Verdana" pitchFamily="34" charset="0"/>
              <a:cs typeface="Helvetica Neue"/>
            </a:endParaRPr>
          </a:p>
        </p:txBody>
      </p:sp>
      <p:sp>
        <p:nvSpPr>
          <p:cNvPr id="181" name="TextBox 180">
            <a:extLst>
              <a:ext uri="{FF2B5EF4-FFF2-40B4-BE49-F238E27FC236}">
                <a16:creationId xmlns:a16="http://schemas.microsoft.com/office/drawing/2014/main" id="{AB89695E-9778-4EC4-9421-CBC05D343617}"/>
              </a:ext>
            </a:extLst>
          </p:cNvPr>
          <p:cNvSpPr txBox="1"/>
          <p:nvPr/>
        </p:nvSpPr>
        <p:spPr>
          <a:xfrm>
            <a:off x="9835849" y="3142875"/>
            <a:ext cx="630932" cy="274320"/>
          </a:xfrm>
          <a:prstGeom prst="rect">
            <a:avLst/>
          </a:prstGeom>
          <a:noFill/>
        </p:spPr>
        <p:txBody>
          <a:bodyPr wrap="square" lIns="0" tIns="0" rIns="0" bIns="0" rtlCol="0" anchor="t">
            <a:noAutofit/>
          </a:bodyPr>
          <a:lstStyle/>
          <a:p>
            <a:pPr algn="ctr"/>
            <a:r>
              <a:rPr lang="en-US" sz="1050" b="1" dirty="0"/>
              <a:t>Auto Scaling</a:t>
            </a:r>
            <a:endParaRPr lang="en-US" sz="2000" b="1" dirty="0"/>
          </a:p>
        </p:txBody>
      </p:sp>
      <p:pic>
        <p:nvPicPr>
          <p:cNvPr id="182" name="Picture 181">
            <a:extLst>
              <a:ext uri="{FF2B5EF4-FFF2-40B4-BE49-F238E27FC236}">
                <a16:creationId xmlns:a16="http://schemas.microsoft.com/office/drawing/2014/main" id="{60F003D4-4785-4C1A-9BBF-E356B03B2D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1596" y="2668360"/>
            <a:ext cx="492244" cy="478571"/>
          </a:xfrm>
          <a:prstGeom prst="rect">
            <a:avLst/>
          </a:prstGeom>
        </p:spPr>
      </p:pic>
      <p:sp>
        <p:nvSpPr>
          <p:cNvPr id="183" name="Rectangle: Rounded Corners 182">
            <a:extLst>
              <a:ext uri="{FF2B5EF4-FFF2-40B4-BE49-F238E27FC236}">
                <a16:creationId xmlns:a16="http://schemas.microsoft.com/office/drawing/2014/main" id="{71644D12-665C-4891-8763-2539760BE64D}"/>
              </a:ext>
            </a:extLst>
          </p:cNvPr>
          <p:cNvSpPr/>
          <p:nvPr/>
        </p:nvSpPr>
        <p:spPr>
          <a:xfrm>
            <a:off x="8704785" y="2599749"/>
            <a:ext cx="2912654" cy="914871"/>
          </a:xfrm>
          <a:prstGeom prst="round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Picture 183">
            <a:extLst>
              <a:ext uri="{FF2B5EF4-FFF2-40B4-BE49-F238E27FC236}">
                <a16:creationId xmlns:a16="http://schemas.microsoft.com/office/drawing/2014/main" id="{B1738816-E47A-48BD-97C5-33DB7E6D6E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2973" y="4082818"/>
            <a:ext cx="491825" cy="580516"/>
          </a:xfrm>
          <a:prstGeom prst="rect">
            <a:avLst/>
          </a:prstGeom>
        </p:spPr>
      </p:pic>
      <p:sp>
        <p:nvSpPr>
          <p:cNvPr id="185" name="TextBox 184">
            <a:extLst>
              <a:ext uri="{FF2B5EF4-FFF2-40B4-BE49-F238E27FC236}">
                <a16:creationId xmlns:a16="http://schemas.microsoft.com/office/drawing/2014/main" id="{C13D1CAA-553A-4FCA-A584-98FE92FAA602}"/>
              </a:ext>
            </a:extLst>
          </p:cNvPr>
          <p:cNvSpPr txBox="1"/>
          <p:nvPr/>
        </p:nvSpPr>
        <p:spPr>
          <a:xfrm>
            <a:off x="8386234" y="4187794"/>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pic>
        <p:nvPicPr>
          <p:cNvPr id="186" name="Picture 185">
            <a:extLst>
              <a:ext uri="{FF2B5EF4-FFF2-40B4-BE49-F238E27FC236}">
                <a16:creationId xmlns:a16="http://schemas.microsoft.com/office/drawing/2014/main" id="{64F203A7-077F-49F6-8AFB-1B82BE7E0E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01818" y="4094606"/>
            <a:ext cx="491825" cy="580516"/>
          </a:xfrm>
          <a:prstGeom prst="rect">
            <a:avLst/>
          </a:prstGeom>
        </p:spPr>
      </p:pic>
      <p:sp>
        <p:nvSpPr>
          <p:cNvPr id="187" name="TextBox 186">
            <a:extLst>
              <a:ext uri="{FF2B5EF4-FFF2-40B4-BE49-F238E27FC236}">
                <a16:creationId xmlns:a16="http://schemas.microsoft.com/office/drawing/2014/main" id="{824749D9-C8C5-4264-92A0-0D204681DE8A}"/>
              </a:ext>
            </a:extLst>
          </p:cNvPr>
          <p:cNvSpPr txBox="1"/>
          <p:nvPr/>
        </p:nvSpPr>
        <p:spPr>
          <a:xfrm>
            <a:off x="10944808" y="4187347"/>
            <a:ext cx="1020442" cy="155632"/>
          </a:xfrm>
          <a:prstGeom prst="rect">
            <a:avLst/>
          </a:prstGeom>
          <a:noFill/>
        </p:spPr>
        <p:txBody>
          <a:bodyPr wrap="square" lIns="0" tIns="0" rIns="0" bIns="0" rtlCol="0" anchor="t">
            <a:noAutofit/>
          </a:bodyPr>
          <a:lstStyle/>
          <a:p>
            <a:pPr algn="ctr"/>
            <a:r>
              <a:rPr lang="en-US" sz="1000" b="1" dirty="0"/>
              <a:t>Amazon </a:t>
            </a:r>
            <a:br>
              <a:rPr lang="en-US" sz="1000" b="1" dirty="0"/>
            </a:br>
            <a:r>
              <a:rPr lang="en-US" sz="1000" b="1" dirty="0" err="1"/>
              <a:t>ElastiCache</a:t>
            </a:r>
            <a:endParaRPr lang="en-US" sz="1000" b="1" dirty="0"/>
          </a:p>
        </p:txBody>
      </p:sp>
      <p:sp>
        <p:nvSpPr>
          <p:cNvPr id="188" name="TextBox 187">
            <a:extLst>
              <a:ext uri="{FF2B5EF4-FFF2-40B4-BE49-F238E27FC236}">
                <a16:creationId xmlns:a16="http://schemas.microsoft.com/office/drawing/2014/main" id="{2759131F-B50E-4111-B01B-DFEBF52D0FA6}"/>
              </a:ext>
            </a:extLst>
          </p:cNvPr>
          <p:cNvSpPr txBox="1"/>
          <p:nvPr/>
        </p:nvSpPr>
        <p:spPr>
          <a:xfrm>
            <a:off x="9127399" y="5645455"/>
            <a:ext cx="640080" cy="274320"/>
          </a:xfrm>
          <a:prstGeom prst="rect">
            <a:avLst/>
          </a:prstGeom>
          <a:noFill/>
        </p:spPr>
        <p:txBody>
          <a:bodyPr wrap="square" lIns="0" tIns="0" rIns="0" bIns="0" rtlCol="0" anchor="t">
            <a:noAutofit/>
          </a:bodyPr>
          <a:lstStyle/>
          <a:p>
            <a:pPr algn="ctr"/>
            <a:r>
              <a:rPr lang="en-US" sz="800" b="1" dirty="0"/>
              <a:t>RDS DB instance</a:t>
            </a:r>
            <a:endParaRPr lang="en-US" sz="1400" b="1" dirty="0"/>
          </a:p>
        </p:txBody>
      </p:sp>
      <p:pic>
        <p:nvPicPr>
          <p:cNvPr id="189" name="Picture 188">
            <a:extLst>
              <a:ext uri="{FF2B5EF4-FFF2-40B4-BE49-F238E27FC236}">
                <a16:creationId xmlns:a16="http://schemas.microsoft.com/office/drawing/2014/main" id="{71DF29D9-ED3E-469A-937C-8BF7CFA4E3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12973" y="5042626"/>
            <a:ext cx="457319" cy="602829"/>
          </a:xfrm>
          <a:prstGeom prst="rect">
            <a:avLst/>
          </a:prstGeom>
        </p:spPr>
      </p:pic>
      <p:sp>
        <p:nvSpPr>
          <p:cNvPr id="190" name="TextBox 189">
            <a:extLst>
              <a:ext uri="{FF2B5EF4-FFF2-40B4-BE49-F238E27FC236}">
                <a16:creationId xmlns:a16="http://schemas.microsoft.com/office/drawing/2014/main" id="{2084DEB6-233B-48DA-86B1-48DACBC35B72}"/>
              </a:ext>
            </a:extLst>
          </p:cNvPr>
          <p:cNvSpPr txBox="1"/>
          <p:nvPr/>
        </p:nvSpPr>
        <p:spPr>
          <a:xfrm>
            <a:off x="10546677" y="5629957"/>
            <a:ext cx="746446" cy="274320"/>
          </a:xfrm>
          <a:prstGeom prst="rect">
            <a:avLst/>
          </a:prstGeom>
          <a:noFill/>
        </p:spPr>
        <p:txBody>
          <a:bodyPr wrap="square" lIns="0" tIns="0" rIns="0" bIns="0" rtlCol="0" anchor="t">
            <a:noAutofit/>
          </a:bodyPr>
          <a:lstStyle/>
          <a:p>
            <a:pPr algn="ctr"/>
            <a:r>
              <a:rPr lang="en-US" sz="800" b="1" spc="-50" dirty="0"/>
              <a:t>RDS DB </a:t>
            </a:r>
            <a:br>
              <a:rPr lang="en-US" sz="800" b="1" spc="-50" dirty="0"/>
            </a:br>
            <a:r>
              <a:rPr lang="en-US" sz="800" b="1" spc="-50" dirty="0"/>
              <a:t>instance</a:t>
            </a:r>
          </a:p>
          <a:p>
            <a:pPr algn="ctr"/>
            <a:r>
              <a:rPr lang="en-US" sz="800" b="1" spc="-50" dirty="0"/>
              <a:t> standby</a:t>
            </a:r>
            <a:endParaRPr lang="en-US" sz="1400" b="1" spc="-50" dirty="0"/>
          </a:p>
        </p:txBody>
      </p:sp>
      <p:pic>
        <p:nvPicPr>
          <p:cNvPr id="191" name="Picture 190">
            <a:extLst>
              <a:ext uri="{FF2B5EF4-FFF2-40B4-BE49-F238E27FC236}">
                <a16:creationId xmlns:a16="http://schemas.microsoft.com/office/drawing/2014/main" id="{CD79C2DE-0B93-4FDB-B53D-83BA54711F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78833" y="5031613"/>
            <a:ext cx="457319" cy="602829"/>
          </a:xfrm>
          <a:prstGeom prst="rect">
            <a:avLst/>
          </a:prstGeom>
        </p:spPr>
      </p:pic>
      <p:sp>
        <p:nvSpPr>
          <p:cNvPr id="192" name="TextBox 191">
            <a:extLst>
              <a:ext uri="{FF2B5EF4-FFF2-40B4-BE49-F238E27FC236}">
                <a16:creationId xmlns:a16="http://schemas.microsoft.com/office/drawing/2014/main" id="{B10DB80A-EF99-46FD-A72C-87510A991120}"/>
              </a:ext>
            </a:extLst>
          </p:cNvPr>
          <p:cNvSpPr txBox="1"/>
          <p:nvPr/>
        </p:nvSpPr>
        <p:spPr>
          <a:xfrm>
            <a:off x="8537007" y="5638388"/>
            <a:ext cx="640080" cy="274320"/>
          </a:xfrm>
          <a:prstGeom prst="rect">
            <a:avLst/>
          </a:prstGeom>
          <a:noFill/>
        </p:spPr>
        <p:txBody>
          <a:bodyPr wrap="square" lIns="0" tIns="0" rIns="0" bIns="0" rtlCol="0" anchor="t">
            <a:noAutofit/>
          </a:bodyPr>
          <a:lstStyle/>
          <a:p>
            <a:pPr algn="ctr"/>
            <a:r>
              <a:rPr lang="en-US" sz="800" b="1" dirty="0"/>
              <a:t>RDS DB </a:t>
            </a:r>
            <a:br>
              <a:rPr lang="en-US" sz="800" b="1" dirty="0"/>
            </a:br>
            <a:r>
              <a:rPr lang="en-US" sz="800" b="1" dirty="0"/>
              <a:t>instance read replica</a:t>
            </a:r>
            <a:endParaRPr lang="en-US" sz="1400" b="1" dirty="0"/>
          </a:p>
        </p:txBody>
      </p:sp>
      <p:pic>
        <p:nvPicPr>
          <p:cNvPr id="193" name="Picture 192">
            <a:extLst>
              <a:ext uri="{FF2B5EF4-FFF2-40B4-BE49-F238E27FC236}">
                <a16:creationId xmlns:a16="http://schemas.microsoft.com/office/drawing/2014/main" id="{53899BD8-885B-41D3-9D69-409CFC331A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38725" y="5031613"/>
            <a:ext cx="457319" cy="602829"/>
          </a:xfrm>
          <a:prstGeom prst="rect">
            <a:avLst/>
          </a:prstGeom>
        </p:spPr>
      </p:pic>
      <p:sp>
        <p:nvSpPr>
          <p:cNvPr id="194" name="TextBox 193">
            <a:extLst>
              <a:ext uri="{FF2B5EF4-FFF2-40B4-BE49-F238E27FC236}">
                <a16:creationId xmlns:a16="http://schemas.microsoft.com/office/drawing/2014/main" id="{61D0E00F-E516-496D-962A-367E5D727377}"/>
              </a:ext>
            </a:extLst>
          </p:cNvPr>
          <p:cNvSpPr txBox="1"/>
          <p:nvPr/>
        </p:nvSpPr>
        <p:spPr>
          <a:xfrm>
            <a:off x="11131231" y="5639333"/>
            <a:ext cx="640080" cy="274320"/>
          </a:xfrm>
          <a:prstGeom prst="rect">
            <a:avLst/>
          </a:prstGeom>
          <a:noFill/>
        </p:spPr>
        <p:txBody>
          <a:bodyPr wrap="square" lIns="0" tIns="0" rIns="0" bIns="0" rtlCol="0" anchor="t">
            <a:noAutofit/>
          </a:bodyPr>
          <a:lstStyle/>
          <a:p>
            <a:pPr algn="ctr"/>
            <a:r>
              <a:rPr lang="en-US" sz="800" b="1" dirty="0"/>
              <a:t>RDS DB </a:t>
            </a:r>
            <a:br>
              <a:rPr lang="en-US" sz="800" b="1" dirty="0"/>
            </a:br>
            <a:r>
              <a:rPr lang="en-US" sz="800" b="1" dirty="0"/>
              <a:t>instance read replica</a:t>
            </a:r>
            <a:endParaRPr lang="en-US" sz="1400" b="1" dirty="0"/>
          </a:p>
        </p:txBody>
      </p:sp>
      <p:pic>
        <p:nvPicPr>
          <p:cNvPr id="195" name="Picture 194">
            <a:extLst>
              <a:ext uri="{FF2B5EF4-FFF2-40B4-BE49-F238E27FC236}">
                <a16:creationId xmlns:a16="http://schemas.microsoft.com/office/drawing/2014/main" id="{6363AA34-DA1E-4486-800C-A78FB36949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32949" y="5032558"/>
            <a:ext cx="457319" cy="602829"/>
          </a:xfrm>
          <a:prstGeom prst="rect">
            <a:avLst/>
          </a:prstGeom>
        </p:spPr>
      </p:pic>
      <p:cxnSp>
        <p:nvCxnSpPr>
          <p:cNvPr id="196" name="Straight Arrow Connector 195">
            <a:extLst>
              <a:ext uri="{FF2B5EF4-FFF2-40B4-BE49-F238E27FC236}">
                <a16:creationId xmlns:a16="http://schemas.microsoft.com/office/drawing/2014/main" id="{672E14C9-1E91-49D1-BC50-D85DF902C075}"/>
              </a:ext>
            </a:extLst>
          </p:cNvPr>
          <p:cNvCxnSpPr>
            <a:stCxn id="166" idx="2"/>
            <a:endCxn id="193" idx="0"/>
          </p:cNvCxnSpPr>
          <p:nvPr/>
        </p:nvCxnSpPr>
        <p:spPr>
          <a:xfrm flipH="1">
            <a:off x="8867385" y="3300012"/>
            <a:ext cx="295150" cy="173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1CDDFDD-6CB5-49F8-9A1A-EB79F8FAC735}"/>
              </a:ext>
            </a:extLst>
          </p:cNvPr>
          <p:cNvCxnSpPr>
            <a:stCxn id="165" idx="0"/>
            <a:endCxn id="189" idx="0"/>
          </p:cNvCxnSpPr>
          <p:nvPr/>
        </p:nvCxnSpPr>
        <p:spPr>
          <a:xfrm>
            <a:off x="9162534" y="3273395"/>
            <a:ext cx="279099" cy="1769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05B755B-1707-420D-B9A1-5D9EAB981DF5}"/>
              </a:ext>
            </a:extLst>
          </p:cNvPr>
          <p:cNvCxnSpPr>
            <a:stCxn id="165" idx="0"/>
            <a:endCxn id="184" idx="0"/>
          </p:cNvCxnSpPr>
          <p:nvPr/>
        </p:nvCxnSpPr>
        <p:spPr>
          <a:xfrm>
            <a:off x="9162534" y="3273395"/>
            <a:ext cx="296352" cy="809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31F5F18B-0288-46E5-B28C-F21303A4C3D2}"/>
              </a:ext>
            </a:extLst>
          </p:cNvPr>
          <p:cNvCxnSpPr>
            <a:stCxn id="176" idx="2"/>
            <a:endCxn id="189" idx="0"/>
          </p:cNvCxnSpPr>
          <p:nvPr/>
        </p:nvCxnSpPr>
        <p:spPr>
          <a:xfrm flipH="1">
            <a:off x="9441633" y="3302001"/>
            <a:ext cx="1707317" cy="174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1D0E827-5566-4B62-A263-8612073AA1A1}"/>
              </a:ext>
            </a:extLst>
          </p:cNvPr>
          <p:cNvCxnSpPr>
            <a:cxnSpLocks/>
            <a:stCxn id="175" idx="0"/>
            <a:endCxn id="186" idx="0"/>
          </p:cNvCxnSpPr>
          <p:nvPr/>
        </p:nvCxnSpPr>
        <p:spPr>
          <a:xfrm flipH="1">
            <a:off x="10947731" y="3275384"/>
            <a:ext cx="201218" cy="819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EDF40CB-7EE2-45EC-B717-1B11CD6DEAD2}"/>
              </a:ext>
            </a:extLst>
          </p:cNvPr>
          <p:cNvCxnSpPr>
            <a:stCxn id="176" idx="2"/>
            <a:endCxn id="195" idx="0"/>
          </p:cNvCxnSpPr>
          <p:nvPr/>
        </p:nvCxnSpPr>
        <p:spPr>
          <a:xfrm>
            <a:off x="11148950" y="3302001"/>
            <a:ext cx="312659" cy="1730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43F23F4-6300-49EE-8C04-268843100F99}"/>
              </a:ext>
            </a:extLst>
          </p:cNvPr>
          <p:cNvGrpSpPr/>
          <p:nvPr/>
        </p:nvGrpSpPr>
        <p:grpSpPr>
          <a:xfrm>
            <a:off x="7563840" y="270655"/>
            <a:ext cx="643781" cy="951286"/>
            <a:chOff x="2995370" y="1152378"/>
            <a:chExt cx="643781" cy="951286"/>
          </a:xfrm>
        </p:grpSpPr>
        <p:sp>
          <p:nvSpPr>
            <p:cNvPr id="205" name="TextBox 204">
              <a:extLst>
                <a:ext uri="{FF2B5EF4-FFF2-40B4-BE49-F238E27FC236}">
                  <a16:creationId xmlns:a16="http://schemas.microsoft.com/office/drawing/2014/main" id="{1AA75D0A-0C0A-4714-9533-74D875A0FE5A}"/>
                </a:ext>
              </a:extLst>
            </p:cNvPr>
            <p:cNvSpPr txBox="1"/>
            <p:nvPr/>
          </p:nvSpPr>
          <p:spPr>
            <a:xfrm>
              <a:off x="2995370" y="1829344"/>
              <a:ext cx="643781" cy="274320"/>
            </a:xfrm>
            <a:prstGeom prst="rect">
              <a:avLst/>
            </a:prstGeom>
            <a:noFill/>
          </p:spPr>
          <p:txBody>
            <a:bodyPr wrap="square" lIns="0" tIns="0" rIns="0" bIns="0" rtlCol="0" anchor="t">
              <a:noAutofit/>
            </a:bodyPr>
            <a:lstStyle/>
            <a:p>
              <a:pPr algn="ctr"/>
              <a:r>
                <a:rPr lang="en-US" sz="1000" b="1" dirty="0">
                  <a:latin typeface="Helvetica Neue"/>
                </a:rPr>
                <a:t>Amazon</a:t>
              </a:r>
              <a:br>
                <a:rPr lang="en-US" sz="1000" b="1" dirty="0">
                  <a:latin typeface="Helvetica Neue"/>
                </a:rPr>
              </a:br>
              <a:r>
                <a:rPr lang="en-US" sz="1000" b="1" dirty="0">
                  <a:latin typeface="Helvetica Neue"/>
                </a:rPr>
                <a:t>Route 53</a:t>
              </a:r>
            </a:p>
          </p:txBody>
        </p:sp>
        <p:pic>
          <p:nvPicPr>
            <p:cNvPr id="206" name="Picture 205">
              <a:extLst>
                <a:ext uri="{FF2B5EF4-FFF2-40B4-BE49-F238E27FC236}">
                  <a16:creationId xmlns:a16="http://schemas.microsoft.com/office/drawing/2014/main" id="{27FE4980-F854-4FD0-B6B2-029FD5FA9A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8601" y="1152378"/>
              <a:ext cx="537317" cy="638065"/>
            </a:xfrm>
            <a:prstGeom prst="rect">
              <a:avLst/>
            </a:prstGeom>
          </p:spPr>
        </p:pic>
      </p:grpSp>
      <p:grpSp>
        <p:nvGrpSpPr>
          <p:cNvPr id="207" name="Group 206">
            <a:extLst>
              <a:ext uri="{FF2B5EF4-FFF2-40B4-BE49-F238E27FC236}">
                <a16:creationId xmlns:a16="http://schemas.microsoft.com/office/drawing/2014/main" id="{52439243-1B60-40B8-BD6F-6786ABAEB044}"/>
              </a:ext>
            </a:extLst>
          </p:cNvPr>
          <p:cNvGrpSpPr/>
          <p:nvPr/>
        </p:nvGrpSpPr>
        <p:grpSpPr>
          <a:xfrm>
            <a:off x="8838165" y="122887"/>
            <a:ext cx="1078992" cy="873844"/>
            <a:chOff x="5564012" y="88862"/>
            <a:chExt cx="1078992" cy="873844"/>
          </a:xfrm>
        </p:grpSpPr>
        <p:pic>
          <p:nvPicPr>
            <p:cNvPr id="208" name="Picture 207">
              <a:extLst>
                <a:ext uri="{FF2B5EF4-FFF2-40B4-BE49-F238E27FC236}">
                  <a16:creationId xmlns:a16="http://schemas.microsoft.com/office/drawing/2014/main" id="{C8C230F3-746E-4777-BBFE-B07D8F74CB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0049" y="88862"/>
              <a:ext cx="731520" cy="707136"/>
            </a:xfrm>
            <a:prstGeom prst="rect">
              <a:avLst/>
            </a:prstGeom>
          </p:spPr>
        </p:pic>
        <p:sp>
          <p:nvSpPr>
            <p:cNvPr id="209" name="TextBox 208">
              <a:extLst>
                <a:ext uri="{FF2B5EF4-FFF2-40B4-BE49-F238E27FC236}">
                  <a16:creationId xmlns:a16="http://schemas.microsoft.com/office/drawing/2014/main" id="{4FAB6E10-B85E-4819-BA68-1A5EFC3ABF96}"/>
                </a:ext>
              </a:extLst>
            </p:cNvPr>
            <p:cNvSpPr txBox="1"/>
            <p:nvPr/>
          </p:nvSpPr>
          <p:spPr>
            <a:xfrm>
              <a:off x="5564012" y="807258"/>
              <a:ext cx="1078992" cy="155448"/>
            </a:xfrm>
            <a:prstGeom prst="rect">
              <a:avLst/>
            </a:prstGeom>
            <a:noFill/>
          </p:spPr>
          <p:txBody>
            <a:bodyPr wrap="square" lIns="0" tIns="0" rIns="0" bIns="0" rtlCol="0">
              <a:noAutofit/>
            </a:bodyPr>
            <a:lstStyle/>
            <a:p>
              <a:pPr algn="ctr"/>
              <a:r>
                <a:rPr lang="en-US" sz="1000" dirty="0">
                  <a:latin typeface="Helvetica Neue"/>
                  <a:cs typeface="Helvetica Neue"/>
                </a:rPr>
                <a:t>EU Users</a:t>
              </a:r>
            </a:p>
          </p:txBody>
        </p:sp>
      </p:grpSp>
      <p:cxnSp>
        <p:nvCxnSpPr>
          <p:cNvPr id="2071" name="Straight Arrow Connector 2070">
            <a:extLst>
              <a:ext uri="{FF2B5EF4-FFF2-40B4-BE49-F238E27FC236}">
                <a16:creationId xmlns:a16="http://schemas.microsoft.com/office/drawing/2014/main" id="{F6FE1FC1-9BA5-4689-9EF3-F00F08D7D234}"/>
              </a:ext>
            </a:extLst>
          </p:cNvPr>
          <p:cNvCxnSpPr>
            <a:stCxn id="39" idx="3"/>
            <a:endCxn id="206" idx="1"/>
          </p:cNvCxnSpPr>
          <p:nvPr/>
        </p:nvCxnSpPr>
        <p:spPr>
          <a:xfrm>
            <a:off x="6631793" y="476753"/>
            <a:ext cx="985278" cy="112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a:extLst>
              <a:ext uri="{FF2B5EF4-FFF2-40B4-BE49-F238E27FC236}">
                <a16:creationId xmlns:a16="http://schemas.microsoft.com/office/drawing/2014/main" id="{FAB5A755-047F-4995-8C24-925730A6D502}"/>
              </a:ext>
            </a:extLst>
          </p:cNvPr>
          <p:cNvCxnSpPr>
            <a:stCxn id="208" idx="1"/>
            <a:endCxn id="206" idx="3"/>
          </p:cNvCxnSpPr>
          <p:nvPr/>
        </p:nvCxnSpPr>
        <p:spPr>
          <a:xfrm flipH="1">
            <a:off x="8154388" y="476455"/>
            <a:ext cx="829814" cy="113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5" name="Straight Arrow Connector 2074">
            <a:extLst>
              <a:ext uri="{FF2B5EF4-FFF2-40B4-BE49-F238E27FC236}">
                <a16:creationId xmlns:a16="http://schemas.microsoft.com/office/drawing/2014/main" id="{0D93015D-D003-4B4E-81CA-72303850CF97}"/>
              </a:ext>
            </a:extLst>
          </p:cNvPr>
          <p:cNvCxnSpPr>
            <a:stCxn id="205" idx="1"/>
            <a:endCxn id="41" idx="0"/>
          </p:cNvCxnSpPr>
          <p:nvPr/>
        </p:nvCxnSpPr>
        <p:spPr>
          <a:xfrm flipH="1">
            <a:off x="5548582" y="1084781"/>
            <a:ext cx="2015258" cy="26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7" name="Straight Arrow Connector 2076">
            <a:extLst>
              <a:ext uri="{FF2B5EF4-FFF2-40B4-BE49-F238E27FC236}">
                <a16:creationId xmlns:a16="http://schemas.microsoft.com/office/drawing/2014/main" id="{1F6B9F9C-CC8D-4AEA-A097-8784997D62F5}"/>
              </a:ext>
            </a:extLst>
          </p:cNvPr>
          <p:cNvCxnSpPr>
            <a:stCxn id="205" idx="3"/>
            <a:endCxn id="177" idx="0"/>
          </p:cNvCxnSpPr>
          <p:nvPr/>
        </p:nvCxnSpPr>
        <p:spPr>
          <a:xfrm>
            <a:off x="8207621" y="1084781"/>
            <a:ext cx="1977700" cy="26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FAE2008-016D-424D-8082-CD4E507416BB}"/>
              </a:ext>
            </a:extLst>
          </p:cNvPr>
          <p:cNvGrpSpPr/>
          <p:nvPr/>
        </p:nvGrpSpPr>
        <p:grpSpPr>
          <a:xfrm>
            <a:off x="7518118" y="2092007"/>
            <a:ext cx="731520" cy="835564"/>
            <a:chOff x="5725894" y="2092007"/>
            <a:chExt cx="731520" cy="835564"/>
          </a:xfrm>
        </p:grpSpPr>
        <p:pic>
          <p:nvPicPr>
            <p:cNvPr id="218" name="Picture 217">
              <a:extLst>
                <a:ext uri="{FF2B5EF4-FFF2-40B4-BE49-F238E27FC236}">
                  <a16:creationId xmlns:a16="http://schemas.microsoft.com/office/drawing/2014/main" id="{CA112E0E-471C-45CF-8BBC-AB27FAD81D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19264" y="2092007"/>
              <a:ext cx="544780" cy="653098"/>
            </a:xfrm>
            <a:prstGeom prst="rect">
              <a:avLst/>
            </a:prstGeom>
          </p:spPr>
        </p:pic>
        <p:sp>
          <p:nvSpPr>
            <p:cNvPr id="219" name="TextBox 218">
              <a:extLst>
                <a:ext uri="{FF2B5EF4-FFF2-40B4-BE49-F238E27FC236}">
                  <a16:creationId xmlns:a16="http://schemas.microsoft.com/office/drawing/2014/main" id="{127E3550-B594-427F-9637-9EA84E74CC46}"/>
                </a:ext>
              </a:extLst>
            </p:cNvPr>
            <p:cNvSpPr txBox="1"/>
            <p:nvPr/>
          </p:nvSpPr>
          <p:spPr>
            <a:xfrm>
              <a:off x="5725894" y="2771939"/>
              <a:ext cx="731520" cy="155632"/>
            </a:xfrm>
            <a:prstGeom prst="rect">
              <a:avLst/>
            </a:prstGeom>
            <a:noFill/>
          </p:spPr>
          <p:txBody>
            <a:bodyPr wrap="square" lIns="0" tIns="0" rIns="0" bIns="0" rtlCol="0" anchor="t">
              <a:noAutofit/>
            </a:bodyPr>
            <a:lstStyle/>
            <a:p>
              <a:pPr algn="ctr"/>
              <a:r>
                <a:rPr lang="en-US" sz="1000" b="1" dirty="0"/>
                <a:t>Amazon </a:t>
              </a:r>
              <a:r>
                <a:rPr lang="en-US" sz="1000" b="1" dirty="0" err="1"/>
                <a:t>CloudFront</a:t>
              </a:r>
              <a:endParaRPr lang="en-US" b="1" dirty="0"/>
            </a:p>
          </p:txBody>
        </p:sp>
      </p:grpSp>
      <p:cxnSp>
        <p:nvCxnSpPr>
          <p:cNvPr id="2079" name="Straight Arrow Connector 2078">
            <a:extLst>
              <a:ext uri="{FF2B5EF4-FFF2-40B4-BE49-F238E27FC236}">
                <a16:creationId xmlns:a16="http://schemas.microsoft.com/office/drawing/2014/main" id="{AAB8B294-B5E8-46C8-83D8-D18C78B26E3F}"/>
              </a:ext>
            </a:extLst>
          </p:cNvPr>
          <p:cNvCxnSpPr>
            <a:stCxn id="31" idx="3"/>
            <a:endCxn id="218" idx="1"/>
          </p:cNvCxnSpPr>
          <p:nvPr/>
        </p:nvCxnSpPr>
        <p:spPr>
          <a:xfrm flipV="1">
            <a:off x="6862364" y="2418556"/>
            <a:ext cx="749124" cy="5395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458520C-9F66-467B-B1DE-69F968139A32}"/>
              </a:ext>
            </a:extLst>
          </p:cNvPr>
          <p:cNvCxnSpPr>
            <a:stCxn id="21" idx="3"/>
            <a:endCxn id="218" idx="1"/>
          </p:cNvCxnSpPr>
          <p:nvPr/>
        </p:nvCxnSpPr>
        <p:spPr>
          <a:xfrm flipV="1">
            <a:off x="4875949" y="2418556"/>
            <a:ext cx="2735539" cy="5375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A6E1697-293E-4037-B5AC-B55122E41659}"/>
              </a:ext>
            </a:extLst>
          </p:cNvPr>
          <p:cNvCxnSpPr>
            <a:stCxn id="218" idx="3"/>
            <a:endCxn id="166" idx="1"/>
          </p:cNvCxnSpPr>
          <p:nvPr/>
        </p:nvCxnSpPr>
        <p:spPr>
          <a:xfrm>
            <a:off x="8156268" y="2418556"/>
            <a:ext cx="680497" cy="5375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FFE528A-5685-43E1-BBB8-F868B2463E0B}"/>
              </a:ext>
            </a:extLst>
          </p:cNvPr>
          <p:cNvCxnSpPr>
            <a:cxnSpLocks/>
            <a:stCxn id="218" idx="3"/>
            <a:endCxn id="176" idx="1"/>
          </p:cNvCxnSpPr>
          <p:nvPr/>
        </p:nvCxnSpPr>
        <p:spPr>
          <a:xfrm>
            <a:off x="8156268" y="2418556"/>
            <a:ext cx="2666912" cy="5395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Arrow: Left-Right 139">
            <a:extLst>
              <a:ext uri="{FF2B5EF4-FFF2-40B4-BE49-F238E27FC236}">
                <a16:creationId xmlns:a16="http://schemas.microsoft.com/office/drawing/2014/main" id="{1D3EC338-5437-484B-A672-160B9A60636D}"/>
              </a:ext>
            </a:extLst>
          </p:cNvPr>
          <p:cNvSpPr/>
          <p:nvPr/>
        </p:nvSpPr>
        <p:spPr>
          <a:xfrm>
            <a:off x="7438132" y="4947087"/>
            <a:ext cx="947323" cy="591267"/>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E6031DBD-1CDB-4E60-922C-4F6DA56D12B1}"/>
              </a:ext>
            </a:extLst>
          </p:cNvPr>
          <p:cNvSpPr txBox="1"/>
          <p:nvPr/>
        </p:nvSpPr>
        <p:spPr>
          <a:xfrm>
            <a:off x="7442735" y="5098156"/>
            <a:ext cx="943135" cy="646331"/>
          </a:xfrm>
          <a:prstGeom prst="rect">
            <a:avLst/>
          </a:prstGeom>
          <a:noFill/>
        </p:spPr>
        <p:txBody>
          <a:bodyPr wrap="square" rtlCol="0">
            <a:spAutoFit/>
          </a:bodyPr>
          <a:lstStyle/>
          <a:p>
            <a:pPr algn="ctr"/>
            <a:r>
              <a:rPr lang="en-US" sz="1200" dirty="0"/>
              <a:t>Data Sync</a:t>
            </a:r>
            <a:br>
              <a:rPr lang="en-US" sz="1200" dirty="0"/>
            </a:br>
            <a:r>
              <a:rPr lang="en-US" sz="1200" dirty="0"/>
              <a:t>between Regions</a:t>
            </a:r>
          </a:p>
        </p:txBody>
      </p:sp>
      <p:grpSp>
        <p:nvGrpSpPr>
          <p:cNvPr id="144" name="Group 143">
            <a:extLst>
              <a:ext uri="{FF2B5EF4-FFF2-40B4-BE49-F238E27FC236}">
                <a16:creationId xmlns:a16="http://schemas.microsoft.com/office/drawing/2014/main" id="{6ACEEDD4-BEA7-45B7-9E47-05DE30C7A758}"/>
              </a:ext>
            </a:extLst>
          </p:cNvPr>
          <p:cNvGrpSpPr/>
          <p:nvPr/>
        </p:nvGrpSpPr>
        <p:grpSpPr>
          <a:xfrm>
            <a:off x="7383657" y="3556186"/>
            <a:ext cx="1002213" cy="885608"/>
            <a:chOff x="5591433" y="3327737"/>
            <a:chExt cx="1002213" cy="885608"/>
          </a:xfrm>
        </p:grpSpPr>
        <p:sp>
          <p:nvSpPr>
            <p:cNvPr id="233" name="TextBox 36">
              <a:extLst>
                <a:ext uri="{FF2B5EF4-FFF2-40B4-BE49-F238E27FC236}">
                  <a16:creationId xmlns:a16="http://schemas.microsoft.com/office/drawing/2014/main" id="{607D6BD4-E1DD-4D36-986E-E67C72BC222C}"/>
                </a:ext>
              </a:extLst>
            </p:cNvPr>
            <p:cNvSpPr txBox="1">
              <a:spLocks noChangeArrowheads="1"/>
            </p:cNvSpPr>
            <p:nvPr/>
          </p:nvSpPr>
          <p:spPr bwMode="auto">
            <a:xfrm>
              <a:off x="5591433" y="3936346"/>
              <a:ext cx="1002213" cy="276999"/>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Calibri" panose="020F0502020204030204" pitchFamily="34" charset="0"/>
                  <a:ea typeface="Verdana" pitchFamily="34" charset="0"/>
                  <a:cs typeface="Helvetica Neue"/>
                </a:rPr>
                <a:t>S3 Bucket</a:t>
              </a:r>
            </a:p>
          </p:txBody>
        </p:sp>
        <p:pic>
          <p:nvPicPr>
            <p:cNvPr id="234" name="Picture 233">
              <a:extLst>
                <a:ext uri="{FF2B5EF4-FFF2-40B4-BE49-F238E27FC236}">
                  <a16:creationId xmlns:a16="http://schemas.microsoft.com/office/drawing/2014/main" id="{D56354EF-0922-48C1-977F-055CD15463F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76870" y="3327737"/>
              <a:ext cx="629568" cy="652885"/>
            </a:xfrm>
            <a:prstGeom prst="rect">
              <a:avLst/>
            </a:prstGeom>
          </p:spPr>
        </p:pic>
      </p:grpSp>
      <p:cxnSp>
        <p:nvCxnSpPr>
          <p:cNvPr id="146" name="Straight Arrow Connector 145">
            <a:extLst>
              <a:ext uri="{FF2B5EF4-FFF2-40B4-BE49-F238E27FC236}">
                <a16:creationId xmlns:a16="http://schemas.microsoft.com/office/drawing/2014/main" id="{9F32F2A5-5614-4573-85F6-B318B6A53035}"/>
              </a:ext>
            </a:extLst>
          </p:cNvPr>
          <p:cNvCxnSpPr>
            <a:stCxn id="234" idx="0"/>
          </p:cNvCxnSpPr>
          <p:nvPr/>
        </p:nvCxnSpPr>
        <p:spPr>
          <a:xfrm flipV="1">
            <a:off x="7883878" y="3143683"/>
            <a:ext cx="0" cy="4125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BDE754A-0BC9-4E8A-8645-4B918DA234C0}"/>
              </a:ext>
            </a:extLst>
          </p:cNvPr>
          <p:cNvCxnSpPr>
            <a:stCxn id="205" idx="2"/>
            <a:endCxn id="218" idx="0"/>
          </p:cNvCxnSpPr>
          <p:nvPr/>
        </p:nvCxnSpPr>
        <p:spPr>
          <a:xfrm flipH="1">
            <a:off x="7883878" y="1221941"/>
            <a:ext cx="1853" cy="8700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44253724-C495-4E00-9DC2-4542D53BC961}"/>
              </a:ext>
            </a:extLst>
          </p:cNvPr>
          <p:cNvSpPr txBox="1"/>
          <p:nvPr/>
        </p:nvSpPr>
        <p:spPr>
          <a:xfrm>
            <a:off x="3809440" y="1761125"/>
            <a:ext cx="643781" cy="274320"/>
          </a:xfrm>
          <a:prstGeom prst="rect">
            <a:avLst/>
          </a:prstGeom>
          <a:noFill/>
        </p:spPr>
        <p:txBody>
          <a:bodyPr wrap="square" lIns="0" tIns="0" rIns="0" bIns="0" rtlCol="0" anchor="t">
            <a:noAutofit/>
          </a:bodyPr>
          <a:lstStyle/>
          <a:p>
            <a:pPr algn="ctr"/>
            <a:r>
              <a:rPr lang="en-US" sz="1000" b="1" dirty="0">
                <a:latin typeface="Helvetica Neue"/>
              </a:rPr>
              <a:t>US Region</a:t>
            </a:r>
          </a:p>
        </p:txBody>
      </p:sp>
      <p:sp>
        <p:nvSpPr>
          <p:cNvPr id="137" name="TextBox 136">
            <a:extLst>
              <a:ext uri="{FF2B5EF4-FFF2-40B4-BE49-F238E27FC236}">
                <a16:creationId xmlns:a16="http://schemas.microsoft.com/office/drawing/2014/main" id="{2317051D-76D2-42C1-AF70-5E6BE0F379DD}"/>
              </a:ext>
            </a:extLst>
          </p:cNvPr>
          <p:cNvSpPr txBox="1"/>
          <p:nvPr/>
        </p:nvSpPr>
        <p:spPr>
          <a:xfrm>
            <a:off x="8382894" y="1737446"/>
            <a:ext cx="643781" cy="274320"/>
          </a:xfrm>
          <a:prstGeom prst="rect">
            <a:avLst/>
          </a:prstGeom>
          <a:noFill/>
        </p:spPr>
        <p:txBody>
          <a:bodyPr wrap="square" lIns="0" tIns="0" rIns="0" bIns="0" rtlCol="0" anchor="t">
            <a:noAutofit/>
          </a:bodyPr>
          <a:lstStyle/>
          <a:p>
            <a:pPr algn="ctr"/>
            <a:r>
              <a:rPr lang="en-US" sz="1000" b="1" dirty="0">
                <a:latin typeface="Helvetica Neue"/>
              </a:rPr>
              <a:t>EU Region</a:t>
            </a:r>
          </a:p>
        </p:txBody>
      </p:sp>
      <p:sp>
        <p:nvSpPr>
          <p:cNvPr id="139" name="TextBox 138">
            <a:extLst>
              <a:ext uri="{FF2B5EF4-FFF2-40B4-BE49-F238E27FC236}">
                <a16:creationId xmlns:a16="http://schemas.microsoft.com/office/drawing/2014/main" id="{181D69FB-0783-4739-A483-A100459DED64}"/>
              </a:ext>
            </a:extLst>
          </p:cNvPr>
          <p:cNvSpPr txBox="1"/>
          <p:nvPr/>
        </p:nvSpPr>
        <p:spPr>
          <a:xfrm>
            <a:off x="17204" y="930914"/>
            <a:ext cx="3725740" cy="5293757"/>
          </a:xfrm>
          <a:prstGeom prst="rect">
            <a:avLst/>
          </a:prstGeom>
          <a:noFill/>
        </p:spPr>
        <p:txBody>
          <a:bodyPr wrap="square" rtlCol="0">
            <a:spAutoFit/>
          </a:bodyPr>
          <a:lstStyle/>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Multi-Region</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Use tools to automate repetitive tasks:</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Tools to manage AWS resources</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Tools to manage software and configuration on your instances</a:t>
            </a:r>
          </a:p>
          <a:p>
            <a:pPr marL="742950" lvl="1"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Automated data analysis of logs and user actions</a:t>
            </a:r>
          </a:p>
          <a:p>
            <a:pPr marL="742950" lvl="1"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Utilize the AWS </a:t>
            </a:r>
            <a:r>
              <a:rPr lang="en-US" sz="1300" dirty="0" err="1">
                <a:solidFill>
                  <a:sysClr val="windowText" lastClr="000000"/>
                </a:solidFill>
                <a:latin typeface="Segoe UI Light" panose="020B0502040204020203" pitchFamily="34" charset="0"/>
                <a:cs typeface="Segoe UI Light" panose="020B0502040204020203" pitchFamily="34" charset="0"/>
              </a:rPr>
              <a:t>CloudFormation</a:t>
            </a:r>
            <a:r>
              <a:rPr lang="en-US" sz="1300" dirty="0">
                <a:solidFill>
                  <a:sysClr val="windowText" lastClr="000000"/>
                </a:solidFill>
                <a:latin typeface="Segoe UI Light" panose="020B0502040204020203" pitchFamily="34" charset="0"/>
                <a:cs typeface="Segoe UI Light" panose="020B0502040204020203" pitchFamily="34" charset="0"/>
              </a:rPr>
              <a:t> to convert your infrastructure to a template and replicate it to a different region.</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Utilize different configuration management tools like Chef, Ansible to automate the configuration of your instances</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300" dirty="0">
                <a:solidFill>
                  <a:sysClr val="windowText" lastClr="000000"/>
                </a:solidFill>
                <a:latin typeface="Segoe UI Light" panose="020B0502040204020203" pitchFamily="34" charset="0"/>
                <a:cs typeface="Segoe UI Light" panose="020B0502040204020203" pitchFamily="34" charset="0"/>
              </a:rPr>
              <a:t>Utilize AWS </a:t>
            </a:r>
            <a:r>
              <a:rPr lang="en-US" sz="1300" dirty="0" err="1">
                <a:solidFill>
                  <a:sysClr val="windowText" lastClr="000000"/>
                </a:solidFill>
                <a:latin typeface="Segoe UI Light" panose="020B0502040204020203" pitchFamily="34" charset="0"/>
                <a:cs typeface="Segoe UI Light" panose="020B0502040204020203" pitchFamily="34" charset="0"/>
              </a:rPr>
              <a:t>Cloudwatch</a:t>
            </a:r>
            <a:r>
              <a:rPr lang="en-US" sz="1300" dirty="0">
                <a:solidFill>
                  <a:sysClr val="windowText" lastClr="000000"/>
                </a:solidFill>
                <a:latin typeface="Segoe UI Light" panose="020B0502040204020203" pitchFamily="34" charset="0"/>
                <a:cs typeface="Segoe UI Light" panose="020B0502040204020203" pitchFamily="34" charset="0"/>
              </a:rPr>
              <a:t> and Amazon S3 for metrics and logs</a:t>
            </a: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1300" dirty="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197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8" name="Rectangle 97"/>
          <p:cNvSpPr/>
          <p:nvPr/>
        </p:nvSpPr>
        <p:spPr>
          <a:xfrm>
            <a:off x="6173890" y="2798529"/>
            <a:ext cx="3348994" cy="880241"/>
          </a:xfrm>
          <a:prstGeom prst="rect">
            <a:avLst/>
          </a:prstGeom>
        </p:spPr>
        <p:txBody>
          <a:bodyPr wrap="none">
            <a:spAutoFit/>
          </a:bodyPr>
          <a:lstStyle/>
          <a:p>
            <a:pPr algn="ctr" defTabSz="914400" eaLnBrk="0" fontAlgn="base" hangingPunct="0">
              <a:lnSpc>
                <a:spcPct val="80000"/>
              </a:lnSpc>
              <a:spcBef>
                <a:spcPct val="0"/>
              </a:spcBef>
              <a:spcAft>
                <a:spcPct val="0"/>
              </a:spcAft>
            </a:pPr>
            <a:r>
              <a:rPr lang="en-US" sz="3200" b="1" dirty="0">
                <a:solidFill>
                  <a:srgbClr val="17406D"/>
                </a:solidFill>
                <a:latin typeface="Arial" charset="0"/>
              </a:rPr>
              <a:t>AWS </a:t>
            </a:r>
          </a:p>
          <a:p>
            <a:pPr algn="ctr" defTabSz="914400" eaLnBrk="0" fontAlgn="base" hangingPunct="0">
              <a:lnSpc>
                <a:spcPct val="80000"/>
              </a:lnSpc>
              <a:spcBef>
                <a:spcPct val="0"/>
              </a:spcBef>
              <a:spcAft>
                <a:spcPct val="0"/>
              </a:spcAft>
            </a:pPr>
            <a:r>
              <a:rPr lang="en-US" sz="3200" b="1" dirty="0">
                <a:solidFill>
                  <a:srgbClr val="17406D"/>
                </a:solidFill>
                <a:latin typeface="Arial" charset="0"/>
              </a:rPr>
              <a:t>CloudFormation</a:t>
            </a:r>
          </a:p>
        </p:txBody>
      </p:sp>
      <p:grpSp>
        <p:nvGrpSpPr>
          <p:cNvPr id="99" name="Group 98"/>
          <p:cNvGrpSpPr/>
          <p:nvPr/>
        </p:nvGrpSpPr>
        <p:grpSpPr>
          <a:xfrm>
            <a:off x="6912570" y="689351"/>
            <a:ext cx="1937406" cy="1985316"/>
            <a:chOff x="3739748" y="1448485"/>
            <a:chExt cx="1937406" cy="1985316"/>
          </a:xfrm>
        </p:grpSpPr>
        <p:pic>
          <p:nvPicPr>
            <p:cNvPr id="101" name="Picture 100"/>
            <p:cNvPicPr>
              <a:picLocks noChangeAspect="1"/>
            </p:cNvPicPr>
            <p:nvPr/>
          </p:nvPicPr>
          <p:blipFill>
            <a:blip r:embed="rId3">
              <a:clrChange>
                <a:clrFrom>
                  <a:srgbClr val="FFFFFF"/>
                </a:clrFrom>
                <a:clrTo>
                  <a:srgbClr val="FFFFFF">
                    <a:alpha val="0"/>
                  </a:srgbClr>
                </a:clrTo>
              </a:clrChange>
            </a:blip>
            <a:stretch>
              <a:fillRect/>
            </a:stretch>
          </p:blipFill>
          <p:spPr>
            <a:xfrm>
              <a:off x="3806253" y="1883918"/>
              <a:ext cx="1588630" cy="1549883"/>
            </a:xfrm>
            <a:prstGeom prst="rect">
              <a:avLst/>
            </a:prstGeom>
          </p:spPr>
        </p:pic>
        <p:sp>
          <p:nvSpPr>
            <p:cNvPr id="102" name="Rectangle 101"/>
            <p:cNvSpPr/>
            <p:nvPr/>
          </p:nvSpPr>
          <p:spPr>
            <a:xfrm>
              <a:off x="3739748" y="1448485"/>
              <a:ext cx="1937406"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98585"/>
                  </a:solidFill>
                  <a:effectLst/>
                  <a:uLnTx/>
                  <a:uFillTx/>
                </a:rPr>
                <a:t>Infrastructure as Code</a:t>
              </a:r>
            </a:p>
          </p:txBody>
        </p:sp>
        <p:cxnSp>
          <p:nvCxnSpPr>
            <p:cNvPr id="106" name="Straight Connector 105"/>
            <p:cNvCxnSpPr/>
            <p:nvPr/>
          </p:nvCxnSpPr>
          <p:spPr bwMode="auto">
            <a:xfrm>
              <a:off x="3739748" y="1448485"/>
              <a:ext cx="0" cy="590931"/>
            </a:xfrm>
            <a:prstGeom prst="line">
              <a:avLst/>
            </a:prstGeom>
            <a:solidFill>
              <a:srgbClr val="5B9BD5"/>
            </a:solidFill>
            <a:ln w="57150" cap="flat" cmpd="sng" algn="ctr">
              <a:solidFill>
                <a:srgbClr val="F98585"/>
              </a:solidFill>
              <a:prstDash val="solid"/>
              <a:round/>
              <a:headEnd type="none" w="med" len="med"/>
              <a:tailEnd type="none" w="med" len="med"/>
            </a:ln>
            <a:effectLst/>
          </p:spPr>
        </p:cxnSp>
      </p:grpSp>
      <p:grpSp>
        <p:nvGrpSpPr>
          <p:cNvPr id="107" name="Group 106"/>
          <p:cNvGrpSpPr/>
          <p:nvPr/>
        </p:nvGrpSpPr>
        <p:grpSpPr>
          <a:xfrm>
            <a:off x="8567705" y="1141458"/>
            <a:ext cx="3022551" cy="1859994"/>
            <a:chOff x="5394883" y="1900592"/>
            <a:chExt cx="3022551" cy="1859994"/>
          </a:xfrm>
        </p:grpSpPr>
        <p:pic>
          <p:nvPicPr>
            <p:cNvPr id="110" name="Picture 109"/>
            <p:cNvPicPr>
              <a:picLocks noChangeAspect="1"/>
            </p:cNvPicPr>
            <p:nvPr/>
          </p:nvPicPr>
          <p:blipFill>
            <a:blip r:embed="rId4">
              <a:clrChange>
                <a:clrFrom>
                  <a:srgbClr val="FFFFFF"/>
                </a:clrFrom>
                <a:clrTo>
                  <a:srgbClr val="FFFFFF">
                    <a:alpha val="0"/>
                  </a:srgbClr>
                </a:clrTo>
              </a:clrChange>
            </a:blip>
            <a:stretch>
              <a:fillRect/>
            </a:stretch>
          </p:blipFill>
          <p:spPr>
            <a:xfrm>
              <a:off x="5394883" y="2339859"/>
              <a:ext cx="1640293" cy="1420727"/>
            </a:xfrm>
            <a:prstGeom prst="rect">
              <a:avLst/>
            </a:prstGeom>
          </p:spPr>
        </p:pic>
        <p:sp>
          <p:nvSpPr>
            <p:cNvPr id="111" name="Rectangle 110"/>
            <p:cNvSpPr/>
            <p:nvPr/>
          </p:nvSpPr>
          <p:spPr>
            <a:xfrm>
              <a:off x="6517993" y="1908298"/>
              <a:ext cx="1899441" cy="584775"/>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CC682"/>
                  </a:solidFill>
                  <a:effectLst/>
                  <a:uLnTx/>
                  <a:uFillTx/>
                </a:rPr>
                <a:t>Customized via Parameters</a:t>
              </a:r>
            </a:p>
          </p:txBody>
        </p:sp>
        <p:cxnSp>
          <p:nvCxnSpPr>
            <p:cNvPr id="113" name="Straight Connector 112"/>
            <p:cNvCxnSpPr/>
            <p:nvPr/>
          </p:nvCxnSpPr>
          <p:spPr bwMode="auto">
            <a:xfrm>
              <a:off x="6546225" y="1900592"/>
              <a:ext cx="0" cy="590931"/>
            </a:xfrm>
            <a:prstGeom prst="line">
              <a:avLst/>
            </a:prstGeom>
            <a:solidFill>
              <a:srgbClr val="5B9BD5"/>
            </a:solidFill>
            <a:ln w="57150" cap="flat" cmpd="sng" algn="ctr">
              <a:solidFill>
                <a:srgbClr val="FCC682"/>
              </a:solidFill>
              <a:prstDash val="solid"/>
              <a:round/>
              <a:headEnd type="none" w="med" len="med"/>
              <a:tailEnd type="none" w="med" len="med"/>
            </a:ln>
            <a:effectLst/>
          </p:spPr>
        </p:cxnSp>
      </p:grpSp>
      <p:grpSp>
        <p:nvGrpSpPr>
          <p:cNvPr id="114" name="Group 113"/>
          <p:cNvGrpSpPr/>
          <p:nvPr/>
        </p:nvGrpSpPr>
        <p:grpSpPr>
          <a:xfrm>
            <a:off x="9437538" y="3018606"/>
            <a:ext cx="2922379" cy="1524052"/>
            <a:chOff x="6264716" y="3777740"/>
            <a:chExt cx="2922379" cy="1524052"/>
          </a:xfrm>
        </p:grpSpPr>
        <p:pic>
          <p:nvPicPr>
            <p:cNvPr id="115" name="Picture 114"/>
            <p:cNvPicPr>
              <a:picLocks noChangeAspect="1"/>
            </p:cNvPicPr>
            <p:nvPr/>
          </p:nvPicPr>
          <p:blipFill>
            <a:blip r:embed="rId5">
              <a:clrChange>
                <a:clrFrom>
                  <a:srgbClr val="FFFFFF"/>
                </a:clrFrom>
                <a:clrTo>
                  <a:srgbClr val="FFFFFF">
                    <a:alpha val="0"/>
                  </a:srgbClr>
                </a:clrTo>
              </a:clrChange>
            </a:blip>
            <a:stretch>
              <a:fillRect/>
            </a:stretch>
          </p:blipFill>
          <p:spPr>
            <a:xfrm>
              <a:off x="6264716" y="3777740"/>
              <a:ext cx="1808197" cy="1524052"/>
            </a:xfrm>
            <a:prstGeom prst="rect">
              <a:avLst/>
            </a:prstGeom>
          </p:spPr>
        </p:pic>
        <p:sp>
          <p:nvSpPr>
            <p:cNvPr id="116" name="Rectangle 115"/>
            <p:cNvSpPr/>
            <p:nvPr/>
          </p:nvSpPr>
          <p:spPr>
            <a:xfrm>
              <a:off x="7561222" y="4313634"/>
              <a:ext cx="1625873"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B8DCF6"/>
                  </a:solidFill>
                  <a:effectLst/>
                  <a:uLnTx/>
                  <a:uFillTx/>
                </a:rPr>
                <a:t>Integration Ready </a:t>
              </a:r>
            </a:p>
          </p:txBody>
        </p:sp>
        <p:cxnSp>
          <p:nvCxnSpPr>
            <p:cNvPr id="133" name="Straight Connector 132"/>
            <p:cNvCxnSpPr/>
            <p:nvPr/>
          </p:nvCxnSpPr>
          <p:spPr bwMode="auto">
            <a:xfrm>
              <a:off x="7702147" y="4329674"/>
              <a:ext cx="0" cy="590931"/>
            </a:xfrm>
            <a:prstGeom prst="line">
              <a:avLst/>
            </a:prstGeom>
            <a:solidFill>
              <a:srgbClr val="5B9BD5"/>
            </a:solidFill>
            <a:ln w="57150" cap="flat" cmpd="sng" algn="ctr">
              <a:solidFill>
                <a:srgbClr val="B8DCF6"/>
              </a:solidFill>
              <a:prstDash val="solid"/>
              <a:round/>
              <a:headEnd type="none" w="med" len="med"/>
              <a:tailEnd type="none" w="med" len="med"/>
            </a:ln>
            <a:effectLst/>
          </p:spPr>
        </p:cxnSp>
      </p:grpSp>
      <p:grpSp>
        <p:nvGrpSpPr>
          <p:cNvPr id="135" name="Group 134"/>
          <p:cNvGrpSpPr/>
          <p:nvPr/>
        </p:nvGrpSpPr>
        <p:grpSpPr>
          <a:xfrm>
            <a:off x="3697589" y="3062605"/>
            <a:ext cx="2943221" cy="1480053"/>
            <a:chOff x="524767" y="3821739"/>
            <a:chExt cx="2943221" cy="1480053"/>
          </a:xfrm>
        </p:grpSpPr>
        <p:pic>
          <p:nvPicPr>
            <p:cNvPr id="137" name="Picture 136"/>
            <p:cNvPicPr>
              <a:picLocks noChangeAspect="1"/>
            </p:cNvPicPr>
            <p:nvPr/>
          </p:nvPicPr>
          <p:blipFill>
            <a:blip r:embed="rId6">
              <a:clrChange>
                <a:clrFrom>
                  <a:srgbClr val="FFFFFF"/>
                </a:clrFrom>
                <a:clrTo>
                  <a:srgbClr val="FFFFFF">
                    <a:alpha val="0"/>
                  </a:srgbClr>
                </a:clrTo>
              </a:clrChange>
            </a:blip>
            <a:stretch>
              <a:fillRect/>
            </a:stretch>
          </p:blipFill>
          <p:spPr>
            <a:xfrm>
              <a:off x="1466394" y="3821739"/>
              <a:ext cx="2001594" cy="1480053"/>
            </a:xfrm>
            <a:prstGeom prst="rect">
              <a:avLst/>
            </a:prstGeom>
          </p:spPr>
        </p:pic>
        <p:sp>
          <p:nvSpPr>
            <p:cNvPr id="144" name="Rectangle 143"/>
            <p:cNvSpPr/>
            <p:nvPr/>
          </p:nvSpPr>
          <p:spPr>
            <a:xfrm>
              <a:off x="524767" y="4269377"/>
              <a:ext cx="986228"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AAF34"/>
                  </a:solidFill>
                  <a:effectLst/>
                  <a:uLnTx/>
                  <a:uFillTx/>
                </a:rPr>
                <a:t>Easy to Use</a:t>
              </a:r>
            </a:p>
          </p:txBody>
        </p:sp>
        <p:cxnSp>
          <p:nvCxnSpPr>
            <p:cNvPr id="145" name="Straight Connector 144"/>
            <p:cNvCxnSpPr/>
            <p:nvPr/>
          </p:nvCxnSpPr>
          <p:spPr bwMode="auto">
            <a:xfrm>
              <a:off x="568311" y="4244300"/>
              <a:ext cx="0" cy="590931"/>
            </a:xfrm>
            <a:prstGeom prst="line">
              <a:avLst/>
            </a:prstGeom>
            <a:solidFill>
              <a:srgbClr val="5B9BD5"/>
            </a:solidFill>
            <a:ln w="57150" cap="flat" cmpd="sng" algn="ctr">
              <a:solidFill>
                <a:srgbClr val="FAAF34"/>
              </a:solidFill>
              <a:prstDash val="solid"/>
              <a:round/>
              <a:headEnd type="none" w="med" len="med"/>
              <a:tailEnd type="none" w="med" len="med"/>
            </a:ln>
            <a:effectLst/>
          </p:spPr>
        </p:cxnSp>
      </p:grpSp>
      <p:grpSp>
        <p:nvGrpSpPr>
          <p:cNvPr id="146" name="Group 145"/>
          <p:cNvGrpSpPr/>
          <p:nvPr/>
        </p:nvGrpSpPr>
        <p:grpSpPr>
          <a:xfrm>
            <a:off x="4886602" y="3940628"/>
            <a:ext cx="3006264" cy="1749850"/>
            <a:chOff x="1713780" y="4699762"/>
            <a:chExt cx="3006264" cy="1749850"/>
          </a:xfrm>
        </p:grpSpPr>
        <p:pic>
          <p:nvPicPr>
            <p:cNvPr id="147" name="Picture 146"/>
            <p:cNvPicPr>
              <a:picLocks noChangeAspect="1"/>
            </p:cNvPicPr>
            <p:nvPr/>
          </p:nvPicPr>
          <p:blipFill>
            <a:blip r:embed="rId7">
              <a:clrChange>
                <a:clrFrom>
                  <a:srgbClr val="FFFFFF"/>
                </a:clrFrom>
                <a:clrTo>
                  <a:srgbClr val="FFFFFF">
                    <a:alpha val="0"/>
                  </a:srgbClr>
                </a:clrTo>
              </a:clrChange>
            </a:blip>
            <a:stretch>
              <a:fillRect/>
            </a:stretch>
          </p:blipFill>
          <p:spPr>
            <a:xfrm>
              <a:off x="2898932" y="4699762"/>
              <a:ext cx="1821112" cy="1666124"/>
            </a:xfrm>
            <a:prstGeom prst="rect">
              <a:avLst/>
            </a:prstGeom>
          </p:spPr>
        </p:pic>
        <p:sp>
          <p:nvSpPr>
            <p:cNvPr id="148" name="Rectangle 147"/>
            <p:cNvSpPr/>
            <p:nvPr/>
          </p:nvSpPr>
          <p:spPr>
            <a:xfrm>
              <a:off x="1713780" y="5858681"/>
              <a:ext cx="1700353"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EB7D"/>
                  </a:solidFill>
                  <a:effectLst/>
                  <a:uLnTx/>
                  <a:uFillTx/>
                </a:rPr>
                <a:t>Declarative and Flexible</a:t>
              </a:r>
            </a:p>
          </p:txBody>
        </p:sp>
        <p:cxnSp>
          <p:nvCxnSpPr>
            <p:cNvPr id="149" name="Straight Connector 148"/>
            <p:cNvCxnSpPr/>
            <p:nvPr/>
          </p:nvCxnSpPr>
          <p:spPr bwMode="auto">
            <a:xfrm>
              <a:off x="1852825" y="5858680"/>
              <a:ext cx="0" cy="590931"/>
            </a:xfrm>
            <a:prstGeom prst="line">
              <a:avLst/>
            </a:prstGeom>
            <a:solidFill>
              <a:srgbClr val="5B9BD5"/>
            </a:solidFill>
            <a:ln w="57150" cap="flat" cmpd="sng" algn="ctr">
              <a:solidFill>
                <a:srgbClr val="FFE27A"/>
              </a:solidFill>
              <a:prstDash val="solid"/>
              <a:round/>
              <a:headEnd type="none" w="med" len="med"/>
              <a:tailEnd type="none" w="med" len="med"/>
            </a:ln>
            <a:effectLst/>
          </p:spPr>
        </p:cxnSp>
      </p:grpSp>
      <p:grpSp>
        <p:nvGrpSpPr>
          <p:cNvPr id="150" name="Group 149"/>
          <p:cNvGrpSpPr/>
          <p:nvPr/>
        </p:nvGrpSpPr>
        <p:grpSpPr>
          <a:xfrm>
            <a:off x="7945878" y="4027699"/>
            <a:ext cx="4085194" cy="1796108"/>
            <a:chOff x="4773056" y="4786833"/>
            <a:chExt cx="4085194" cy="1796108"/>
          </a:xfrm>
        </p:grpSpPr>
        <p:pic>
          <p:nvPicPr>
            <p:cNvPr id="151" name="Picture 150"/>
            <p:cNvPicPr>
              <a:picLocks noChangeAspect="1"/>
            </p:cNvPicPr>
            <p:nvPr/>
          </p:nvPicPr>
          <p:blipFill>
            <a:blip r:embed="rId8">
              <a:clrChange>
                <a:clrFrom>
                  <a:srgbClr val="FFFFFF"/>
                </a:clrFrom>
                <a:clrTo>
                  <a:srgbClr val="FFFFFF">
                    <a:alpha val="0"/>
                  </a:srgbClr>
                </a:clrTo>
              </a:clrChange>
            </a:blip>
            <a:stretch>
              <a:fillRect/>
            </a:stretch>
          </p:blipFill>
          <p:spPr>
            <a:xfrm>
              <a:off x="4773056" y="4786833"/>
              <a:ext cx="1808197" cy="1420726"/>
            </a:xfrm>
            <a:prstGeom prst="rect">
              <a:avLst/>
            </a:prstGeom>
          </p:spPr>
        </p:pic>
        <p:sp>
          <p:nvSpPr>
            <p:cNvPr id="152" name="Rectangle 151"/>
            <p:cNvSpPr/>
            <p:nvPr/>
          </p:nvSpPr>
          <p:spPr>
            <a:xfrm>
              <a:off x="5913073" y="5925600"/>
              <a:ext cx="2945177" cy="584775"/>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CC682"/>
                  </a:solidFill>
                  <a:effectLst/>
                  <a:uLnTx/>
                  <a:uFillTx/>
                </a:rPr>
                <a:t>Visualize and Edit with Drag-and-Drop Interface</a:t>
              </a:r>
            </a:p>
          </p:txBody>
        </p:sp>
        <p:cxnSp>
          <p:nvCxnSpPr>
            <p:cNvPr id="153" name="Straight Connector 152"/>
            <p:cNvCxnSpPr/>
            <p:nvPr/>
          </p:nvCxnSpPr>
          <p:spPr bwMode="auto">
            <a:xfrm>
              <a:off x="5991994" y="5992010"/>
              <a:ext cx="0" cy="590931"/>
            </a:xfrm>
            <a:prstGeom prst="line">
              <a:avLst/>
            </a:prstGeom>
            <a:solidFill>
              <a:srgbClr val="5B9BD5"/>
            </a:solidFill>
            <a:ln w="57150" cap="flat" cmpd="sng" algn="ctr">
              <a:solidFill>
                <a:srgbClr val="FFD8A8"/>
              </a:solidFill>
              <a:prstDash val="solid"/>
              <a:round/>
              <a:headEnd type="none" w="med" len="med"/>
              <a:tailEnd type="none" w="med" len="med"/>
            </a:ln>
            <a:effectLst/>
          </p:spPr>
        </p:cxnSp>
      </p:grpSp>
      <p:grpSp>
        <p:nvGrpSpPr>
          <p:cNvPr id="154" name="Group 153"/>
          <p:cNvGrpSpPr/>
          <p:nvPr/>
        </p:nvGrpSpPr>
        <p:grpSpPr>
          <a:xfrm>
            <a:off x="3674531" y="1206050"/>
            <a:ext cx="3471055" cy="1820236"/>
            <a:chOff x="501709" y="1965184"/>
            <a:chExt cx="3471055" cy="1820236"/>
          </a:xfrm>
        </p:grpSpPr>
        <p:sp>
          <p:nvSpPr>
            <p:cNvPr id="155" name="Rectangle 154"/>
            <p:cNvSpPr/>
            <p:nvPr/>
          </p:nvSpPr>
          <p:spPr>
            <a:xfrm>
              <a:off x="501709" y="1974507"/>
              <a:ext cx="2782013" cy="590931"/>
            </a:xfrm>
            <a:prstGeom prst="rect">
              <a:avLst/>
            </a:prstGeom>
          </p:spPr>
          <p:txBody>
            <a:bodyPr wrap="square">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65905E"/>
                  </a:solidFill>
                  <a:effectLst/>
                  <a:uLnTx/>
                  <a:uFillTx/>
                </a:rPr>
                <a:t>Supports a Wide Range of AWS Resources</a:t>
              </a:r>
            </a:p>
          </p:txBody>
        </p:sp>
        <p:cxnSp>
          <p:nvCxnSpPr>
            <p:cNvPr id="156" name="Straight Connector 155"/>
            <p:cNvCxnSpPr/>
            <p:nvPr/>
          </p:nvCxnSpPr>
          <p:spPr bwMode="auto">
            <a:xfrm>
              <a:off x="577908" y="1965184"/>
              <a:ext cx="0" cy="590931"/>
            </a:xfrm>
            <a:prstGeom prst="line">
              <a:avLst/>
            </a:prstGeom>
            <a:solidFill>
              <a:srgbClr val="5B9BD5"/>
            </a:solidFill>
            <a:ln w="57150" cap="flat" cmpd="sng" algn="ctr">
              <a:solidFill>
                <a:srgbClr val="65905E"/>
              </a:solidFill>
              <a:prstDash val="solid"/>
              <a:round/>
              <a:headEnd type="none" w="med" len="med"/>
              <a:tailEnd type="none" w="med" len="med"/>
            </a:ln>
            <a:effectLst/>
          </p:spPr>
        </p:cxnSp>
        <p:pic>
          <p:nvPicPr>
            <p:cNvPr id="157" name="Picture 156"/>
            <p:cNvPicPr>
              <a:picLocks noChangeAspect="1"/>
            </p:cNvPicPr>
            <p:nvPr/>
          </p:nvPicPr>
          <p:blipFill>
            <a:blip r:embed="rId9">
              <a:clrChange>
                <a:clrFrom>
                  <a:srgbClr val="FFFFFF"/>
                </a:clrFrom>
                <a:clrTo>
                  <a:srgbClr val="FFFFFF">
                    <a:alpha val="0"/>
                  </a:srgbClr>
                </a:clrTo>
              </a:clrChange>
            </a:blip>
            <a:stretch>
              <a:fillRect/>
            </a:stretch>
          </p:blipFill>
          <p:spPr>
            <a:xfrm>
              <a:off x="2134431" y="2293439"/>
              <a:ext cx="1838333" cy="1491981"/>
            </a:xfrm>
            <a:prstGeom prst="rect">
              <a:avLst/>
            </a:prstGeom>
          </p:spPr>
        </p:pic>
      </p:grpSp>
      <p:sp>
        <p:nvSpPr>
          <p:cNvPr id="158" name="Rectangle 157"/>
          <p:cNvSpPr/>
          <p:nvPr/>
        </p:nvSpPr>
        <p:spPr>
          <a:xfrm>
            <a:off x="38003" y="1160959"/>
            <a:ext cx="3564074" cy="2850011"/>
          </a:xfrm>
          <a:prstGeom prst="rect">
            <a:avLst/>
          </a:prstGeom>
        </p:spPr>
        <p:txBody>
          <a:bodyPr wrap="square">
            <a:spAutoFit/>
          </a:bodyPr>
          <a:lstStyle/>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Gives developers and systems administrators an easy way to create and manage a collection of related AWS resources, provisioning and updating them in an orderly and predictable fashion.</a:t>
            </a: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The CloudFormation service can automatically create the desired architecture (CloudFormation stacks) from the template files, without burdening the users with writing complex provisioning code.</a:t>
            </a:r>
            <a:b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b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p:txBody>
      </p:sp>
      <p:sp>
        <p:nvSpPr>
          <p:cNvPr id="53" name="TextBox 52">
            <a:extLst>
              <a:ext uri="{FF2B5EF4-FFF2-40B4-BE49-F238E27FC236}">
                <a16:creationId xmlns:a16="http://schemas.microsoft.com/office/drawing/2014/main" id="{98A0A55D-3D73-4A7F-80DE-F3EB6D02F99F}"/>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54" name="TextBox 53">
            <a:extLst>
              <a:ext uri="{FF2B5EF4-FFF2-40B4-BE49-F238E27FC236}">
                <a16:creationId xmlns:a16="http://schemas.microsoft.com/office/drawing/2014/main" id="{5C32ED98-6BE5-4EAB-A15C-195146DDA060}"/>
              </a:ext>
            </a:extLst>
          </p:cNvPr>
          <p:cNvSpPr txBox="1"/>
          <p:nvPr/>
        </p:nvSpPr>
        <p:spPr>
          <a:xfrm>
            <a:off x="55026" y="165372"/>
            <a:ext cx="354705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Cloud Formation </a:t>
            </a:r>
          </a:p>
        </p:txBody>
      </p:sp>
    </p:spTree>
    <p:extLst>
      <p:ext uri="{BB962C8B-B14F-4D97-AF65-F5344CB8AC3E}">
        <p14:creationId xmlns:p14="http://schemas.microsoft.com/office/powerpoint/2010/main" val="402477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8" name="Rectangle 157"/>
          <p:cNvSpPr/>
          <p:nvPr/>
        </p:nvSpPr>
        <p:spPr>
          <a:xfrm>
            <a:off x="38003" y="1160959"/>
            <a:ext cx="3564074" cy="2850011"/>
          </a:xfrm>
          <a:prstGeom prst="rect">
            <a:avLst/>
          </a:prstGeom>
        </p:spPr>
        <p:txBody>
          <a:bodyPr wrap="square">
            <a:spAutoFit/>
          </a:bodyPr>
          <a:lstStyle/>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Gives developers and systems administrators an easy way to create and manage a collection of related AWS resources, provisioning and updating them in an orderly and predictable fashion.</a:t>
            </a: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The CloudFormation service can automatically create the desired architecture (CloudFormation stacks) from the template files, without burdening the users with writing complex provisioning code.</a:t>
            </a:r>
            <a:b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b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p:txBody>
      </p:sp>
      <p:pic>
        <p:nvPicPr>
          <p:cNvPr id="53" name="Picture 2" descr="http://i.stack.imgur.com/mOiQ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46" y="1160959"/>
            <a:ext cx="5790417" cy="4154639"/>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11182254" y="2977038"/>
            <a:ext cx="1009746" cy="1114963"/>
            <a:chOff x="7733858" y="3383247"/>
            <a:chExt cx="1009746" cy="1114963"/>
          </a:xfrm>
        </p:grpSpPr>
        <p:pic>
          <p:nvPicPr>
            <p:cNvPr id="55" name="Picture 54" descr="CloudFormation-Tempa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3858" y="3383247"/>
              <a:ext cx="1009746" cy="1009746"/>
            </a:xfrm>
            <a:prstGeom prst="rect">
              <a:avLst/>
            </a:prstGeom>
          </p:spPr>
        </p:pic>
        <p:sp>
          <p:nvSpPr>
            <p:cNvPr id="56" name="TextBox 29"/>
            <p:cNvSpPr txBox="1"/>
            <p:nvPr/>
          </p:nvSpPr>
          <p:spPr>
            <a:xfrm>
              <a:off x="7789841" y="4301233"/>
              <a:ext cx="885719" cy="1969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Template</a:t>
              </a:r>
            </a:p>
          </p:txBody>
        </p:sp>
      </p:grpSp>
      <p:sp>
        <p:nvSpPr>
          <p:cNvPr id="57" name="Rounded Rectangle 46"/>
          <p:cNvSpPr/>
          <p:nvPr/>
        </p:nvSpPr>
        <p:spPr>
          <a:xfrm>
            <a:off x="3789776" y="1311538"/>
            <a:ext cx="6120856" cy="4122875"/>
          </a:xfrm>
          <a:prstGeom prst="roundRect">
            <a:avLst>
              <a:gd name="adj" fmla="val 9818"/>
            </a:avLst>
          </a:prstGeom>
          <a:noFill/>
          <a:ln w="38100" cap="flat" cmpd="sng" algn="ctr">
            <a:solidFill>
              <a:srgbClr val="70AD47"/>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0203"/>
              </a:solidFill>
              <a:effectLst/>
              <a:uLnTx/>
              <a:uFillTx/>
              <a:latin typeface="Arial"/>
              <a:ea typeface="+mn-ea"/>
              <a:cs typeface="Arial"/>
            </a:endParaRPr>
          </a:p>
        </p:txBody>
      </p:sp>
      <p:grpSp>
        <p:nvGrpSpPr>
          <p:cNvPr id="58" name="Group 57"/>
          <p:cNvGrpSpPr/>
          <p:nvPr/>
        </p:nvGrpSpPr>
        <p:grpSpPr>
          <a:xfrm>
            <a:off x="3853130" y="1178173"/>
            <a:ext cx="725155" cy="1056145"/>
            <a:chOff x="1632209" y="1654663"/>
            <a:chExt cx="643781" cy="834802"/>
          </a:xfrm>
        </p:grpSpPr>
        <p:sp>
          <p:nvSpPr>
            <p:cNvPr id="59" name="TextBox 58"/>
            <p:cNvSpPr txBox="1"/>
            <p:nvPr/>
          </p:nvSpPr>
          <p:spPr>
            <a:xfrm>
              <a:off x="1632209" y="2215145"/>
              <a:ext cx="643781" cy="274320"/>
            </a:xfrm>
            <a:prstGeom prst="rect">
              <a:avLst/>
            </a:prstGeom>
            <a:noFill/>
          </p:spPr>
          <p:txBody>
            <a:bodyPr wrap="square" lIns="0" tIns="0" rIns="0" bIns="0" rtlCol="0" anchor="t">
              <a:no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10203"/>
                  </a:solidFill>
                  <a:effectLst/>
                  <a:uLnTx/>
                  <a:uFillTx/>
                </a:rPr>
                <a:t>Stack</a:t>
              </a:r>
            </a:p>
          </p:txBody>
        </p:sp>
        <p:pic>
          <p:nvPicPr>
            <p:cNvPr id="60" name="Picture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953" y="1654663"/>
              <a:ext cx="630670" cy="537766"/>
            </a:xfrm>
            <a:prstGeom prst="rect">
              <a:avLst/>
            </a:prstGeom>
          </p:spPr>
        </p:pic>
      </p:grpSp>
      <p:grpSp>
        <p:nvGrpSpPr>
          <p:cNvPr id="61" name="Group 60"/>
          <p:cNvGrpSpPr/>
          <p:nvPr/>
        </p:nvGrpSpPr>
        <p:grpSpPr>
          <a:xfrm>
            <a:off x="10048201" y="3133470"/>
            <a:ext cx="1219576" cy="802101"/>
            <a:chOff x="6689601" y="3567369"/>
            <a:chExt cx="1535723" cy="1010027"/>
          </a:xfrm>
        </p:grpSpPr>
        <p:sp>
          <p:nvSpPr>
            <p:cNvPr id="62" name="Left-Right Arrow 51"/>
            <p:cNvSpPr/>
            <p:nvPr/>
          </p:nvSpPr>
          <p:spPr bwMode="auto">
            <a:xfrm>
              <a:off x="6689601" y="3567369"/>
              <a:ext cx="1535723" cy="1010027"/>
            </a:xfrm>
            <a:prstGeom prst="leftRightArrow">
              <a:avLst>
                <a:gd name="adj1" fmla="val 54643"/>
                <a:gd name="adj2" fmla="val 43036"/>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pic>
          <p:nvPicPr>
            <p:cNvPr id="66" name="Picture 2" descr="https://upload.wikimedia.org/wikipedia/commons/thumb/3/31/AWS_Simple_Icons_Management-Tools_AWSCloudFormation.svg/2000px-AWS_Simple_Icons_Management-Tools_AWSCloudFormation.svg.png"/>
            <p:cNvPicPr>
              <a:picLocks noChangeAspect="1" noChangeArrowheads="1"/>
            </p:cNvPicPr>
            <p:nvPr/>
          </p:nvPicPr>
          <p:blipFill>
            <a:blip r:embed="rId6" cstate="print">
              <a:biLevel thresh="50000"/>
              <a:extLst>
                <a:ext uri="{28A0092B-C50C-407E-A947-70E740481C1C}">
                  <a14:useLocalDpi xmlns:a14="http://schemas.microsoft.com/office/drawing/2010/main" val="0"/>
                </a:ext>
              </a:extLst>
            </a:blip>
            <a:srcRect/>
            <a:stretch>
              <a:fillRect/>
            </a:stretch>
          </p:blipFill>
          <p:spPr bwMode="auto">
            <a:xfrm>
              <a:off x="7153711" y="3772919"/>
              <a:ext cx="607501" cy="607501"/>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7A72C4E8-F3D5-44E8-9269-136A8010C6DA}"/>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36" name="TextBox 35">
            <a:extLst>
              <a:ext uri="{FF2B5EF4-FFF2-40B4-BE49-F238E27FC236}">
                <a16:creationId xmlns:a16="http://schemas.microsoft.com/office/drawing/2014/main" id="{552E8BE8-EE30-4B7E-A1B1-646BAE36CF89}"/>
              </a:ext>
            </a:extLst>
          </p:cNvPr>
          <p:cNvSpPr txBox="1"/>
          <p:nvPr/>
        </p:nvSpPr>
        <p:spPr>
          <a:xfrm>
            <a:off x="55026" y="165372"/>
            <a:ext cx="354705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Cloud Formation </a:t>
            </a:r>
          </a:p>
        </p:txBody>
      </p:sp>
    </p:spTree>
    <p:extLst>
      <p:ext uri="{BB962C8B-B14F-4D97-AF65-F5344CB8AC3E}">
        <p14:creationId xmlns:p14="http://schemas.microsoft.com/office/powerpoint/2010/main" val="3042394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8" name="Rectangle 157"/>
          <p:cNvSpPr/>
          <p:nvPr/>
        </p:nvSpPr>
        <p:spPr>
          <a:xfrm>
            <a:off x="38003" y="1160959"/>
            <a:ext cx="3564074" cy="2850011"/>
          </a:xfrm>
          <a:prstGeom prst="rect">
            <a:avLst/>
          </a:prstGeom>
        </p:spPr>
        <p:txBody>
          <a:bodyPr wrap="square">
            <a:spAutoFit/>
          </a:bodyPr>
          <a:lstStyle/>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Gives developers and systems administrators an easy way to create and manage a collection of related AWS resources, provisioning and updating them in an orderly and predictable fashion.</a:t>
            </a: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The CloudFormation service can automatically create the desired architecture (CloudFormation stacks) from the template files, without burdening the users with writing complex provisioning code.</a:t>
            </a:r>
            <a:b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b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p:txBody>
      </p:sp>
      <p:grpSp>
        <p:nvGrpSpPr>
          <p:cNvPr id="35" name="Group 34"/>
          <p:cNvGrpSpPr/>
          <p:nvPr/>
        </p:nvGrpSpPr>
        <p:grpSpPr>
          <a:xfrm>
            <a:off x="7280654" y="2735945"/>
            <a:ext cx="1009746" cy="1102263"/>
            <a:chOff x="7733858" y="3383247"/>
            <a:chExt cx="1009746" cy="1102263"/>
          </a:xfrm>
        </p:grpSpPr>
        <p:pic>
          <p:nvPicPr>
            <p:cNvPr id="36" name="Picture 35" descr="CloudFormation-Temp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858" y="3383247"/>
              <a:ext cx="1009746" cy="1009746"/>
            </a:xfrm>
            <a:prstGeom prst="rect">
              <a:avLst/>
            </a:prstGeom>
          </p:spPr>
        </p:pic>
        <p:sp>
          <p:nvSpPr>
            <p:cNvPr id="37" name="TextBox 29"/>
            <p:cNvSpPr txBox="1"/>
            <p:nvPr/>
          </p:nvSpPr>
          <p:spPr>
            <a:xfrm>
              <a:off x="7784658" y="4288533"/>
              <a:ext cx="885719" cy="1969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Template</a:t>
              </a:r>
            </a:p>
          </p:txBody>
        </p:sp>
      </p:grpSp>
      <p:grpSp>
        <p:nvGrpSpPr>
          <p:cNvPr id="38" name="Group 37"/>
          <p:cNvGrpSpPr/>
          <p:nvPr/>
        </p:nvGrpSpPr>
        <p:grpSpPr>
          <a:xfrm>
            <a:off x="4150448" y="3262650"/>
            <a:ext cx="3243326" cy="2219672"/>
            <a:chOff x="804819" y="3704852"/>
            <a:chExt cx="3243326" cy="2219672"/>
          </a:xfrm>
        </p:grpSpPr>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819" y="3704852"/>
              <a:ext cx="2562332" cy="2219672"/>
            </a:xfrm>
            <a:prstGeom prst="rect">
              <a:avLst/>
            </a:prstGeom>
            <a:ln>
              <a:noFill/>
            </a:ln>
            <a:effectLst>
              <a:outerShdw blurRad="190500" algn="tl" rotWithShape="0">
                <a:srgbClr val="000000">
                  <a:alpha val="70000"/>
                </a:srgbClr>
              </a:outerShdw>
            </a:effectLst>
          </p:spPr>
        </p:pic>
        <p:sp>
          <p:nvSpPr>
            <p:cNvPr id="40" name="Left Arrow 19"/>
            <p:cNvSpPr/>
            <p:nvPr/>
          </p:nvSpPr>
          <p:spPr bwMode="auto">
            <a:xfrm rot="19503595">
              <a:off x="3456195" y="4113684"/>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grpSp>
        <p:nvGrpSpPr>
          <p:cNvPr id="41" name="Group 40"/>
          <p:cNvGrpSpPr/>
          <p:nvPr/>
        </p:nvGrpSpPr>
        <p:grpSpPr>
          <a:xfrm>
            <a:off x="4993648" y="1198346"/>
            <a:ext cx="2403405" cy="1802573"/>
            <a:chOff x="1648019" y="1640548"/>
            <a:chExt cx="2403405" cy="1802573"/>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8019" y="1640548"/>
              <a:ext cx="1719132" cy="1737920"/>
            </a:xfrm>
            <a:prstGeom prst="rect">
              <a:avLst/>
            </a:prstGeom>
            <a:ln>
              <a:noFill/>
            </a:ln>
            <a:effectLst>
              <a:outerShdw blurRad="190500" algn="tl" rotWithShape="0">
                <a:srgbClr val="000000">
                  <a:alpha val="70000"/>
                </a:srgbClr>
              </a:outerShdw>
            </a:effectLst>
          </p:spPr>
        </p:pic>
        <p:sp>
          <p:nvSpPr>
            <p:cNvPr id="43" name="Left Arrow 22"/>
            <p:cNvSpPr/>
            <p:nvPr/>
          </p:nvSpPr>
          <p:spPr bwMode="auto">
            <a:xfrm rot="2235446">
              <a:off x="3459474" y="2882899"/>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grpSp>
        <p:nvGrpSpPr>
          <p:cNvPr id="44" name="Group 43"/>
          <p:cNvGrpSpPr/>
          <p:nvPr/>
        </p:nvGrpSpPr>
        <p:grpSpPr>
          <a:xfrm>
            <a:off x="8198842" y="3584079"/>
            <a:ext cx="3235474" cy="2493111"/>
            <a:chOff x="4853213" y="4026281"/>
            <a:chExt cx="3235474" cy="2493111"/>
          </a:xfrm>
        </p:grpSpPr>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2645" y="4026281"/>
              <a:ext cx="2576042" cy="2493111"/>
            </a:xfrm>
            <a:prstGeom prst="rect">
              <a:avLst/>
            </a:prstGeom>
            <a:ln>
              <a:noFill/>
            </a:ln>
            <a:effectLst>
              <a:outerShdw blurRad="190500" algn="tl" rotWithShape="0">
                <a:srgbClr val="000000">
                  <a:alpha val="70000"/>
                </a:srgbClr>
              </a:outerShdw>
            </a:effectLst>
          </p:spPr>
        </p:pic>
        <p:sp>
          <p:nvSpPr>
            <p:cNvPr id="46" name="Left Arrow 25"/>
            <p:cNvSpPr/>
            <p:nvPr/>
          </p:nvSpPr>
          <p:spPr bwMode="auto">
            <a:xfrm rot="2319967" flipH="1">
              <a:off x="4853213" y="4116358"/>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grpSp>
        <p:nvGrpSpPr>
          <p:cNvPr id="47" name="Group 46"/>
          <p:cNvGrpSpPr/>
          <p:nvPr/>
        </p:nvGrpSpPr>
        <p:grpSpPr>
          <a:xfrm>
            <a:off x="8171412" y="1056545"/>
            <a:ext cx="3262904" cy="2447545"/>
            <a:chOff x="4825783" y="1498747"/>
            <a:chExt cx="3262904" cy="2447545"/>
          </a:xfrm>
        </p:grpSpPr>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2645" y="1498747"/>
              <a:ext cx="2576042" cy="2447545"/>
            </a:xfrm>
            <a:prstGeom prst="rect">
              <a:avLst/>
            </a:prstGeom>
            <a:ln>
              <a:noFill/>
            </a:ln>
            <a:effectLst>
              <a:outerShdw blurRad="190500" algn="tl" rotWithShape="0">
                <a:srgbClr val="000000">
                  <a:alpha val="70000"/>
                </a:srgbClr>
              </a:outerShdw>
            </a:effectLst>
          </p:spPr>
        </p:pic>
        <p:sp>
          <p:nvSpPr>
            <p:cNvPr id="49" name="Left Arrow 28"/>
            <p:cNvSpPr/>
            <p:nvPr/>
          </p:nvSpPr>
          <p:spPr bwMode="auto">
            <a:xfrm rot="19020060" flipH="1">
              <a:off x="4825783" y="2868607"/>
              <a:ext cx="591950" cy="560222"/>
            </a:xfrm>
            <a:prstGeom prst="leftArrow">
              <a:avLst/>
            </a:prstGeom>
            <a:solidFill>
              <a:srgbClr val="70AD47"/>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sp>
        <p:nvSpPr>
          <p:cNvPr id="50" name="TextBox 49">
            <a:extLst>
              <a:ext uri="{FF2B5EF4-FFF2-40B4-BE49-F238E27FC236}">
                <a16:creationId xmlns:a16="http://schemas.microsoft.com/office/drawing/2014/main" id="{46E33841-A0A3-406E-9CBF-225981490E11}"/>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51" name="TextBox 50">
            <a:extLst>
              <a:ext uri="{FF2B5EF4-FFF2-40B4-BE49-F238E27FC236}">
                <a16:creationId xmlns:a16="http://schemas.microsoft.com/office/drawing/2014/main" id="{B4D2AD5F-3F99-45F1-91CF-F97D7BEDD36E}"/>
              </a:ext>
            </a:extLst>
          </p:cNvPr>
          <p:cNvSpPr txBox="1"/>
          <p:nvPr/>
        </p:nvSpPr>
        <p:spPr>
          <a:xfrm>
            <a:off x="55026" y="165372"/>
            <a:ext cx="354705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Cloud Formation </a:t>
            </a:r>
          </a:p>
        </p:txBody>
      </p:sp>
    </p:spTree>
    <p:extLst>
      <p:ext uri="{BB962C8B-B14F-4D97-AF65-F5344CB8AC3E}">
        <p14:creationId xmlns:p14="http://schemas.microsoft.com/office/powerpoint/2010/main" val="26863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8" name="Rectangle 157"/>
          <p:cNvSpPr/>
          <p:nvPr/>
        </p:nvSpPr>
        <p:spPr>
          <a:xfrm>
            <a:off x="38003" y="1160959"/>
            <a:ext cx="3564074" cy="2850011"/>
          </a:xfrm>
          <a:prstGeom prst="rect">
            <a:avLst/>
          </a:prstGeom>
        </p:spPr>
        <p:txBody>
          <a:bodyPr wrap="square">
            <a:spAutoFit/>
          </a:bodyPr>
          <a:lstStyle/>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Gives developers and systems administrators an easy way to create and manage a collection of related AWS resources, provisioning and updating them in an orderly and predictable fashion.</a:t>
            </a: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The CloudFormation service can automatically create the desired architecture (CloudFormation stacks) from the template files, without burdening the users with writing complex provisioning code.</a:t>
            </a:r>
            <a:b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b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p:txBody>
      </p:sp>
      <p:sp>
        <p:nvSpPr>
          <p:cNvPr id="50" name="Chevron 29"/>
          <p:cNvSpPr/>
          <p:nvPr/>
        </p:nvSpPr>
        <p:spPr bwMode="auto">
          <a:xfrm>
            <a:off x="7849960" y="3802009"/>
            <a:ext cx="400596" cy="450792"/>
          </a:xfrm>
          <a:prstGeom prst="chevron">
            <a:avLst>
              <a:gd name="adj" fmla="val 34149"/>
            </a:avLst>
          </a:prstGeom>
          <a:solidFill>
            <a:srgbClr val="01020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sp>
        <p:nvSpPr>
          <p:cNvPr id="51" name="Chevron 30"/>
          <p:cNvSpPr/>
          <p:nvPr/>
        </p:nvSpPr>
        <p:spPr bwMode="auto">
          <a:xfrm>
            <a:off x="9640836" y="3748764"/>
            <a:ext cx="400596" cy="450792"/>
          </a:xfrm>
          <a:prstGeom prst="chevron">
            <a:avLst>
              <a:gd name="adj" fmla="val 34149"/>
            </a:avLst>
          </a:prstGeom>
          <a:solidFill>
            <a:srgbClr val="01020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sp>
        <p:nvSpPr>
          <p:cNvPr id="52" name="Chevron 31"/>
          <p:cNvSpPr/>
          <p:nvPr/>
        </p:nvSpPr>
        <p:spPr bwMode="auto">
          <a:xfrm>
            <a:off x="5606411" y="3840374"/>
            <a:ext cx="400596" cy="450792"/>
          </a:xfrm>
          <a:prstGeom prst="chevron">
            <a:avLst>
              <a:gd name="adj" fmla="val 34149"/>
            </a:avLst>
          </a:prstGeom>
          <a:solidFill>
            <a:srgbClr val="010203"/>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80000"/>
              </a:lnSpc>
              <a:spcBef>
                <a:spcPct val="0"/>
              </a:spcBef>
              <a:spcAft>
                <a:spcPct val="0"/>
              </a:spcAft>
              <a:buClrTx/>
              <a:buSzTx/>
              <a:buFontTx/>
              <a:buNone/>
              <a:tabLst/>
              <a:defRPr/>
            </a:pPr>
            <a:endParaRPr kumimoji="0" lang="en-US" sz="3200" b="1" i="0" u="none" strike="noStrike" kern="0" cap="none" spc="0" normalizeH="0" baseline="0" noProof="0">
              <a:ln>
                <a:noFill/>
              </a:ln>
              <a:solidFill>
                <a:srgbClr val="010203"/>
              </a:solidFill>
              <a:effectLst/>
              <a:uLnTx/>
              <a:uFillTx/>
              <a:latin typeface="Arial" charset="0"/>
            </a:endParaRPr>
          </a:p>
        </p:txBody>
      </p:sp>
      <p:grpSp>
        <p:nvGrpSpPr>
          <p:cNvPr id="53" name="Group 52"/>
          <p:cNvGrpSpPr/>
          <p:nvPr/>
        </p:nvGrpSpPr>
        <p:grpSpPr>
          <a:xfrm>
            <a:off x="5938631" y="1160959"/>
            <a:ext cx="1843074" cy="4347610"/>
            <a:chOff x="2819038" y="1820341"/>
            <a:chExt cx="1843074" cy="4347610"/>
          </a:xfrm>
        </p:grpSpPr>
        <p:grpSp>
          <p:nvGrpSpPr>
            <p:cNvPr id="54" name="Group 53"/>
            <p:cNvGrpSpPr/>
            <p:nvPr/>
          </p:nvGrpSpPr>
          <p:grpSpPr>
            <a:xfrm>
              <a:off x="3228790" y="4170255"/>
              <a:ext cx="1009746" cy="1150692"/>
              <a:chOff x="7733858" y="3383247"/>
              <a:chExt cx="1009746" cy="1150692"/>
            </a:xfrm>
          </p:grpSpPr>
          <p:pic>
            <p:nvPicPr>
              <p:cNvPr id="57" name="Picture 56" descr="CloudFormation-Temp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858" y="3383247"/>
                <a:ext cx="1009746" cy="1009746"/>
              </a:xfrm>
              <a:prstGeom prst="rect">
                <a:avLst/>
              </a:prstGeom>
            </p:spPr>
          </p:pic>
          <p:sp>
            <p:nvSpPr>
              <p:cNvPr id="58" name="TextBox 29"/>
              <p:cNvSpPr txBox="1"/>
              <p:nvPr/>
            </p:nvSpPr>
            <p:spPr>
              <a:xfrm>
                <a:off x="7799435" y="4336962"/>
                <a:ext cx="885719" cy="1969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Template</a:t>
                </a:r>
              </a:p>
            </p:txBody>
          </p:sp>
        </p:grpSp>
        <p:pic>
          <p:nvPicPr>
            <p:cNvPr id="55" name="Picture 54"/>
            <p:cNvPicPr>
              <a:picLocks noChangeAspect="1"/>
            </p:cNvPicPr>
            <p:nvPr/>
          </p:nvPicPr>
          <p:blipFill rotWithShape="1">
            <a:blip r:embed="rId4"/>
            <a:srcRect b="21925"/>
            <a:stretch/>
          </p:blipFill>
          <p:spPr>
            <a:xfrm>
              <a:off x="2825167" y="1820341"/>
              <a:ext cx="1814654" cy="2208968"/>
            </a:xfrm>
            <a:prstGeom prst="rect">
              <a:avLst/>
            </a:prstGeom>
            <a:ln>
              <a:noFill/>
            </a:ln>
            <a:effectLst>
              <a:outerShdw blurRad="190500" algn="tl" rotWithShape="0">
                <a:srgbClr val="000000">
                  <a:alpha val="70000"/>
                </a:srgbClr>
              </a:outerShdw>
            </a:effectLst>
          </p:spPr>
        </p:pic>
        <p:sp>
          <p:nvSpPr>
            <p:cNvPr id="56" name="TextBox 55"/>
            <p:cNvSpPr txBox="1"/>
            <p:nvPr/>
          </p:nvSpPr>
          <p:spPr>
            <a:xfrm>
              <a:off x="2819038" y="5632420"/>
              <a:ext cx="1843074" cy="535531"/>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Parameter definition</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Resource creation</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Configuration actions</a:t>
              </a:r>
            </a:p>
          </p:txBody>
        </p:sp>
      </p:grpSp>
      <p:grpSp>
        <p:nvGrpSpPr>
          <p:cNvPr id="59" name="Group 58"/>
          <p:cNvGrpSpPr/>
          <p:nvPr/>
        </p:nvGrpSpPr>
        <p:grpSpPr>
          <a:xfrm>
            <a:off x="8190707" y="1160959"/>
            <a:ext cx="1620459" cy="4524910"/>
            <a:chOff x="4901062" y="1836788"/>
            <a:chExt cx="1620459" cy="4524910"/>
          </a:xfrm>
        </p:grpSpPr>
        <p:grpSp>
          <p:nvGrpSpPr>
            <p:cNvPr id="60" name="Group 59"/>
            <p:cNvGrpSpPr/>
            <p:nvPr/>
          </p:nvGrpSpPr>
          <p:grpSpPr>
            <a:xfrm>
              <a:off x="5003994" y="4069495"/>
              <a:ext cx="1234583" cy="1541228"/>
              <a:chOff x="4496095" y="4403171"/>
              <a:chExt cx="1234583" cy="1541228"/>
            </a:xfrm>
          </p:grpSpPr>
          <p:pic>
            <p:nvPicPr>
              <p:cNvPr id="66" name="Picture 2" descr="https://upload.wikimedia.org/wikipedia/commons/thumb/3/31/AWS_Simple_Icons_Management-Tools_AWSCloudFormation.svg/2000px-AWS_Simple_Icons_Management-Tools_AWSCloudFormati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6095" y="4403171"/>
                <a:ext cx="1234583" cy="1234584"/>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29"/>
              <p:cNvSpPr txBox="1"/>
              <p:nvPr/>
            </p:nvSpPr>
            <p:spPr>
              <a:xfrm>
                <a:off x="4584895" y="5550445"/>
                <a:ext cx="1056629" cy="39395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Cloud Formation</a:t>
                </a:r>
              </a:p>
            </p:txBody>
          </p:sp>
        </p:grpSp>
        <p:pic>
          <p:nvPicPr>
            <p:cNvPr id="61" name="Picture 60"/>
            <p:cNvPicPr>
              <a:picLocks noChangeAspect="1"/>
            </p:cNvPicPr>
            <p:nvPr/>
          </p:nvPicPr>
          <p:blipFill>
            <a:blip r:embed="rId6"/>
            <a:stretch>
              <a:fillRect/>
            </a:stretch>
          </p:blipFill>
          <p:spPr>
            <a:xfrm>
              <a:off x="4949651" y="1836788"/>
              <a:ext cx="1571870" cy="2235549"/>
            </a:xfrm>
            <a:prstGeom prst="rect">
              <a:avLst/>
            </a:prstGeom>
          </p:spPr>
        </p:pic>
        <p:sp>
          <p:nvSpPr>
            <p:cNvPr id="62" name="TextBox 61"/>
            <p:cNvSpPr txBox="1"/>
            <p:nvPr/>
          </p:nvSpPr>
          <p:spPr>
            <a:xfrm>
              <a:off x="4901062" y="5678434"/>
              <a:ext cx="1590781" cy="683264"/>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Stack creation</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Stack updates</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Error Detection and rollback</a:t>
              </a:r>
            </a:p>
          </p:txBody>
        </p:sp>
      </p:grpSp>
      <p:grpSp>
        <p:nvGrpSpPr>
          <p:cNvPr id="68" name="Group 67"/>
          <p:cNvGrpSpPr/>
          <p:nvPr/>
        </p:nvGrpSpPr>
        <p:grpSpPr>
          <a:xfrm>
            <a:off x="10154046" y="1173174"/>
            <a:ext cx="1843074" cy="4511214"/>
            <a:chOff x="6775280" y="1857588"/>
            <a:chExt cx="1843074" cy="4511214"/>
          </a:xfrm>
        </p:grpSpPr>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1351" y="1857588"/>
              <a:ext cx="1758126" cy="2193950"/>
            </a:xfrm>
            <a:prstGeom prst="rect">
              <a:avLst/>
            </a:prstGeom>
            <a:ln>
              <a:noFill/>
            </a:ln>
            <a:effectLst>
              <a:outerShdw blurRad="190500" algn="tl" rotWithShape="0">
                <a:srgbClr val="000000">
                  <a:alpha val="70000"/>
                </a:srgbClr>
              </a:outerShdw>
            </a:effectLst>
          </p:spPr>
        </p:pic>
        <p:grpSp>
          <p:nvGrpSpPr>
            <p:cNvPr id="70" name="Group 69"/>
            <p:cNvGrpSpPr/>
            <p:nvPr/>
          </p:nvGrpSpPr>
          <p:grpSpPr>
            <a:xfrm>
              <a:off x="7141744" y="4374604"/>
              <a:ext cx="1113421" cy="1135100"/>
              <a:chOff x="7797773" y="4663865"/>
              <a:chExt cx="1113421" cy="1135100"/>
            </a:xfrm>
          </p:grpSpPr>
          <p:pic>
            <p:nvPicPr>
              <p:cNvPr id="72" name="Picture 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86810" y="4663865"/>
                <a:ext cx="710387" cy="680352"/>
              </a:xfrm>
              <a:prstGeom prst="rect">
                <a:avLst/>
              </a:prstGeom>
            </p:spPr>
          </p:pic>
          <p:sp>
            <p:nvSpPr>
              <p:cNvPr id="73" name="TextBox 29"/>
              <p:cNvSpPr txBox="1"/>
              <p:nvPr/>
            </p:nvSpPr>
            <p:spPr>
              <a:xfrm>
                <a:off x="7797773" y="5405011"/>
                <a:ext cx="1113421" cy="39395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Generated</a:t>
                </a:r>
                <a:br>
                  <a:rPr kumimoji="0" lang="en-US" sz="1600" b="1" i="0" u="none" strike="noStrike" kern="1200" cap="none" spc="0" normalizeH="0" baseline="0" noProof="0" dirty="0">
                    <a:ln>
                      <a:noFill/>
                    </a:ln>
                    <a:solidFill>
                      <a:srgbClr val="010203"/>
                    </a:solidFill>
                    <a:effectLst/>
                    <a:uLnTx/>
                    <a:uFillTx/>
                    <a:latin typeface="Arial"/>
                    <a:ea typeface="+mn-ea"/>
                    <a:cs typeface="+mn-cs"/>
                  </a:rPr>
                </a:br>
                <a:r>
                  <a:rPr kumimoji="0" lang="en-US" sz="1600" b="1" i="0" u="none" strike="noStrike" kern="1200" cap="none" spc="0" normalizeH="0" baseline="0" noProof="0" dirty="0">
                    <a:ln>
                      <a:noFill/>
                    </a:ln>
                    <a:solidFill>
                      <a:srgbClr val="010203"/>
                    </a:solidFill>
                    <a:effectLst/>
                    <a:uLnTx/>
                    <a:uFillTx/>
                    <a:latin typeface="Arial"/>
                    <a:ea typeface="+mn-ea"/>
                    <a:cs typeface="+mn-cs"/>
                  </a:rPr>
                  <a:t>Stack</a:t>
                </a:r>
              </a:p>
            </p:txBody>
          </p:sp>
        </p:grpSp>
        <p:sp>
          <p:nvSpPr>
            <p:cNvPr id="71" name="TextBox 70"/>
            <p:cNvSpPr txBox="1"/>
            <p:nvPr/>
          </p:nvSpPr>
          <p:spPr>
            <a:xfrm>
              <a:off x="6775280" y="5537805"/>
              <a:ext cx="1843074" cy="830997"/>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Comprehensive service support</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Service event aware</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Customizable</a:t>
              </a:r>
            </a:p>
            <a:p>
              <a:pPr marL="0" marR="0" lvl="0" indent="0" defTabSz="914400" eaLnBrk="0" fontAlgn="base" latinLnBrk="0" hangingPunct="0">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lumMod val="50000"/>
                  </a:srgbClr>
                </a:solidFill>
                <a:effectLst/>
                <a:uLnTx/>
                <a:uFillTx/>
                <a:latin typeface="Arial" charset="0"/>
              </a:endParaRPr>
            </a:p>
          </p:txBody>
        </p:sp>
      </p:grpSp>
      <p:grpSp>
        <p:nvGrpSpPr>
          <p:cNvPr id="74" name="Group 73"/>
          <p:cNvGrpSpPr/>
          <p:nvPr/>
        </p:nvGrpSpPr>
        <p:grpSpPr>
          <a:xfrm>
            <a:off x="3830916" y="1160959"/>
            <a:ext cx="1904888" cy="4283847"/>
            <a:chOff x="832332" y="1820341"/>
            <a:chExt cx="1904888" cy="4283847"/>
          </a:xfrm>
        </p:grpSpPr>
        <p:grpSp>
          <p:nvGrpSpPr>
            <p:cNvPr id="75" name="Group 74"/>
            <p:cNvGrpSpPr/>
            <p:nvPr/>
          </p:nvGrpSpPr>
          <p:grpSpPr>
            <a:xfrm>
              <a:off x="832332" y="1820341"/>
              <a:ext cx="1904888" cy="4089948"/>
              <a:chOff x="832332" y="1820341"/>
              <a:chExt cx="1904888" cy="4089948"/>
            </a:xfrm>
          </p:grpSpPr>
          <p:grpSp>
            <p:nvGrpSpPr>
              <p:cNvPr id="77" name="Group 76"/>
              <p:cNvGrpSpPr/>
              <p:nvPr/>
            </p:nvGrpSpPr>
            <p:grpSpPr>
              <a:xfrm>
                <a:off x="832332" y="1820341"/>
                <a:ext cx="1752302" cy="3793366"/>
                <a:chOff x="832332" y="1820341"/>
                <a:chExt cx="1752302" cy="3793366"/>
              </a:xfrm>
            </p:grpSpPr>
            <p:pic>
              <p:nvPicPr>
                <p:cNvPr id="79" name="Picture 78"/>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832332" y="1820341"/>
                  <a:ext cx="1752302" cy="2189625"/>
                </a:xfrm>
                <a:prstGeom prst="rect">
                  <a:avLst/>
                </a:prstGeom>
                <a:ln>
                  <a:noFill/>
                </a:ln>
                <a:effectLst>
                  <a:outerShdw blurRad="190500" algn="tl" rotWithShape="0">
                    <a:srgbClr val="000000">
                      <a:alpha val="70000"/>
                    </a:srgbClr>
                  </a:outerShdw>
                </a:effectLst>
              </p:spPr>
            </p:pic>
            <p:sp>
              <p:nvSpPr>
                <p:cNvPr id="80" name="TextBox 29"/>
                <p:cNvSpPr txBox="1"/>
                <p:nvPr/>
              </p:nvSpPr>
              <p:spPr>
                <a:xfrm>
                  <a:off x="1094949" y="5219753"/>
                  <a:ext cx="1345217" cy="39395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0" fontAlgn="base" latinLnBrk="0" hangingPunct="0">
                    <a:lnSpc>
                      <a:spcPct val="8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10203"/>
                      </a:solidFill>
                      <a:effectLst/>
                      <a:uLnTx/>
                      <a:uFillTx/>
                      <a:latin typeface="Arial"/>
                      <a:ea typeface="+mn-ea"/>
                      <a:cs typeface="+mn-cs"/>
                    </a:rPr>
                    <a:t>Desired Architecture</a:t>
                  </a:r>
                </a:p>
              </p:txBody>
            </p:sp>
            <p:pic>
              <p:nvPicPr>
                <p:cNvPr id="81" name="Picture 2" descr="http://i.stack.imgur.com/mOiQ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91200" y="4131215"/>
                  <a:ext cx="1248966" cy="1040468"/>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TextBox 77"/>
              <p:cNvSpPr txBox="1"/>
              <p:nvPr/>
            </p:nvSpPr>
            <p:spPr>
              <a:xfrm>
                <a:off x="894146" y="5670223"/>
                <a:ext cx="1843074" cy="240066"/>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FFFFFF">
                      <a:lumMod val="50000"/>
                    </a:srgbClr>
                  </a:solidFill>
                  <a:effectLst/>
                  <a:uLnTx/>
                  <a:uFillTx/>
                  <a:latin typeface="Arial" charset="0"/>
                </a:endParaRPr>
              </a:p>
            </p:txBody>
          </p:sp>
        </p:grpSp>
        <p:sp>
          <p:nvSpPr>
            <p:cNvPr id="76" name="TextBox 75"/>
            <p:cNvSpPr txBox="1"/>
            <p:nvPr/>
          </p:nvSpPr>
          <p:spPr>
            <a:xfrm>
              <a:off x="876400" y="5716390"/>
              <a:ext cx="1860820" cy="387798"/>
            </a:xfrm>
            <a:prstGeom prst="rect">
              <a:avLst/>
            </a:prstGeom>
            <a:noFill/>
          </p:spPr>
          <p:txBody>
            <a:bodyPr wrap="square" rtlCol="0">
              <a:spAutoFit/>
            </a:bodyPr>
            <a:lstStyle/>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Conceptualization</a:t>
              </a:r>
            </a:p>
            <a:p>
              <a:pPr marL="171450" marR="0" lvl="0" indent="-1714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lumMod val="50000"/>
                    </a:srgbClr>
                  </a:solidFill>
                  <a:effectLst/>
                  <a:uLnTx/>
                  <a:uFillTx/>
                  <a:latin typeface="Arial" charset="0"/>
                </a:rPr>
                <a:t>Architecture Layout</a:t>
              </a:r>
            </a:p>
          </p:txBody>
        </p:sp>
      </p:gr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Cloud Formation </a:t>
            </a:r>
          </a:p>
        </p:txBody>
      </p:sp>
    </p:spTree>
    <p:extLst>
      <p:ext uri="{BB962C8B-B14F-4D97-AF65-F5344CB8AC3E}">
        <p14:creationId xmlns:p14="http://schemas.microsoft.com/office/powerpoint/2010/main" val="405254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8" name="Rectangle 157"/>
          <p:cNvSpPr/>
          <p:nvPr/>
        </p:nvSpPr>
        <p:spPr>
          <a:xfrm>
            <a:off x="38003" y="1160959"/>
            <a:ext cx="3564074" cy="2850011"/>
          </a:xfrm>
          <a:prstGeom prst="rect">
            <a:avLst/>
          </a:prstGeom>
        </p:spPr>
        <p:txBody>
          <a:bodyPr wrap="square">
            <a:spAutoFit/>
          </a:bodyPr>
          <a:lstStyle/>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Gives developers and systems administrators an easy way to create and manage a collection of related AWS resources, provisioning and updating them in an orderly and predictable fashion.</a:t>
            </a: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The CloudFormation service can automatically create the desired architecture (CloudFormation stacks) from the template files, without burdening the users with writing complex provisioning code.</a:t>
            </a:r>
            <a:b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b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Cloud Formation </a:t>
            </a:r>
          </a:p>
        </p:txBody>
      </p:sp>
      <p:pic>
        <p:nvPicPr>
          <p:cNvPr id="64" name="Picture 63">
            <a:extLst>
              <a:ext uri="{FF2B5EF4-FFF2-40B4-BE49-F238E27FC236}">
                <a16:creationId xmlns:a16="http://schemas.microsoft.com/office/drawing/2014/main" id="{5CA4C8E3-F102-49AB-AD19-9B74A009AEED}"/>
              </a:ext>
            </a:extLst>
          </p:cNvPr>
          <p:cNvPicPr>
            <a:picLocks noChangeAspect="1"/>
          </p:cNvPicPr>
          <p:nvPr/>
        </p:nvPicPr>
        <p:blipFill>
          <a:blip r:embed="rId3"/>
          <a:stretch>
            <a:fillRect/>
          </a:stretch>
        </p:blipFill>
        <p:spPr>
          <a:xfrm>
            <a:off x="7956550" y="690268"/>
            <a:ext cx="4171950" cy="5101329"/>
          </a:xfrm>
          <a:prstGeom prst="rect">
            <a:avLst/>
          </a:prstGeom>
          <a:ln>
            <a:solidFill>
              <a:srgbClr val="010203"/>
            </a:solidFill>
          </a:ln>
        </p:spPr>
      </p:pic>
      <p:pic>
        <p:nvPicPr>
          <p:cNvPr id="65" name="Picture 64">
            <a:extLst>
              <a:ext uri="{FF2B5EF4-FFF2-40B4-BE49-F238E27FC236}">
                <a16:creationId xmlns:a16="http://schemas.microsoft.com/office/drawing/2014/main" id="{586F57DE-22E8-46EB-8F74-EE8ADEB6D438}"/>
              </a:ext>
            </a:extLst>
          </p:cNvPr>
          <p:cNvPicPr>
            <a:picLocks noChangeAspect="1"/>
          </p:cNvPicPr>
          <p:nvPr/>
        </p:nvPicPr>
        <p:blipFill>
          <a:blip r:embed="rId4"/>
          <a:stretch>
            <a:fillRect/>
          </a:stretch>
        </p:blipFill>
        <p:spPr>
          <a:xfrm>
            <a:off x="3722493" y="684767"/>
            <a:ext cx="4171950" cy="5106830"/>
          </a:xfrm>
          <a:prstGeom prst="rect">
            <a:avLst/>
          </a:prstGeom>
          <a:ln>
            <a:solidFill>
              <a:srgbClr val="010203"/>
            </a:solidFill>
          </a:ln>
        </p:spPr>
      </p:pic>
    </p:spTree>
    <p:extLst>
      <p:ext uri="{BB962C8B-B14F-4D97-AF65-F5344CB8AC3E}">
        <p14:creationId xmlns:p14="http://schemas.microsoft.com/office/powerpoint/2010/main" val="712805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a:xfrm>
            <a:off x="0"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Game Development</a:t>
            </a:r>
          </a:p>
        </p:txBody>
      </p:sp>
      <p:sp>
        <p:nvSpPr>
          <p:cNvPr id="117" name="Rectangle 116"/>
          <p:cNvSpPr/>
          <p:nvPr/>
        </p:nvSpPr>
        <p:spPr>
          <a:xfrm>
            <a:off x="2452344" y="4126240"/>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Messaging</a:t>
            </a:r>
          </a:p>
        </p:txBody>
      </p:sp>
      <p:sp>
        <p:nvSpPr>
          <p:cNvPr id="118" name="Rectangle 117"/>
          <p:cNvSpPr/>
          <p:nvPr/>
        </p:nvSpPr>
        <p:spPr>
          <a:xfrm>
            <a:off x="1226172" y="412623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Artificial Intelligence</a:t>
            </a:r>
          </a:p>
        </p:txBody>
      </p:sp>
      <p:sp>
        <p:nvSpPr>
          <p:cNvPr id="119" name="Rectangle 118"/>
          <p:cNvSpPr/>
          <p:nvPr/>
        </p:nvSpPr>
        <p:spPr>
          <a:xfrm>
            <a:off x="0"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Business Productivity</a:t>
            </a:r>
          </a:p>
        </p:txBody>
      </p:sp>
      <p:sp>
        <p:nvSpPr>
          <p:cNvPr id="120" name="Rectangle 119"/>
          <p:cNvSpPr/>
          <p:nvPr/>
        </p:nvSpPr>
        <p:spPr>
          <a:xfrm>
            <a:off x="2452344" y="451376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Desktop &amp; App Streaming</a:t>
            </a:r>
          </a:p>
        </p:txBody>
      </p:sp>
      <p:sp>
        <p:nvSpPr>
          <p:cNvPr id="121" name="Rectangle 120"/>
          <p:cNvSpPr/>
          <p:nvPr/>
        </p:nvSpPr>
        <p:spPr>
          <a:xfrm>
            <a:off x="1226172" y="451376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Internet of Things</a:t>
            </a:r>
          </a:p>
        </p:txBody>
      </p:sp>
      <p:sp>
        <p:nvSpPr>
          <p:cNvPr id="122" name="Rectangle 121"/>
          <p:cNvSpPr/>
          <p:nvPr/>
        </p:nvSpPr>
        <p:spPr>
          <a:xfrm>
            <a:off x="0"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Application Services</a:t>
            </a:r>
          </a:p>
        </p:txBody>
      </p:sp>
      <p:sp>
        <p:nvSpPr>
          <p:cNvPr id="123" name="Rectangle 122"/>
          <p:cNvSpPr/>
          <p:nvPr/>
        </p:nvSpPr>
        <p:spPr>
          <a:xfrm>
            <a:off x="2452344" y="490405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Mobile Services</a:t>
            </a:r>
          </a:p>
        </p:txBody>
      </p:sp>
      <p:sp>
        <p:nvSpPr>
          <p:cNvPr id="124" name="Rectangle 123"/>
          <p:cNvSpPr/>
          <p:nvPr/>
        </p:nvSpPr>
        <p:spPr>
          <a:xfrm>
            <a:off x="1226172" y="4904057"/>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Developer Tools</a:t>
            </a:r>
          </a:p>
        </p:txBody>
      </p:sp>
      <p:sp>
        <p:nvSpPr>
          <p:cNvPr id="125" name="Rectangle 124"/>
          <p:cNvSpPr/>
          <p:nvPr/>
        </p:nvSpPr>
        <p:spPr>
          <a:xfrm>
            <a:off x="0"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Analytics</a:t>
            </a:r>
          </a:p>
        </p:txBody>
      </p:sp>
      <p:sp>
        <p:nvSpPr>
          <p:cNvPr id="126" name="Rectangle 125"/>
          <p:cNvSpPr/>
          <p:nvPr/>
        </p:nvSpPr>
        <p:spPr>
          <a:xfrm>
            <a:off x="2452344" y="5291587"/>
            <a:ext cx="1190792" cy="34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Management Tools</a:t>
            </a:r>
          </a:p>
        </p:txBody>
      </p:sp>
      <p:sp>
        <p:nvSpPr>
          <p:cNvPr id="127" name="Rectangle 126"/>
          <p:cNvSpPr/>
          <p:nvPr/>
        </p:nvSpPr>
        <p:spPr>
          <a:xfrm>
            <a:off x="1226172" y="5291586"/>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Security &amp; Identity</a:t>
            </a:r>
          </a:p>
        </p:txBody>
      </p:sp>
      <p:sp>
        <p:nvSpPr>
          <p:cNvPr id="128" name="Rectangle 127"/>
          <p:cNvSpPr/>
          <p:nvPr/>
        </p:nvSpPr>
        <p:spPr>
          <a:xfrm>
            <a:off x="0"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Migration</a:t>
            </a:r>
          </a:p>
        </p:txBody>
      </p:sp>
      <p:sp>
        <p:nvSpPr>
          <p:cNvPr id="129" name="Rectangle 128"/>
          <p:cNvSpPr/>
          <p:nvPr/>
        </p:nvSpPr>
        <p:spPr>
          <a:xfrm>
            <a:off x="2452344" y="5684389"/>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Databases</a:t>
            </a:r>
          </a:p>
        </p:txBody>
      </p:sp>
      <p:sp>
        <p:nvSpPr>
          <p:cNvPr id="130" name="Rectangle 129"/>
          <p:cNvSpPr/>
          <p:nvPr/>
        </p:nvSpPr>
        <p:spPr>
          <a:xfrm>
            <a:off x="1226172" y="5684388"/>
            <a:ext cx="1190792"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Storage</a:t>
            </a:r>
          </a:p>
        </p:txBody>
      </p:sp>
      <p:sp>
        <p:nvSpPr>
          <p:cNvPr id="131" name="Rectangle 130"/>
          <p:cNvSpPr/>
          <p:nvPr/>
        </p:nvSpPr>
        <p:spPr>
          <a:xfrm>
            <a:off x="-3340" y="6077190"/>
            <a:ext cx="1805246"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Networking &amp; Content Delivery</a:t>
            </a:r>
          </a:p>
        </p:txBody>
      </p:sp>
      <p:sp>
        <p:nvSpPr>
          <p:cNvPr id="132" name="Rectangle 131"/>
          <p:cNvSpPr/>
          <p:nvPr/>
        </p:nvSpPr>
        <p:spPr>
          <a:xfrm>
            <a:off x="1848972" y="6077190"/>
            <a:ext cx="1793490"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Compute</a:t>
            </a:r>
          </a:p>
        </p:txBody>
      </p:sp>
      <p:sp>
        <p:nvSpPr>
          <p:cNvPr id="134" name="Rectangle 133"/>
          <p:cNvSpPr/>
          <p:nvPr/>
        </p:nvSpPr>
        <p:spPr>
          <a:xfrm>
            <a:off x="-3341" y="6464719"/>
            <a:ext cx="3645801" cy="342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AWS Global Infrastructure</a:t>
            </a:r>
          </a:p>
        </p:txBody>
      </p:sp>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8" name="Rectangle 157"/>
          <p:cNvSpPr/>
          <p:nvPr/>
        </p:nvSpPr>
        <p:spPr>
          <a:xfrm>
            <a:off x="38003" y="1160959"/>
            <a:ext cx="3564074" cy="2850011"/>
          </a:xfrm>
          <a:prstGeom prst="rect">
            <a:avLst/>
          </a:prstGeom>
        </p:spPr>
        <p:txBody>
          <a:bodyPr wrap="square">
            <a:spAutoFit/>
          </a:bodyPr>
          <a:lstStyle/>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Gives developers and systems administrators an easy way to create and manage a collection of related AWS resources, provisioning and updating them in an orderly and predictable fashion.</a:t>
            </a: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marR="0" lvl="0" indent="-285750" defTabSz="914400" eaLnBrk="0" fontAlgn="base" latinLnBrk="0" hangingPunct="0">
              <a:lnSpc>
                <a:spcPct val="8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The CloudFormation service can automatically create the desired architecture (CloudFormation stacks) from the template files, without burdening the users with writing complex provisioning code.</a:t>
            </a:r>
            <a:b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b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Cloud Formation </a:t>
            </a:r>
          </a:p>
        </p:txBody>
      </p:sp>
      <p:pic>
        <p:nvPicPr>
          <p:cNvPr id="64" name="CloudFormation_OracleSiebel_Provisioning">
            <a:hlinkClick r:id="" action="ppaction://media"/>
            <a:extLst>
              <a:ext uri="{FF2B5EF4-FFF2-40B4-BE49-F238E27FC236}">
                <a16:creationId xmlns:a16="http://schemas.microsoft.com/office/drawing/2014/main" id="{86854D67-C913-4493-B7B2-C160CAE1CE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97517" y="128790"/>
            <a:ext cx="8380183" cy="6564110"/>
          </a:xfrm>
          <a:prstGeom prst="rect">
            <a:avLst/>
          </a:prstGeom>
          <a:ln>
            <a:solidFill>
              <a:schemeClr val="tx1"/>
            </a:solidFill>
          </a:ln>
        </p:spPr>
      </p:pic>
    </p:spTree>
    <p:extLst>
      <p:ext uri="{BB962C8B-B14F-4D97-AF65-F5344CB8AC3E}">
        <p14:creationId xmlns:p14="http://schemas.microsoft.com/office/powerpoint/2010/main" val="3074375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4"/>
                                        </p:tgtEl>
                                      </p:cBhvr>
                                    </p:cmd>
                                  </p:childTnLst>
                                </p:cTn>
                              </p:par>
                            </p:childTnLst>
                          </p:cTn>
                        </p:par>
                      </p:childTnLst>
                    </p:cTn>
                  </p:par>
                </p:childTnLst>
              </p:cTn>
              <p:nextCondLst>
                <p:cond evt="onClick" delay="0">
                  <p:tgtEl>
                    <p:spTgt spid="64"/>
                  </p:tgtEl>
                </p:cond>
              </p:nextCondLst>
            </p:seq>
            <p:video>
              <p:cMediaNode vol="80000">
                <p:cTn id="7" fill="hold" display="0">
                  <p:stCondLst>
                    <p:cond delay="indefinite"/>
                  </p:stCondLst>
                </p:cTn>
                <p:tgtEl>
                  <p:spTgt spid="64"/>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4"/>
          <p:cNvSpPr txBox="1">
            <a:spLocks noChangeArrowheads="1"/>
          </p:cNvSpPr>
          <p:nvPr>
            <p:custDataLst>
              <p:tags r:id="rId1"/>
            </p:custDataLst>
          </p:nvPr>
        </p:nvSpPr>
        <p:spPr bwMode="auto">
          <a:xfrm>
            <a:off x="8066452" y="6552671"/>
            <a:ext cx="1285929" cy="246221"/>
          </a:xfrm>
          <a:prstGeom prst="rect">
            <a:avLst/>
          </a:prstGeom>
          <a:noFill/>
          <a:ln w="12700" algn="ctr">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20000"/>
                </a:solidFill>
                <a:effectLst/>
                <a:uLnTx/>
                <a:uFillTx/>
                <a:latin typeface="Calibri" panose="020F0502020204030204"/>
                <a:ea typeface="+mn-ea"/>
                <a:cs typeface="+mn-cs"/>
              </a:rPr>
              <a:t>For Internal Use Only</a:t>
            </a:r>
          </a:p>
        </p:txBody>
      </p:sp>
      <p:sp>
        <p:nvSpPr>
          <p:cNvPr id="13" name="Rounded Rectangle 42">
            <a:extLst>
              <a:ext uri="{FF2B5EF4-FFF2-40B4-BE49-F238E27FC236}">
                <a16:creationId xmlns:a16="http://schemas.microsoft.com/office/drawing/2014/main" id="{508DA0F2-A49B-45FB-B5BF-818D592EED4E}"/>
              </a:ext>
            </a:extLst>
          </p:cNvPr>
          <p:cNvSpPr/>
          <p:nvPr/>
        </p:nvSpPr>
        <p:spPr>
          <a:xfrm>
            <a:off x="8014113" y="1615788"/>
            <a:ext cx="3796887" cy="4513311"/>
          </a:xfrm>
          <a:prstGeom prst="roundRect">
            <a:avLst>
              <a:gd name="adj" fmla="val 2766"/>
            </a:avLst>
          </a:prstGeom>
          <a:solidFill>
            <a:schemeClr val="bg2"/>
          </a:solidFill>
          <a:ln w="9525">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4" name="Picture 13" descr="AWS-Cloud.png">
            <a:extLst>
              <a:ext uri="{FF2B5EF4-FFF2-40B4-BE49-F238E27FC236}">
                <a16:creationId xmlns:a16="http://schemas.microsoft.com/office/drawing/2014/main" id="{7466B458-59FF-4D96-AE69-43F9EA9F4E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2717" y="1014986"/>
            <a:ext cx="1169930" cy="1085405"/>
          </a:xfrm>
          <a:prstGeom prst="rect">
            <a:avLst/>
          </a:prstGeom>
        </p:spPr>
      </p:pic>
      <p:sp>
        <p:nvSpPr>
          <p:cNvPr id="15" name="Rounded Rectangle 45">
            <a:extLst>
              <a:ext uri="{FF2B5EF4-FFF2-40B4-BE49-F238E27FC236}">
                <a16:creationId xmlns:a16="http://schemas.microsoft.com/office/drawing/2014/main" id="{47B49F14-C60E-44F9-BC76-DDB1F572D40C}"/>
              </a:ext>
            </a:extLst>
          </p:cNvPr>
          <p:cNvSpPr/>
          <p:nvPr/>
        </p:nvSpPr>
        <p:spPr>
          <a:xfrm>
            <a:off x="8082717" y="2222376"/>
            <a:ext cx="3566281" cy="3212347"/>
          </a:xfrm>
          <a:prstGeom prst="roundRect">
            <a:avLst>
              <a:gd name="adj" fmla="val 3157"/>
            </a:avLst>
          </a:prstGeom>
          <a:solidFill>
            <a:schemeClr val="bg1"/>
          </a:solidFill>
          <a:ln w="6350">
            <a:solidFill>
              <a:schemeClr val="bg1">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b="0" dirty="0">
              <a:solidFill>
                <a:schemeClr val="tx1"/>
              </a:solidFill>
              <a:latin typeface="Calibri" panose="020F0502020204030204" pitchFamily="34" charset="0"/>
              <a:cs typeface="Arial"/>
            </a:endParaRPr>
          </a:p>
        </p:txBody>
      </p:sp>
      <p:pic>
        <p:nvPicPr>
          <p:cNvPr id="16" name="Picture 15" descr="VPC-Cloud.png">
            <a:extLst>
              <a:ext uri="{FF2B5EF4-FFF2-40B4-BE49-F238E27FC236}">
                <a16:creationId xmlns:a16="http://schemas.microsoft.com/office/drawing/2014/main" id="{C4951FBF-B8B3-4257-82CA-749C75AFA4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6648" y="1778975"/>
            <a:ext cx="1105999" cy="994918"/>
          </a:xfrm>
          <a:prstGeom prst="rect">
            <a:avLst/>
          </a:prstGeom>
        </p:spPr>
      </p:pic>
      <p:sp>
        <p:nvSpPr>
          <p:cNvPr id="17" name="Rounded Rectangle 58">
            <a:extLst>
              <a:ext uri="{FF2B5EF4-FFF2-40B4-BE49-F238E27FC236}">
                <a16:creationId xmlns:a16="http://schemas.microsoft.com/office/drawing/2014/main" id="{BD1819DE-B049-4424-A20A-FADAB2A82726}"/>
              </a:ext>
            </a:extLst>
          </p:cNvPr>
          <p:cNvSpPr/>
          <p:nvPr/>
        </p:nvSpPr>
        <p:spPr>
          <a:xfrm>
            <a:off x="8415124" y="2731585"/>
            <a:ext cx="2889836" cy="2449247"/>
          </a:xfrm>
          <a:prstGeom prst="roundRect">
            <a:avLst>
              <a:gd name="adj" fmla="val 2112"/>
            </a:avLst>
          </a:prstGeom>
          <a:solidFill>
            <a:srgbClr val="ED7D31">
              <a:lumMod val="20000"/>
              <a:lumOff val="80000"/>
            </a:srgbClr>
          </a:solidFill>
          <a:ln w="6350" cap="flat" cmpd="sng" algn="ctr">
            <a:solidFill>
              <a:srgbClr val="ED7D31"/>
            </a:solidFill>
            <a:prstDash val="dash"/>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9128"/>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600" dirty="0">
              <a:solidFill>
                <a:srgbClr val="FF9128"/>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9128"/>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600" dirty="0">
              <a:solidFill>
                <a:srgbClr val="FF9128"/>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9128"/>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600" dirty="0">
              <a:solidFill>
                <a:srgbClr val="FF9128"/>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9128"/>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9128"/>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600" dirty="0">
              <a:solidFill>
                <a:srgbClr val="FF9128"/>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9128"/>
              </a:solidFill>
              <a:effectLst/>
              <a:uLnTx/>
              <a:uFillTx/>
              <a:latin typeface="Arial"/>
              <a:ea typeface="+mn-ea"/>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lang="en-US" sz="1600" dirty="0">
              <a:solidFill>
                <a:srgbClr val="FF9128"/>
              </a:solidFill>
              <a:latin typeface="Arial"/>
              <a:cs typeface="Arial"/>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9128"/>
                </a:solidFill>
                <a:effectLst/>
                <a:uLnTx/>
                <a:uFillTx/>
                <a:latin typeface="Arial"/>
                <a:ea typeface="+mn-ea"/>
                <a:cs typeface="Arial"/>
              </a:rPr>
              <a:t>Availability Zone A</a:t>
            </a:r>
          </a:p>
        </p:txBody>
      </p:sp>
      <p:sp>
        <p:nvSpPr>
          <p:cNvPr id="18" name="Rounded Rectangle 21">
            <a:extLst>
              <a:ext uri="{FF2B5EF4-FFF2-40B4-BE49-F238E27FC236}">
                <a16:creationId xmlns:a16="http://schemas.microsoft.com/office/drawing/2014/main" id="{A6A502B0-FEBE-4F40-9025-CF0BF04FE528}"/>
              </a:ext>
            </a:extLst>
          </p:cNvPr>
          <p:cNvSpPr/>
          <p:nvPr/>
        </p:nvSpPr>
        <p:spPr>
          <a:xfrm>
            <a:off x="8603131" y="2808935"/>
            <a:ext cx="2618849" cy="2025047"/>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9" name="Picture 18">
            <a:extLst>
              <a:ext uri="{FF2B5EF4-FFF2-40B4-BE49-F238E27FC236}">
                <a16:creationId xmlns:a16="http://schemas.microsoft.com/office/drawing/2014/main" id="{0C8AD3F5-5350-43CD-8BB1-CDF3B7178991}"/>
              </a:ext>
            </a:extLst>
          </p:cNvPr>
          <p:cNvPicPr>
            <a:picLocks noChangeAspect="1"/>
          </p:cNvPicPr>
          <p:nvPr/>
        </p:nvPicPr>
        <p:blipFill>
          <a:blip r:embed="rId6"/>
          <a:stretch>
            <a:fillRect/>
          </a:stretch>
        </p:blipFill>
        <p:spPr>
          <a:xfrm>
            <a:off x="8515171" y="2766627"/>
            <a:ext cx="305021" cy="340906"/>
          </a:xfrm>
          <a:prstGeom prst="rect">
            <a:avLst/>
          </a:prstGeom>
        </p:spPr>
      </p:pic>
      <p:pic>
        <p:nvPicPr>
          <p:cNvPr id="20" name="Picture 19" descr="EC2-Instance.png">
            <a:extLst>
              <a:ext uri="{FF2B5EF4-FFF2-40B4-BE49-F238E27FC236}">
                <a16:creationId xmlns:a16="http://schemas.microsoft.com/office/drawing/2014/main" id="{F4FD3303-3AEA-440E-BBB7-5AB87FFBD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15761" y="3183946"/>
            <a:ext cx="1217368" cy="941111"/>
          </a:xfrm>
          <a:prstGeom prst="rect">
            <a:avLst/>
          </a:prstGeom>
        </p:spPr>
      </p:pic>
      <p:sp>
        <p:nvSpPr>
          <p:cNvPr id="21" name="TextBox 36">
            <a:extLst>
              <a:ext uri="{FF2B5EF4-FFF2-40B4-BE49-F238E27FC236}">
                <a16:creationId xmlns:a16="http://schemas.microsoft.com/office/drawing/2014/main" id="{DFD2C09C-E966-45F4-BA18-A400B644D9E3}"/>
              </a:ext>
            </a:extLst>
          </p:cNvPr>
          <p:cNvSpPr txBox="1">
            <a:spLocks noChangeArrowheads="1"/>
          </p:cNvSpPr>
          <p:nvPr/>
        </p:nvSpPr>
        <p:spPr bwMode="auto">
          <a:xfrm>
            <a:off x="9139743" y="4007920"/>
            <a:ext cx="1405858" cy="369332"/>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dirty="0">
                <a:solidFill>
                  <a:sysClr val="windowText" lastClr="000000"/>
                </a:solidFill>
                <a:latin typeface="Calibri" panose="020F0502020204030204" pitchFamily="34" charset="0"/>
                <a:ea typeface="Verdana" pitchFamily="34" charset="0"/>
                <a:cs typeface="Helvetica Neue"/>
              </a:rPr>
              <a:t>EC2 Instance</a:t>
            </a:r>
          </a:p>
        </p:txBody>
      </p:sp>
      <p:sp>
        <p:nvSpPr>
          <p:cNvPr id="22" name="TextBox 35">
            <a:extLst>
              <a:ext uri="{FF2B5EF4-FFF2-40B4-BE49-F238E27FC236}">
                <a16:creationId xmlns:a16="http://schemas.microsoft.com/office/drawing/2014/main" id="{AC30E8BF-73E4-4CC5-AB84-375A9F6DF336}"/>
              </a:ext>
            </a:extLst>
          </p:cNvPr>
          <p:cNvSpPr txBox="1">
            <a:spLocks noChangeArrowheads="1"/>
          </p:cNvSpPr>
          <p:nvPr/>
        </p:nvSpPr>
        <p:spPr bwMode="auto">
          <a:xfrm>
            <a:off x="8973110" y="4502043"/>
            <a:ext cx="1773864" cy="369332"/>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solidFill>
                  <a:sysClr val="windowText" lastClr="000000"/>
                </a:solidFill>
                <a:latin typeface="Calibri" panose="020F0502020204030204" pitchFamily="34" charset="0"/>
                <a:ea typeface="Verdana" pitchFamily="34" charset="0"/>
                <a:cs typeface="Helvetica Neue"/>
              </a:rPr>
              <a:t>Public Subnet</a:t>
            </a:r>
          </a:p>
        </p:txBody>
      </p:sp>
      <p:sp>
        <p:nvSpPr>
          <p:cNvPr id="2" name="Rectangle 1">
            <a:extLst>
              <a:ext uri="{FF2B5EF4-FFF2-40B4-BE49-F238E27FC236}">
                <a16:creationId xmlns:a16="http://schemas.microsoft.com/office/drawing/2014/main" id="{9D253081-AF4C-4E58-9143-2AFD0C6BA152}"/>
              </a:ext>
            </a:extLst>
          </p:cNvPr>
          <p:cNvSpPr/>
          <p:nvPr/>
        </p:nvSpPr>
        <p:spPr>
          <a:xfrm>
            <a:off x="298668" y="954890"/>
            <a:ext cx="3454689" cy="5863144"/>
          </a:xfrm>
          <a:prstGeom prst="rect">
            <a:avLst/>
          </a:prstGeom>
        </p:spPr>
        <p:txBody>
          <a:bodyPr wrap="square">
            <a:spAutoFit/>
          </a:bodyPr>
          <a:lstStyle/>
          <a:p>
            <a:r>
              <a:rPr lang="en-US" sz="1250">
                <a:solidFill>
                  <a:sysClr val="windowText" lastClr="000000"/>
                </a:solidFill>
              </a:rPr>
              <a:t>{</a:t>
            </a:r>
          </a:p>
          <a:p>
            <a:r>
              <a:rPr lang="en-US" sz="1250">
                <a:solidFill>
                  <a:sysClr val="windowText" lastClr="000000"/>
                </a:solidFill>
              </a:rPr>
              <a:t>     "AWSTemplateFormatVersion": "2010-09-09",</a:t>
            </a:r>
          </a:p>
          <a:p>
            <a:r>
              <a:rPr lang="en-US" sz="1250">
                <a:solidFill>
                  <a:sysClr val="windowText" lastClr="000000"/>
                </a:solidFill>
              </a:rPr>
              <a:t>     "Description": "Sample template",</a:t>
            </a:r>
          </a:p>
          <a:p>
            <a:r>
              <a:rPr lang="en-US" sz="1250">
                <a:solidFill>
                  <a:sysClr val="windowText" lastClr="000000"/>
                </a:solidFill>
              </a:rPr>
              <a:t>     "Mappings": {</a:t>
            </a:r>
          </a:p>
          <a:p>
            <a:r>
              <a:rPr lang="en-US" sz="1250">
                <a:solidFill>
                  <a:sysClr val="windowText" lastClr="000000"/>
                </a:solidFill>
              </a:rPr>
              <a:t>         "RegionMap": {</a:t>
            </a:r>
          </a:p>
          <a:p>
            <a:r>
              <a:rPr lang="en-US" sz="1250">
                <a:solidFill>
                  <a:sysClr val="windowText" lastClr="000000"/>
                </a:solidFill>
              </a:rPr>
              <a:t>             "ap-northeast-1": {</a:t>
            </a:r>
          </a:p>
          <a:p>
            <a:r>
              <a:rPr lang="en-US" sz="1250">
                <a:solidFill>
                  <a:sysClr val="windowText" lastClr="000000"/>
                </a:solidFill>
              </a:rPr>
              <a:t>                 "CENTOSAMI": "ami-eec1c380",</a:t>
            </a:r>
          </a:p>
          <a:p>
            <a:r>
              <a:rPr lang="en-US" sz="1250">
                <a:solidFill>
                  <a:sysClr val="windowText" lastClr="000000"/>
                </a:solidFill>
              </a:rPr>
              <a:t>                 "AWSLINUXAMI": "ami-374db956",</a:t>
            </a:r>
          </a:p>
          <a:p>
            <a:r>
              <a:rPr lang="en-US" sz="1250">
                <a:solidFill>
                  <a:sysClr val="windowText" lastClr="000000"/>
                </a:solidFill>
              </a:rPr>
              <a:t>                 "NATAMI": "ami-27d6e626",</a:t>
            </a:r>
          </a:p>
          <a:p>
            <a:r>
              <a:rPr lang="en-US" sz="1250">
                <a:solidFill>
                  <a:sysClr val="windowText" lastClr="000000"/>
                </a:solidFill>
              </a:rPr>
              <a:t>                 "RHELAMI": "ami-e0c19f83"</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"Parameters": {</a:t>
            </a:r>
          </a:p>
          <a:p>
            <a:r>
              <a:rPr lang="en-US" sz="1250">
                <a:solidFill>
                  <a:sysClr val="windowText" lastClr="000000"/>
                </a:solidFill>
              </a:rPr>
              <a:t>      },</a:t>
            </a:r>
          </a:p>
          <a:p>
            <a:r>
              <a:rPr lang="en-US" sz="1250">
                <a:solidFill>
                  <a:sysClr val="windowText" lastClr="000000"/>
                </a:solidFill>
              </a:rPr>
              <a:t>      "Resources": {</a:t>
            </a:r>
          </a:p>
          <a:p>
            <a:r>
              <a:rPr lang="en-US" sz="1250">
                <a:solidFill>
                  <a:sysClr val="windowText" lastClr="000000"/>
                </a:solidFill>
              </a:rPr>
              <a:t>          "SampleVPC": {</a:t>
            </a:r>
          </a:p>
          <a:p>
            <a:r>
              <a:rPr lang="en-US" sz="1250">
                <a:solidFill>
                  <a:sysClr val="windowText" lastClr="000000"/>
                </a:solidFill>
              </a:rPr>
              <a:t>              "Type" : "AWS::EC2::VPC",</a:t>
            </a:r>
          </a:p>
          <a:p>
            <a:r>
              <a:rPr lang="en-US" sz="1250">
                <a:solidFill>
                  <a:sysClr val="windowText" lastClr="000000"/>
                </a:solidFill>
              </a:rPr>
              <a:t>              "Properties" : {</a:t>
            </a:r>
          </a:p>
          <a:p>
            <a:r>
              <a:rPr lang="en-US" sz="1250">
                <a:solidFill>
                  <a:sysClr val="windowText" lastClr="000000"/>
                </a:solidFill>
              </a:rPr>
              <a:t>                   "CidrBlock" : "10.0.0.0/16",</a:t>
            </a:r>
          </a:p>
          <a:p>
            <a:r>
              <a:rPr lang="en-US" sz="1250">
                <a:solidFill>
                  <a:sysClr val="windowText" lastClr="000000"/>
                </a:solidFill>
              </a:rPr>
              <a:t>                   "EnableDnsSupport" : "true",</a:t>
            </a:r>
          </a:p>
          <a:p>
            <a:r>
              <a:rPr lang="en-US" sz="1250">
                <a:solidFill>
                  <a:sysClr val="windowText" lastClr="000000"/>
                </a:solidFill>
              </a:rPr>
              <a:t>                   "EnableDnsHostnames" : "true",</a:t>
            </a:r>
          </a:p>
          <a:p>
            <a:r>
              <a:rPr lang="en-US" sz="1250">
                <a:solidFill>
                  <a:sysClr val="windowText" lastClr="000000"/>
                </a:solidFill>
              </a:rPr>
              <a:t>                   "Tags" : [ </a:t>
            </a:r>
          </a:p>
          <a:p>
            <a:r>
              <a:rPr lang="en-US" sz="1250">
                <a:solidFill>
                  <a:sysClr val="windowText" lastClr="000000"/>
                </a:solidFill>
              </a:rPr>
              <a:t>                       {</a:t>
            </a:r>
          </a:p>
          <a:p>
            <a:r>
              <a:rPr lang="en-US" sz="1250">
                <a:solidFill>
                  <a:sysClr val="windowText" lastClr="000000"/>
                </a:solidFill>
              </a:rPr>
              <a:t>                            "Key" : "Name",</a:t>
            </a:r>
          </a:p>
          <a:p>
            <a:r>
              <a:rPr lang="en-US" sz="1250">
                <a:solidFill>
                  <a:sysClr val="windowText" lastClr="000000"/>
                </a:solidFill>
              </a:rPr>
              <a:t>	"Value" : "SampleVPC"</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a:t>
            </a:r>
          </a:p>
        </p:txBody>
      </p:sp>
      <p:sp>
        <p:nvSpPr>
          <p:cNvPr id="3" name="Rectangle 2">
            <a:extLst>
              <a:ext uri="{FF2B5EF4-FFF2-40B4-BE49-F238E27FC236}">
                <a16:creationId xmlns:a16="http://schemas.microsoft.com/office/drawing/2014/main" id="{7DFE2F9E-82D2-4E73-84B8-ECEBE96D66FF}"/>
              </a:ext>
            </a:extLst>
          </p:cNvPr>
          <p:cNvSpPr/>
          <p:nvPr/>
        </p:nvSpPr>
        <p:spPr>
          <a:xfrm>
            <a:off x="3971558" y="350038"/>
            <a:ext cx="6096000" cy="6694140"/>
          </a:xfrm>
          <a:prstGeom prst="rect">
            <a:avLst/>
          </a:prstGeom>
        </p:spPr>
        <p:txBody>
          <a:bodyPr>
            <a:spAutoFit/>
          </a:bodyPr>
          <a:lstStyle/>
          <a:p>
            <a:r>
              <a:rPr lang="en-US" sz="1250">
                <a:solidFill>
                  <a:sysClr val="windowText" lastClr="000000"/>
                </a:solidFill>
              </a:rPr>
              <a:t>                "SampleSubnet": {</a:t>
            </a:r>
          </a:p>
          <a:p>
            <a:r>
              <a:rPr lang="en-US" sz="1250">
                <a:solidFill>
                  <a:sysClr val="windowText" lastClr="000000"/>
                </a:solidFill>
              </a:rPr>
              <a:t>                     "Type" : "AWS::EC2::Subnet",</a:t>
            </a:r>
          </a:p>
          <a:p>
            <a:r>
              <a:rPr lang="en-US" sz="1250">
                <a:solidFill>
                  <a:sysClr val="windowText" lastClr="000000"/>
                </a:solidFill>
              </a:rPr>
              <a:t>                     "Properties" : {</a:t>
            </a:r>
          </a:p>
          <a:p>
            <a:r>
              <a:rPr lang="en-US" sz="1250">
                <a:solidFill>
                  <a:sysClr val="windowText" lastClr="000000"/>
                </a:solidFill>
              </a:rPr>
              <a:t>                            "CidrBlock" : "10.0.1.0/24",</a:t>
            </a:r>
          </a:p>
          <a:p>
            <a:r>
              <a:rPr lang="en-US" sz="1250">
                <a:solidFill>
                  <a:sysClr val="windowText" lastClr="000000"/>
                </a:solidFill>
              </a:rPr>
              <a:t>                            "VpcId" : {</a:t>
            </a:r>
          </a:p>
          <a:p>
            <a:r>
              <a:rPr lang="en-US" sz="1250">
                <a:solidFill>
                  <a:sysClr val="windowText" lastClr="000000"/>
                </a:solidFill>
              </a:rPr>
              <a:t>                                 "Ref": "SampleVPC"</a:t>
            </a:r>
          </a:p>
          <a:p>
            <a:r>
              <a:rPr lang="en-US" sz="1250">
                <a:solidFill>
                  <a:sysClr val="windowText" lastClr="000000"/>
                </a:solidFill>
              </a:rPr>
              <a:t>                             },</a:t>
            </a:r>
          </a:p>
          <a:p>
            <a:r>
              <a:rPr lang="en-US" sz="1250">
                <a:solidFill>
                  <a:sysClr val="windowText" lastClr="000000"/>
                </a:solidFill>
              </a:rPr>
              <a:t>                            "Tags" : [ </a:t>
            </a:r>
          </a:p>
          <a:p>
            <a:r>
              <a:rPr lang="en-US" sz="1250">
                <a:solidFill>
                  <a:sysClr val="windowText" lastClr="000000"/>
                </a:solidFill>
              </a:rPr>
              <a:t>                                 {</a:t>
            </a:r>
          </a:p>
          <a:p>
            <a:r>
              <a:rPr lang="en-US" sz="1250">
                <a:solidFill>
                  <a:sysClr val="windowText" lastClr="000000"/>
                </a:solidFill>
              </a:rPr>
              <a:t>                                      "Key" : "Name",</a:t>
            </a:r>
          </a:p>
          <a:p>
            <a:r>
              <a:rPr lang="en-US" sz="1250">
                <a:solidFill>
                  <a:sysClr val="windowText" lastClr="000000"/>
                </a:solidFill>
              </a:rPr>
              <a:t>	             "Value" : "SampleSubnet"</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"SampleEC2": {</a:t>
            </a:r>
          </a:p>
          <a:p>
            <a:r>
              <a:rPr lang="en-US" sz="1250">
                <a:solidFill>
                  <a:sysClr val="windowText" lastClr="000000"/>
                </a:solidFill>
              </a:rPr>
              <a:t>                     "Type" : "AWS::EC2::Instance",</a:t>
            </a:r>
          </a:p>
          <a:p>
            <a:r>
              <a:rPr lang="en-US" sz="1250">
                <a:solidFill>
                  <a:sysClr val="windowText" lastClr="000000"/>
                </a:solidFill>
              </a:rPr>
              <a:t>                         "Properties" : {</a:t>
            </a:r>
          </a:p>
          <a:p>
            <a:r>
              <a:rPr lang="en-US" sz="1250">
                <a:solidFill>
                  <a:sysClr val="windowText" lastClr="000000"/>
                </a:solidFill>
              </a:rPr>
              <a:t>                              "ImageId" : "ami-da9e2cbc",</a:t>
            </a:r>
          </a:p>
          <a:p>
            <a:r>
              <a:rPr lang="en-US" sz="1250">
                <a:solidFill>
                  <a:sysClr val="windowText" lastClr="000000"/>
                </a:solidFill>
              </a:rPr>
              <a:t>                              "KeyName" : "adopKP",</a:t>
            </a:r>
          </a:p>
          <a:p>
            <a:r>
              <a:rPr lang="en-US" sz="1250">
                <a:solidFill>
                  <a:sysClr val="windowText" lastClr="000000"/>
                </a:solidFill>
              </a:rPr>
              <a:t>                              "SubnetId" : {</a:t>
            </a:r>
          </a:p>
          <a:p>
            <a:r>
              <a:rPr lang="en-US" sz="1250">
                <a:solidFill>
                  <a:sysClr val="windowText" lastClr="000000"/>
                </a:solidFill>
              </a:rPr>
              <a:t>                                    "Ref": "SampleSubnet"</a:t>
            </a:r>
          </a:p>
          <a:p>
            <a:r>
              <a:rPr lang="en-US" sz="1250">
                <a:solidFill>
                  <a:sysClr val="windowText" lastClr="000000"/>
                </a:solidFill>
              </a:rPr>
              <a:t>                               },</a:t>
            </a:r>
          </a:p>
          <a:p>
            <a:r>
              <a:rPr lang="en-US" sz="1250">
                <a:solidFill>
                  <a:sysClr val="windowText" lastClr="000000"/>
                </a:solidFill>
              </a:rPr>
              <a:t>                              "Tags" : [</a:t>
            </a:r>
          </a:p>
          <a:p>
            <a:r>
              <a:rPr lang="en-US" sz="1250">
                <a:solidFill>
                  <a:sysClr val="windowText" lastClr="000000"/>
                </a:solidFill>
              </a:rPr>
              <a:t>                                  {</a:t>
            </a:r>
          </a:p>
          <a:p>
            <a:r>
              <a:rPr lang="en-US" sz="1250">
                <a:solidFill>
                  <a:sysClr val="windowText" lastClr="000000"/>
                </a:solidFill>
              </a:rPr>
              <a:t>                                       "Key" : "Name",</a:t>
            </a:r>
          </a:p>
          <a:p>
            <a:r>
              <a:rPr lang="en-US" sz="1250">
                <a:solidFill>
                  <a:sysClr val="windowText" lastClr="000000"/>
                </a:solidFill>
              </a:rPr>
              <a:t>                                       "Value" : "SampleEC2"</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         }</a:t>
            </a:r>
          </a:p>
          <a:p>
            <a:r>
              <a:rPr lang="en-US" sz="1250">
                <a:solidFill>
                  <a:sysClr val="windowText" lastClr="000000"/>
                </a:solidFill>
              </a:rPr>
              <a:t>}</a:t>
            </a:r>
          </a:p>
        </p:txBody>
      </p:sp>
      <p:sp>
        <p:nvSpPr>
          <p:cNvPr id="23" name="Rectangle 22">
            <a:extLst>
              <a:ext uri="{FF2B5EF4-FFF2-40B4-BE49-F238E27FC236}">
                <a16:creationId xmlns:a16="http://schemas.microsoft.com/office/drawing/2014/main" id="{86AF3AF6-D874-43D1-9430-932A198ED474}"/>
              </a:ext>
            </a:extLst>
          </p:cNvPr>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98220C64-B95D-4104-8184-A125033D0A63}"/>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25" name="TextBox 24">
            <a:extLst>
              <a:ext uri="{FF2B5EF4-FFF2-40B4-BE49-F238E27FC236}">
                <a16:creationId xmlns:a16="http://schemas.microsoft.com/office/drawing/2014/main" id="{80C2F108-EBAE-427B-991A-7F09BCE9A4CF}"/>
              </a:ext>
            </a:extLst>
          </p:cNvPr>
          <p:cNvSpPr txBox="1"/>
          <p:nvPr/>
        </p:nvSpPr>
        <p:spPr>
          <a:xfrm>
            <a:off x="55026" y="165372"/>
            <a:ext cx="354705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Cloud Formation </a:t>
            </a:r>
          </a:p>
        </p:txBody>
      </p:sp>
    </p:spTree>
    <p:extLst>
      <p:ext uri="{BB962C8B-B14F-4D97-AF65-F5344CB8AC3E}">
        <p14:creationId xmlns:p14="http://schemas.microsoft.com/office/powerpoint/2010/main" val="3445451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4000" dirty="0">
                <a:gradFill>
                  <a:gsLst>
                    <a:gs pos="0">
                      <a:srgbClr val="D9D9D9"/>
                    </a:gs>
                    <a:gs pos="100000">
                      <a:srgbClr val="D9D9D9"/>
                    </a:gs>
                  </a:gsLst>
                  <a:lin ang="5400000" scaled="1"/>
                </a:gradFill>
                <a:latin typeface="+mn-lt"/>
              </a:rPr>
              <a:t>Questions</a:t>
            </a:r>
          </a:p>
        </p:txBody>
      </p:sp>
      <p:sp>
        <p:nvSpPr>
          <p:cNvPr id="8" name="Footer Placeholder 4"/>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Copyright © 2015 Accenture. All rights reserved. Confidential—For Company Internal Use Only.</a:t>
            </a:r>
            <a:endParaRPr kumimoji="0" lang="en-US" sz="10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Box 34"/>
          <p:cNvSpPr txBox="1">
            <a:spLocks noChangeArrowheads="1"/>
          </p:cNvSpPr>
          <p:nvPr>
            <p:custDataLst>
              <p:tags r:id="rId1"/>
            </p:custDataLst>
          </p:nvPr>
        </p:nvSpPr>
        <p:spPr bwMode="auto">
          <a:xfrm>
            <a:off x="8066452" y="6552671"/>
            <a:ext cx="1285929" cy="246221"/>
          </a:xfrm>
          <a:prstGeom prst="rect">
            <a:avLst/>
          </a:prstGeom>
          <a:noFill/>
          <a:ln w="12700" algn="ctr">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20000"/>
                </a:solidFill>
                <a:effectLst/>
                <a:uLnTx/>
                <a:uFillTx/>
                <a:latin typeface="Calibri" panose="020F0502020204030204"/>
                <a:ea typeface="+mn-ea"/>
                <a:cs typeface="+mn-cs"/>
              </a:rPr>
              <a:t>For Internal Use Only</a:t>
            </a:r>
          </a:p>
        </p:txBody>
      </p:sp>
      <p:pic>
        <p:nvPicPr>
          <p:cNvPr id="21" name="Picture 4" descr="http://smurfitschoolblog.com/wp-content/uploads/2015/10/equipmentprotectio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639" y="1373300"/>
            <a:ext cx="5302477" cy="53024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9405E0-5362-460B-AA24-6F6917A65275}"/>
              </a:ext>
            </a:extLst>
          </p:cNvPr>
          <p:cNvPicPr>
            <a:picLocks noChangeAspect="1"/>
          </p:cNvPicPr>
          <p:nvPr/>
        </p:nvPicPr>
        <p:blipFill>
          <a:blip r:embed="rId5"/>
          <a:stretch>
            <a:fillRect/>
          </a:stretch>
        </p:blipFill>
        <p:spPr>
          <a:xfrm>
            <a:off x="0" y="1673"/>
            <a:ext cx="12192000" cy="6854653"/>
          </a:xfrm>
          <a:prstGeom prst="rect">
            <a:avLst/>
          </a:prstGeom>
        </p:spPr>
      </p:pic>
    </p:spTree>
    <p:extLst>
      <p:ext uri="{BB962C8B-B14F-4D97-AF65-F5344CB8AC3E}">
        <p14:creationId xmlns:p14="http://schemas.microsoft.com/office/powerpoint/2010/main" val="1805844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Rectangle: Rounded Corners 18"/>
          <p:cNvSpPr/>
          <p:nvPr/>
        </p:nvSpPr>
        <p:spPr>
          <a:xfrm>
            <a:off x="113326" y="4310923"/>
            <a:ext cx="4087371" cy="2430836"/>
          </a:xfrm>
          <a:prstGeom prst="roundRect">
            <a:avLst>
              <a:gd name="adj" fmla="val 7066"/>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41629" y="4310923"/>
            <a:ext cx="2661381" cy="369332"/>
          </a:xfrm>
          <a:prstGeom prst="rect">
            <a:avLst/>
          </a:prstGeom>
        </p:spPr>
        <p:txBody>
          <a:bodyPr wrap="square">
            <a:spAutoFit/>
          </a:bodyPr>
          <a:lstStyle/>
          <a:p>
            <a:r>
              <a:rPr lang="en-US" b="1" dirty="0">
                <a:latin typeface="HelveticaNeueLight"/>
              </a:rPr>
              <a:t>Amazon Web Services</a:t>
            </a:r>
            <a:endParaRPr lang="en-US" b="1" i="0" dirty="0">
              <a:effectLst/>
              <a:latin typeface="HelveticaNeueLight"/>
            </a:endParaRPr>
          </a:p>
        </p:txBody>
      </p:sp>
      <p:sp>
        <p:nvSpPr>
          <p:cNvPr id="20" name="Rectangle: Rounded Corners 19"/>
          <p:cNvSpPr/>
          <p:nvPr/>
        </p:nvSpPr>
        <p:spPr>
          <a:xfrm>
            <a:off x="168319" y="4788106"/>
            <a:ext cx="1970292" cy="182426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p:cNvSpPr/>
          <p:nvPr/>
        </p:nvSpPr>
        <p:spPr>
          <a:xfrm>
            <a:off x="224383" y="5866259"/>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52" name="Rectangle: Rounded Corners 51"/>
          <p:cNvSpPr/>
          <p:nvPr/>
        </p:nvSpPr>
        <p:spPr>
          <a:xfrm>
            <a:off x="1138760" y="587024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53" name="Rectangle: Rounded Corners 52"/>
          <p:cNvSpPr/>
          <p:nvPr/>
        </p:nvSpPr>
        <p:spPr>
          <a:xfrm>
            <a:off x="1138760" y="516798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cxnSp>
        <p:nvCxnSpPr>
          <p:cNvPr id="23" name="Straight Connector 22"/>
          <p:cNvCxnSpPr>
            <a:stCxn id="53" idx="1"/>
            <a:endCxn id="51" idx="0"/>
          </p:cNvCxnSpPr>
          <p:nvPr/>
        </p:nvCxnSpPr>
        <p:spPr>
          <a:xfrm flipH="1">
            <a:off x="659071" y="5449449"/>
            <a:ext cx="479689" cy="41681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53" idx="2"/>
            <a:endCxn id="52" idx="0"/>
          </p:cNvCxnSpPr>
          <p:nvPr/>
        </p:nvCxnSpPr>
        <p:spPr>
          <a:xfrm>
            <a:off x="1573448" y="5730917"/>
            <a:ext cx="0" cy="139324"/>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51" idx="3"/>
            <a:endCxn id="52" idx="1"/>
          </p:cNvCxnSpPr>
          <p:nvPr/>
        </p:nvCxnSpPr>
        <p:spPr>
          <a:xfrm>
            <a:off x="1093759" y="6147727"/>
            <a:ext cx="45001" cy="3982"/>
          </a:xfrm>
          <a:prstGeom prst="line">
            <a:avLst/>
          </a:prstGeom>
        </p:spPr>
        <p:style>
          <a:lnRef idx="1">
            <a:schemeClr val="dk1"/>
          </a:lnRef>
          <a:fillRef idx="0">
            <a:schemeClr val="dk1"/>
          </a:fillRef>
          <a:effectRef idx="0">
            <a:schemeClr val="dk1"/>
          </a:effectRef>
          <a:fontRef idx="minor">
            <a:schemeClr val="tx1"/>
          </a:fontRef>
        </p:style>
      </p:cxnSp>
      <p:sp>
        <p:nvSpPr>
          <p:cNvPr id="63" name="Rectangle 62"/>
          <p:cNvSpPr/>
          <p:nvPr/>
        </p:nvSpPr>
        <p:spPr>
          <a:xfrm>
            <a:off x="241951" y="5177152"/>
            <a:ext cx="896809" cy="338554"/>
          </a:xfrm>
          <a:prstGeom prst="rect">
            <a:avLst/>
          </a:prstGeom>
        </p:spPr>
        <p:txBody>
          <a:bodyPr wrap="square">
            <a:spAutoFit/>
          </a:bodyPr>
          <a:lstStyle/>
          <a:p>
            <a:r>
              <a:rPr lang="en-US" sz="1600" b="1" dirty="0">
                <a:latin typeface="HelveticaNeueLight"/>
              </a:rPr>
              <a:t>Region</a:t>
            </a:r>
            <a:endParaRPr lang="en-US" sz="1600" b="1" i="0" dirty="0">
              <a:effectLst/>
              <a:latin typeface="HelveticaNeueLight"/>
            </a:endParaRPr>
          </a:p>
        </p:txBody>
      </p:sp>
      <p:sp>
        <p:nvSpPr>
          <p:cNvPr id="66" name="Rectangle: Rounded Corners 65"/>
          <p:cNvSpPr/>
          <p:nvPr/>
        </p:nvSpPr>
        <p:spPr>
          <a:xfrm>
            <a:off x="2183188" y="4788106"/>
            <a:ext cx="1970292" cy="182426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p:cNvSpPr/>
          <p:nvPr/>
        </p:nvSpPr>
        <p:spPr>
          <a:xfrm>
            <a:off x="2239252" y="5866259"/>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71" name="Rectangle: Rounded Corners 70"/>
          <p:cNvSpPr/>
          <p:nvPr/>
        </p:nvSpPr>
        <p:spPr>
          <a:xfrm>
            <a:off x="3153629" y="587024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72" name="Rectangle: Rounded Corners 71"/>
          <p:cNvSpPr/>
          <p:nvPr/>
        </p:nvSpPr>
        <p:spPr>
          <a:xfrm>
            <a:off x="3153629" y="516798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cxnSp>
        <p:nvCxnSpPr>
          <p:cNvPr id="73" name="Straight Connector 72"/>
          <p:cNvCxnSpPr>
            <a:stCxn id="72" idx="1"/>
            <a:endCxn id="69" idx="0"/>
          </p:cNvCxnSpPr>
          <p:nvPr/>
        </p:nvCxnSpPr>
        <p:spPr>
          <a:xfrm flipH="1">
            <a:off x="2673940" y="5449449"/>
            <a:ext cx="479689" cy="41681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72" idx="2"/>
            <a:endCxn id="71" idx="0"/>
          </p:cNvCxnSpPr>
          <p:nvPr/>
        </p:nvCxnSpPr>
        <p:spPr>
          <a:xfrm>
            <a:off x="3588317" y="5730917"/>
            <a:ext cx="0" cy="139324"/>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p:cNvCxnSpPr>
            <a:stCxn id="69" idx="3"/>
            <a:endCxn id="71" idx="1"/>
          </p:cNvCxnSpPr>
          <p:nvPr/>
        </p:nvCxnSpPr>
        <p:spPr>
          <a:xfrm>
            <a:off x="3108628" y="6147727"/>
            <a:ext cx="45001" cy="3982"/>
          </a:xfrm>
          <a:prstGeom prst="line">
            <a:avLst/>
          </a:prstGeom>
        </p:spPr>
        <p:style>
          <a:lnRef idx="1">
            <a:schemeClr val="dk1"/>
          </a:lnRef>
          <a:fillRef idx="0">
            <a:schemeClr val="dk1"/>
          </a:fillRef>
          <a:effectRef idx="0">
            <a:schemeClr val="dk1"/>
          </a:effectRef>
          <a:fontRef idx="minor">
            <a:schemeClr val="tx1"/>
          </a:fontRef>
        </p:style>
      </p:cxnSp>
      <p:sp>
        <p:nvSpPr>
          <p:cNvPr id="76" name="Rectangle 75"/>
          <p:cNvSpPr/>
          <p:nvPr/>
        </p:nvSpPr>
        <p:spPr>
          <a:xfrm>
            <a:off x="2256820" y="5177152"/>
            <a:ext cx="896809" cy="338554"/>
          </a:xfrm>
          <a:prstGeom prst="rect">
            <a:avLst/>
          </a:prstGeom>
        </p:spPr>
        <p:txBody>
          <a:bodyPr wrap="square">
            <a:spAutoFit/>
          </a:bodyPr>
          <a:lstStyle/>
          <a:p>
            <a:r>
              <a:rPr lang="en-US" sz="1600" b="1" dirty="0">
                <a:latin typeface="HelveticaNeueLight"/>
              </a:rPr>
              <a:t>Region</a:t>
            </a:r>
            <a:endParaRPr lang="en-US" sz="1600" b="1" i="0" dirty="0">
              <a:effectLst/>
              <a:latin typeface="HelveticaNeueLight"/>
            </a:endParaRPr>
          </a:p>
        </p:txBody>
      </p:sp>
      <p:graphicFrame>
        <p:nvGraphicFramePr>
          <p:cNvPr id="3" name="Table 2"/>
          <p:cNvGraphicFramePr>
            <a:graphicFrameLocks noGrp="1"/>
          </p:cNvGraphicFramePr>
          <p:nvPr>
            <p:extLst>
              <p:ext uri="{D42A27DB-BD31-4B8C-83A1-F6EECF244321}">
                <p14:modId xmlns:p14="http://schemas.microsoft.com/office/powerpoint/2010/main" val="3769256999"/>
              </p:ext>
            </p:extLst>
          </p:nvPr>
        </p:nvGraphicFramePr>
        <p:xfrm>
          <a:off x="4806543" y="552384"/>
          <a:ext cx="3564172" cy="2110104"/>
        </p:xfrm>
        <a:graphic>
          <a:graphicData uri="http://schemas.openxmlformats.org/drawingml/2006/table">
            <a:tbl>
              <a:tblPr>
                <a:tableStyleId>{2D5ABB26-0587-4C30-8999-92F81FD0307C}</a:tableStyleId>
              </a:tblPr>
              <a:tblGrid>
                <a:gridCol w="1212343">
                  <a:extLst>
                    <a:ext uri="{9D8B030D-6E8A-4147-A177-3AD203B41FA5}">
                      <a16:colId xmlns:a16="http://schemas.microsoft.com/office/drawing/2014/main" val="1327736082"/>
                    </a:ext>
                  </a:extLst>
                </a:gridCol>
                <a:gridCol w="2351829">
                  <a:extLst>
                    <a:ext uri="{9D8B030D-6E8A-4147-A177-3AD203B41FA5}">
                      <a16:colId xmlns:a16="http://schemas.microsoft.com/office/drawing/2014/main" val="117694185"/>
                    </a:ext>
                  </a:extLst>
                </a:gridCol>
              </a:tblGrid>
              <a:tr h="0">
                <a:tc>
                  <a:txBody>
                    <a:bodyPr/>
                    <a:lstStyle/>
                    <a:p>
                      <a:pPr algn="l" fontAlgn="t"/>
                      <a:r>
                        <a:rPr lang="en-US" b="1" dirty="0">
                          <a:solidFill>
                            <a:schemeClr val="accent2"/>
                          </a:solidFill>
                          <a:effectLst/>
                        </a:rPr>
                        <a:t>Code</a:t>
                      </a:r>
                    </a:p>
                  </a:txBody>
                  <a:tcPr marL="47625" marR="47625" marT="47625" marB="47625">
                    <a:lnL>
                      <a:noFill/>
                    </a:lnL>
                    <a:lnR>
                      <a:noFill/>
                    </a:lnR>
                    <a:lnT>
                      <a:noFill/>
                    </a:lnT>
                    <a:lnB>
                      <a:noFill/>
                    </a:lnB>
                    <a:lnTlToBr w="12700" cmpd="sng">
                      <a:noFill/>
                      <a:prstDash val="solid"/>
                    </a:lnTlToBr>
                    <a:lnBlToTr w="12700" cmpd="sng">
                      <a:noFill/>
                      <a:prstDash val="solid"/>
                    </a:lnBlToTr>
                  </a:tcPr>
                </a:tc>
                <a:tc>
                  <a:txBody>
                    <a:bodyPr/>
                    <a:lstStyle/>
                    <a:p>
                      <a:pPr algn="l" fontAlgn="t"/>
                      <a:r>
                        <a:rPr lang="en-US" b="1" dirty="0">
                          <a:solidFill>
                            <a:schemeClr val="accent2"/>
                          </a:solidFill>
                          <a:effectLst/>
                        </a:rPr>
                        <a:t>Name</a:t>
                      </a:r>
                    </a:p>
                  </a:txBody>
                  <a:tcPr marL="47625" marR="47625" marT="47625" marB="47625">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0027285"/>
                  </a:ext>
                </a:extLst>
              </a:tr>
              <a:tr h="290089">
                <a:tc>
                  <a:txBody>
                    <a:bodyPr/>
                    <a:lstStyle/>
                    <a:p>
                      <a:pPr fontAlgn="t"/>
                      <a:r>
                        <a:rPr lang="en-US" sz="1400" dirty="0">
                          <a:effectLst/>
                        </a:rPr>
                        <a:t>us-east-1</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dirty="0">
                          <a:effectLst/>
                        </a:rPr>
                        <a:t>US East (N. Virginia)</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79306598"/>
                  </a:ext>
                </a:extLst>
              </a:tr>
              <a:tr h="290089">
                <a:tc>
                  <a:txBody>
                    <a:bodyPr/>
                    <a:lstStyle/>
                    <a:p>
                      <a:pPr fontAlgn="t"/>
                      <a:r>
                        <a:rPr lang="en-US" sz="1400">
                          <a:effectLst/>
                        </a:rPr>
                        <a:t>us-east-2</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a:effectLst/>
                        </a:rPr>
                        <a:t>US East (Ohio)</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41342542"/>
                  </a:ext>
                </a:extLst>
              </a:tr>
              <a:tr h="290089">
                <a:tc>
                  <a:txBody>
                    <a:bodyPr/>
                    <a:lstStyle/>
                    <a:p>
                      <a:pPr fontAlgn="t"/>
                      <a:r>
                        <a:rPr lang="en-US" sz="1400">
                          <a:effectLst/>
                        </a:rPr>
                        <a:t>us-west-1</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a:effectLst/>
                        </a:rPr>
                        <a:t>US West (N. California)</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83718263"/>
                  </a:ext>
                </a:extLst>
              </a:tr>
              <a:tr h="290089">
                <a:tc>
                  <a:txBody>
                    <a:bodyPr/>
                    <a:lstStyle/>
                    <a:p>
                      <a:pPr fontAlgn="t"/>
                      <a:r>
                        <a:rPr lang="en-US" sz="1400">
                          <a:effectLst/>
                        </a:rPr>
                        <a:t>us-west-2</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dirty="0">
                          <a:effectLst/>
                        </a:rPr>
                        <a:t>US West (Oregon)</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1053059"/>
                  </a:ext>
                </a:extLst>
              </a:tr>
              <a:tr h="290089">
                <a:tc>
                  <a:txBody>
                    <a:bodyPr/>
                    <a:lstStyle/>
                    <a:p>
                      <a:pPr fontAlgn="t"/>
                      <a:r>
                        <a:rPr lang="en-US" sz="1400">
                          <a:effectLst/>
                        </a:rPr>
                        <a:t>ca-central-1</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dirty="0">
                          <a:effectLst/>
                        </a:rPr>
                        <a:t>Canada (Central)</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15338453"/>
                  </a:ext>
                </a:extLst>
              </a:tr>
              <a:tr h="290089">
                <a:tc>
                  <a:txBody>
                    <a:bodyPr/>
                    <a:lstStyle/>
                    <a:p>
                      <a:pPr fontAlgn="t"/>
                      <a:r>
                        <a:rPr lang="en-US" sz="1400" dirty="0">
                          <a:effectLst/>
                        </a:rPr>
                        <a:t>eu-west-1</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dirty="0">
                          <a:effectLst/>
                        </a:rPr>
                        <a:t>EU (Ireland)</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19855225"/>
                  </a:ext>
                </a:extLst>
              </a:tr>
            </a:tbl>
          </a:graphicData>
        </a:graphic>
      </p:graphicFrame>
      <p:sp>
        <p:nvSpPr>
          <p:cNvPr id="47" name="Rectangle 46"/>
          <p:cNvSpPr/>
          <p:nvPr/>
        </p:nvSpPr>
        <p:spPr>
          <a:xfrm>
            <a:off x="4413992" y="128790"/>
            <a:ext cx="2661381" cy="369332"/>
          </a:xfrm>
          <a:prstGeom prst="rect">
            <a:avLst/>
          </a:prstGeom>
        </p:spPr>
        <p:txBody>
          <a:bodyPr wrap="square">
            <a:spAutoFit/>
          </a:bodyPr>
          <a:lstStyle/>
          <a:p>
            <a:r>
              <a:rPr lang="en-US" b="1" dirty="0">
                <a:solidFill>
                  <a:schemeClr val="accent2"/>
                </a:solidFill>
                <a:latin typeface="HelveticaNeueLight"/>
              </a:rPr>
              <a:t>Regions</a:t>
            </a:r>
            <a:endParaRPr lang="en-US" b="1" i="0" dirty="0">
              <a:solidFill>
                <a:schemeClr val="accent2"/>
              </a:solidFill>
              <a:effectLst/>
              <a:latin typeface="HelveticaNeueLight"/>
            </a:endParaRPr>
          </a:p>
        </p:txBody>
      </p:sp>
      <p:graphicFrame>
        <p:nvGraphicFramePr>
          <p:cNvPr id="13" name="Table 12"/>
          <p:cNvGraphicFramePr>
            <a:graphicFrameLocks noGrp="1"/>
          </p:cNvGraphicFramePr>
          <p:nvPr>
            <p:extLst>
              <p:ext uri="{D42A27DB-BD31-4B8C-83A1-F6EECF244321}">
                <p14:modId xmlns:p14="http://schemas.microsoft.com/office/powerpoint/2010/main" val="26506877"/>
              </p:ext>
            </p:extLst>
          </p:nvPr>
        </p:nvGraphicFramePr>
        <p:xfrm>
          <a:off x="8535736" y="280830"/>
          <a:ext cx="3564172" cy="2320712"/>
        </p:xfrm>
        <a:graphic>
          <a:graphicData uri="http://schemas.openxmlformats.org/drawingml/2006/table">
            <a:tbl>
              <a:tblPr>
                <a:tableStyleId>{2D5ABB26-0587-4C30-8999-92F81FD0307C}</a:tableStyleId>
              </a:tblPr>
              <a:tblGrid>
                <a:gridCol w="1212343">
                  <a:extLst>
                    <a:ext uri="{9D8B030D-6E8A-4147-A177-3AD203B41FA5}">
                      <a16:colId xmlns:a16="http://schemas.microsoft.com/office/drawing/2014/main" val="3099896379"/>
                    </a:ext>
                  </a:extLst>
                </a:gridCol>
                <a:gridCol w="2351829">
                  <a:extLst>
                    <a:ext uri="{9D8B030D-6E8A-4147-A177-3AD203B41FA5}">
                      <a16:colId xmlns:a16="http://schemas.microsoft.com/office/drawing/2014/main" val="1166682640"/>
                    </a:ext>
                  </a:extLst>
                </a:gridCol>
              </a:tblGrid>
              <a:tr h="290089">
                <a:tc>
                  <a:txBody>
                    <a:bodyPr/>
                    <a:lstStyle/>
                    <a:p>
                      <a:pPr fontAlgn="t"/>
                      <a:r>
                        <a:rPr lang="en-US" sz="1400">
                          <a:effectLst/>
                        </a:rPr>
                        <a:t>eu-central-1</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a:effectLst/>
                        </a:rPr>
                        <a:t>EU (Frankfurt)</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96404905"/>
                  </a:ext>
                </a:extLst>
              </a:tr>
              <a:tr h="290089">
                <a:tc>
                  <a:txBody>
                    <a:bodyPr/>
                    <a:lstStyle/>
                    <a:p>
                      <a:pPr fontAlgn="t"/>
                      <a:r>
                        <a:rPr lang="en-US" sz="1400">
                          <a:effectLst/>
                        </a:rPr>
                        <a:t>eu-west-2</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a:effectLst/>
                        </a:rPr>
                        <a:t>EU (London)</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5052161"/>
                  </a:ext>
                </a:extLst>
              </a:tr>
              <a:tr h="290089">
                <a:tc>
                  <a:txBody>
                    <a:bodyPr/>
                    <a:lstStyle/>
                    <a:p>
                      <a:pPr fontAlgn="t"/>
                      <a:r>
                        <a:rPr lang="en-US" sz="1400">
                          <a:effectLst/>
                        </a:rPr>
                        <a:t>ap-northeast-1</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dirty="0">
                          <a:effectLst/>
                        </a:rPr>
                        <a:t>Asia Pacific (Tokyo)</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64741077"/>
                  </a:ext>
                </a:extLst>
              </a:tr>
              <a:tr h="290089">
                <a:tc>
                  <a:txBody>
                    <a:bodyPr/>
                    <a:lstStyle/>
                    <a:p>
                      <a:pPr fontAlgn="t"/>
                      <a:r>
                        <a:rPr lang="en-US" sz="1400">
                          <a:effectLst/>
                        </a:rPr>
                        <a:t>ap-northeast-2</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a:effectLst/>
                        </a:rPr>
                        <a:t>Asia Pacific (Seoul)</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21881309"/>
                  </a:ext>
                </a:extLst>
              </a:tr>
              <a:tr h="290089">
                <a:tc>
                  <a:txBody>
                    <a:bodyPr/>
                    <a:lstStyle/>
                    <a:p>
                      <a:pPr fontAlgn="t"/>
                      <a:r>
                        <a:rPr lang="en-US" sz="1400">
                          <a:effectLst/>
                        </a:rPr>
                        <a:t>ap-southeast-1</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dirty="0">
                          <a:effectLst/>
                        </a:rPr>
                        <a:t>Asia Pacific (Singapore)</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90392768"/>
                  </a:ext>
                </a:extLst>
              </a:tr>
              <a:tr h="290089">
                <a:tc>
                  <a:txBody>
                    <a:bodyPr/>
                    <a:lstStyle/>
                    <a:p>
                      <a:pPr fontAlgn="t"/>
                      <a:r>
                        <a:rPr lang="en-US" sz="1400">
                          <a:effectLst/>
                        </a:rPr>
                        <a:t>ap-southeast-2</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a:effectLst/>
                        </a:rPr>
                        <a:t>Asia Pacific (Sydney)</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86006127"/>
                  </a:ext>
                </a:extLst>
              </a:tr>
              <a:tr h="290089">
                <a:tc>
                  <a:txBody>
                    <a:bodyPr/>
                    <a:lstStyle/>
                    <a:p>
                      <a:pPr fontAlgn="t"/>
                      <a:r>
                        <a:rPr lang="en-US" sz="1400">
                          <a:effectLst/>
                        </a:rPr>
                        <a:t>ap-south-1</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a:effectLst/>
                        </a:rPr>
                        <a:t>Asia Pacific (Mumbai)</a:t>
                      </a:r>
                      <a:endParaRPr lang="en-US" sz="140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19695722"/>
                  </a:ext>
                </a:extLst>
              </a:tr>
              <a:tr h="290089">
                <a:tc>
                  <a:txBody>
                    <a:bodyPr/>
                    <a:lstStyle/>
                    <a:p>
                      <a:pPr fontAlgn="t"/>
                      <a:r>
                        <a:rPr lang="en-US" sz="1400" dirty="0">
                          <a:effectLst/>
                        </a:rPr>
                        <a:t>sa-east-1</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tc>
                  <a:txBody>
                    <a:bodyPr/>
                    <a:lstStyle/>
                    <a:p>
                      <a:pPr fontAlgn="t"/>
                      <a:r>
                        <a:rPr lang="en-US" sz="1400" dirty="0">
                          <a:effectLst/>
                        </a:rPr>
                        <a:t>South America (São Paulo)</a:t>
                      </a:r>
                      <a:endParaRPr lang="en-US" sz="1400" dirty="0">
                        <a:solidFill>
                          <a:srgbClr val="444444"/>
                        </a:solidFill>
                        <a:effectLst/>
                        <a:latin typeface="Open Sans"/>
                      </a:endParaRPr>
                    </a:p>
                  </a:txBody>
                  <a:tcPr marL="37383" marR="37383" marT="37383" marB="37383">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8829921"/>
                  </a:ext>
                </a:extLst>
              </a:tr>
            </a:tbl>
          </a:graphicData>
        </a:graphic>
      </p:graphicFrame>
      <p:sp>
        <p:nvSpPr>
          <p:cNvPr id="36" name="TextBox 35">
            <a:extLst>
              <a:ext uri="{FF2B5EF4-FFF2-40B4-BE49-F238E27FC236}">
                <a16:creationId xmlns:a16="http://schemas.microsoft.com/office/drawing/2014/main" id="{F4ABE419-9C21-4BCD-852F-84936B59D401}"/>
              </a:ext>
            </a:extLst>
          </p:cNvPr>
          <p:cNvSpPr txBox="1"/>
          <p:nvPr/>
        </p:nvSpPr>
        <p:spPr>
          <a:xfrm>
            <a:off x="528686" y="507796"/>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Overview</a:t>
            </a:r>
          </a:p>
        </p:txBody>
      </p:sp>
      <p:sp>
        <p:nvSpPr>
          <p:cNvPr id="37" name="TextBox 36">
            <a:extLst>
              <a:ext uri="{FF2B5EF4-FFF2-40B4-BE49-F238E27FC236}">
                <a16:creationId xmlns:a16="http://schemas.microsoft.com/office/drawing/2014/main" id="{04ACF674-D340-4486-A764-A900A982DFDE}"/>
              </a:ext>
            </a:extLst>
          </p:cNvPr>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Amazon Web Services?</a:t>
            </a:r>
          </a:p>
        </p:txBody>
      </p:sp>
      <p:grpSp>
        <p:nvGrpSpPr>
          <p:cNvPr id="67" name="Group 66">
            <a:extLst>
              <a:ext uri="{FF2B5EF4-FFF2-40B4-BE49-F238E27FC236}">
                <a16:creationId xmlns:a16="http://schemas.microsoft.com/office/drawing/2014/main" id="{AA1A7783-105E-4A34-98D7-6F6D67754D41}"/>
              </a:ext>
            </a:extLst>
          </p:cNvPr>
          <p:cNvGrpSpPr/>
          <p:nvPr/>
        </p:nvGrpSpPr>
        <p:grpSpPr>
          <a:xfrm>
            <a:off x="4354693" y="2340342"/>
            <a:ext cx="7395441" cy="6781150"/>
            <a:chOff x="4354693" y="2340342"/>
            <a:chExt cx="7395441" cy="6781150"/>
          </a:xfrm>
        </p:grpSpPr>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t="2618" r="75607" b="-2618"/>
            <a:stretch/>
          </p:blipFill>
          <p:spPr>
            <a:xfrm>
              <a:off x="5337555" y="2340342"/>
              <a:ext cx="6075373" cy="6781150"/>
            </a:xfrm>
            <a:prstGeom prst="rect">
              <a:avLst/>
            </a:prstGeom>
          </p:spPr>
        </p:pic>
        <p:pic>
          <p:nvPicPr>
            <p:cNvPr id="40" name="Picture 2" descr="Resultado de imagen para physical data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693" y="4568855"/>
              <a:ext cx="1325547" cy="867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 name="Picture 2" descr="Resultado de imagen para physical data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693" y="3345444"/>
              <a:ext cx="1325547" cy="867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38169" y="4157332"/>
              <a:ext cx="1357559" cy="369332"/>
            </a:xfrm>
            <a:prstGeom prst="rect">
              <a:avLst/>
            </a:prstGeom>
            <a:noFill/>
          </p:spPr>
          <p:txBody>
            <a:bodyPr wrap="square" rtlCol="0">
              <a:spAutoFit/>
            </a:bodyPr>
            <a:lstStyle/>
            <a:p>
              <a:r>
                <a:rPr lang="en-US" dirty="0"/>
                <a:t>us-west-1a</a:t>
              </a:r>
            </a:p>
          </p:txBody>
        </p:sp>
        <p:sp>
          <p:nvSpPr>
            <p:cNvPr id="43" name="Rectangle 42"/>
            <p:cNvSpPr/>
            <p:nvPr/>
          </p:nvSpPr>
          <p:spPr>
            <a:xfrm>
              <a:off x="4354693" y="2837994"/>
              <a:ext cx="2661381" cy="369332"/>
            </a:xfrm>
            <a:prstGeom prst="rect">
              <a:avLst/>
            </a:prstGeom>
          </p:spPr>
          <p:txBody>
            <a:bodyPr wrap="square">
              <a:spAutoFit/>
            </a:bodyPr>
            <a:lstStyle/>
            <a:p>
              <a:r>
                <a:rPr lang="en-US" b="1" dirty="0">
                  <a:solidFill>
                    <a:schemeClr val="accent2"/>
                  </a:solidFill>
                  <a:latin typeface="HelveticaNeueLight"/>
                </a:rPr>
                <a:t>Availability Zones</a:t>
              </a:r>
              <a:endParaRPr lang="en-US" b="1" i="0" dirty="0">
                <a:solidFill>
                  <a:schemeClr val="accent2"/>
                </a:solidFill>
                <a:effectLst/>
                <a:latin typeface="HelveticaNeueLight"/>
              </a:endParaRPr>
            </a:p>
          </p:txBody>
        </p:sp>
        <p:sp>
          <p:nvSpPr>
            <p:cNvPr id="44" name="TextBox 43"/>
            <p:cNvSpPr txBox="1"/>
            <p:nvPr/>
          </p:nvSpPr>
          <p:spPr>
            <a:xfrm>
              <a:off x="4873818" y="5438663"/>
              <a:ext cx="1357559" cy="369332"/>
            </a:xfrm>
            <a:prstGeom prst="rect">
              <a:avLst/>
            </a:prstGeom>
            <a:noFill/>
          </p:spPr>
          <p:txBody>
            <a:bodyPr wrap="square" rtlCol="0">
              <a:spAutoFit/>
            </a:bodyPr>
            <a:lstStyle/>
            <a:p>
              <a:r>
                <a:rPr lang="en-US" dirty="0"/>
                <a:t>us-west-1b</a:t>
              </a:r>
            </a:p>
          </p:txBody>
        </p:sp>
        <p:cxnSp>
          <p:nvCxnSpPr>
            <p:cNvPr id="7" name="Straight Connector 6">
              <a:extLst>
                <a:ext uri="{FF2B5EF4-FFF2-40B4-BE49-F238E27FC236}">
                  <a16:creationId xmlns:a16="http://schemas.microsoft.com/office/drawing/2014/main" id="{7C3CC725-063E-4122-BF16-BA624039CE2C}"/>
                </a:ext>
              </a:extLst>
            </p:cNvPr>
            <p:cNvCxnSpPr>
              <a:cxnSpLocks/>
              <a:stCxn id="41" idx="6"/>
            </p:cNvCxnSpPr>
            <p:nvPr/>
          </p:nvCxnSpPr>
          <p:spPr>
            <a:xfrm>
              <a:off x="6112240" y="3778949"/>
              <a:ext cx="3354115" cy="848404"/>
            </a:xfrm>
            <a:prstGeom prst="line">
              <a:avLst/>
            </a:prstGeom>
            <a:ln w="38100">
              <a:solidFill>
                <a:srgbClr val="FBB239"/>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0FB1050-0135-4205-A55A-777D33AD11BB}"/>
                </a:ext>
              </a:extLst>
            </p:cNvPr>
            <p:cNvCxnSpPr>
              <a:cxnSpLocks/>
              <a:stCxn id="40" idx="6"/>
            </p:cNvCxnSpPr>
            <p:nvPr/>
          </p:nvCxnSpPr>
          <p:spPr>
            <a:xfrm flipV="1">
              <a:off x="6112240" y="4676555"/>
              <a:ext cx="3354115" cy="325805"/>
            </a:xfrm>
            <a:prstGeom prst="line">
              <a:avLst/>
            </a:prstGeom>
            <a:ln w="38100">
              <a:solidFill>
                <a:srgbClr val="FBB239"/>
              </a:solidFill>
            </a:ln>
          </p:spPr>
          <p:style>
            <a:lnRef idx="1">
              <a:schemeClr val="accent1"/>
            </a:lnRef>
            <a:fillRef idx="0">
              <a:schemeClr val="accent1"/>
            </a:fillRef>
            <a:effectRef idx="0">
              <a:schemeClr val="accent1"/>
            </a:effectRef>
            <a:fontRef idx="minor">
              <a:schemeClr val="tx1"/>
            </a:fontRef>
          </p:style>
        </p:cxnSp>
        <p:pic>
          <p:nvPicPr>
            <p:cNvPr id="5122" name="Picture 2" descr="Resultado de imagen para physical data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151" y="4024899"/>
              <a:ext cx="1325547" cy="867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ED3545C4-DE43-4B17-9F5F-D535E36D7B49}"/>
                </a:ext>
              </a:extLst>
            </p:cNvPr>
            <p:cNvCxnSpPr>
              <a:cxnSpLocks/>
              <a:stCxn id="5122" idx="6"/>
            </p:cNvCxnSpPr>
            <p:nvPr/>
          </p:nvCxnSpPr>
          <p:spPr>
            <a:xfrm>
              <a:off x="7549698" y="4458404"/>
              <a:ext cx="1945080" cy="202650"/>
            </a:xfrm>
            <a:prstGeom prst="line">
              <a:avLst/>
            </a:prstGeom>
            <a:ln w="38100">
              <a:solidFill>
                <a:srgbClr val="FBB239"/>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416322" y="4829644"/>
              <a:ext cx="1357559" cy="369332"/>
            </a:xfrm>
            <a:prstGeom prst="rect">
              <a:avLst/>
            </a:prstGeom>
            <a:noFill/>
          </p:spPr>
          <p:txBody>
            <a:bodyPr wrap="square" rtlCol="0">
              <a:spAutoFit/>
            </a:bodyPr>
            <a:lstStyle/>
            <a:p>
              <a:r>
                <a:rPr lang="en-US" dirty="0"/>
                <a:t>us-west1c</a:t>
              </a:r>
            </a:p>
          </p:txBody>
        </p:sp>
        <p:pic>
          <p:nvPicPr>
            <p:cNvPr id="57" name="Picture 2" descr="Resultado de imagen para physical datacenter">
              <a:extLst>
                <a:ext uri="{FF2B5EF4-FFF2-40B4-BE49-F238E27FC236}">
                  <a16:creationId xmlns:a16="http://schemas.microsoft.com/office/drawing/2014/main" id="{07FC1618-03D2-4CFC-8AC8-759BA5353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437" y="5571459"/>
              <a:ext cx="1325547" cy="867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8" name="Picture 2" descr="Resultado de imagen para physical datacenter">
              <a:extLst>
                <a:ext uri="{FF2B5EF4-FFF2-40B4-BE49-F238E27FC236}">
                  <a16:creationId xmlns:a16="http://schemas.microsoft.com/office/drawing/2014/main" id="{774469E1-A804-4A40-B7AD-50C70D2C6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6430" y="5577267"/>
              <a:ext cx="1325547" cy="867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9" name="Picture 2" descr="Resultado de imagen para physical datacenter">
              <a:extLst>
                <a:ext uri="{FF2B5EF4-FFF2-40B4-BE49-F238E27FC236}">
                  <a16:creationId xmlns:a16="http://schemas.microsoft.com/office/drawing/2014/main" id="{886515E7-3494-4A10-BC83-F703E6286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3433" y="5571459"/>
              <a:ext cx="1325547" cy="8670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76569A2A-9263-481E-91D9-DEEE6EC0A308}"/>
                </a:ext>
              </a:extLst>
            </p:cNvPr>
            <p:cNvCxnSpPr>
              <a:cxnSpLocks/>
              <a:stCxn id="58" idx="0"/>
            </p:cNvCxnSpPr>
            <p:nvPr/>
          </p:nvCxnSpPr>
          <p:spPr>
            <a:xfrm flipV="1">
              <a:off x="7879204" y="4948518"/>
              <a:ext cx="1773552" cy="628749"/>
            </a:xfrm>
            <a:prstGeom prst="line">
              <a:avLst/>
            </a:prstGeom>
            <a:ln w="38100">
              <a:solidFill>
                <a:srgbClr val="FBB23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D76FF6-6A80-4847-9F48-8D3079FCB709}"/>
                </a:ext>
              </a:extLst>
            </p:cNvPr>
            <p:cNvCxnSpPr>
              <a:cxnSpLocks/>
              <a:stCxn id="59" idx="0"/>
            </p:cNvCxnSpPr>
            <p:nvPr/>
          </p:nvCxnSpPr>
          <p:spPr>
            <a:xfrm flipV="1">
              <a:off x="9406207" y="5094559"/>
              <a:ext cx="474986" cy="476900"/>
            </a:xfrm>
            <a:prstGeom prst="line">
              <a:avLst/>
            </a:prstGeom>
            <a:ln w="38100">
              <a:solidFill>
                <a:srgbClr val="FBB23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9683E5-70DE-41B5-8A39-77B6BD6B7B83}"/>
                </a:ext>
              </a:extLst>
            </p:cNvPr>
            <p:cNvCxnSpPr>
              <a:cxnSpLocks/>
              <a:stCxn id="57" idx="0"/>
            </p:cNvCxnSpPr>
            <p:nvPr/>
          </p:nvCxnSpPr>
          <p:spPr>
            <a:xfrm flipH="1" flipV="1">
              <a:off x="10263065" y="5050118"/>
              <a:ext cx="670146" cy="521341"/>
            </a:xfrm>
            <a:prstGeom prst="line">
              <a:avLst/>
            </a:prstGeom>
            <a:ln w="38100">
              <a:solidFill>
                <a:srgbClr val="FBB239"/>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5FB742A-0829-46FC-BA9A-882C9EF49787}"/>
                </a:ext>
              </a:extLst>
            </p:cNvPr>
            <p:cNvSpPr txBox="1"/>
            <p:nvPr/>
          </p:nvSpPr>
          <p:spPr>
            <a:xfrm>
              <a:off x="7199535" y="6381251"/>
              <a:ext cx="1357559" cy="369332"/>
            </a:xfrm>
            <a:prstGeom prst="rect">
              <a:avLst/>
            </a:prstGeom>
            <a:noFill/>
          </p:spPr>
          <p:txBody>
            <a:bodyPr wrap="square" rtlCol="0">
              <a:spAutoFit/>
            </a:bodyPr>
            <a:lstStyle/>
            <a:p>
              <a:r>
                <a:rPr lang="en-US" dirty="0"/>
                <a:t>us-west-2a</a:t>
              </a:r>
            </a:p>
          </p:txBody>
        </p:sp>
        <p:sp>
          <p:nvSpPr>
            <p:cNvPr id="78" name="TextBox 77">
              <a:extLst>
                <a:ext uri="{FF2B5EF4-FFF2-40B4-BE49-F238E27FC236}">
                  <a16:creationId xmlns:a16="http://schemas.microsoft.com/office/drawing/2014/main" id="{32003AB7-2E52-43B8-8AC6-4A37CB02B210}"/>
                </a:ext>
              </a:extLst>
            </p:cNvPr>
            <p:cNvSpPr txBox="1"/>
            <p:nvPr/>
          </p:nvSpPr>
          <p:spPr>
            <a:xfrm>
              <a:off x="8771532" y="6381251"/>
              <a:ext cx="1357559" cy="369332"/>
            </a:xfrm>
            <a:prstGeom prst="rect">
              <a:avLst/>
            </a:prstGeom>
            <a:noFill/>
          </p:spPr>
          <p:txBody>
            <a:bodyPr wrap="square" rtlCol="0">
              <a:spAutoFit/>
            </a:bodyPr>
            <a:lstStyle/>
            <a:p>
              <a:r>
                <a:rPr lang="en-US" dirty="0"/>
                <a:t>us-west-2b</a:t>
              </a:r>
            </a:p>
          </p:txBody>
        </p:sp>
        <p:sp>
          <p:nvSpPr>
            <p:cNvPr id="79" name="TextBox 78">
              <a:extLst>
                <a:ext uri="{FF2B5EF4-FFF2-40B4-BE49-F238E27FC236}">
                  <a16:creationId xmlns:a16="http://schemas.microsoft.com/office/drawing/2014/main" id="{905E126E-D6FD-4D27-BC3F-02DC4718DA61}"/>
                </a:ext>
              </a:extLst>
            </p:cNvPr>
            <p:cNvSpPr txBox="1"/>
            <p:nvPr/>
          </p:nvSpPr>
          <p:spPr>
            <a:xfrm>
              <a:off x="10392575" y="6381251"/>
              <a:ext cx="1357559" cy="369332"/>
            </a:xfrm>
            <a:prstGeom prst="rect">
              <a:avLst/>
            </a:prstGeom>
            <a:noFill/>
          </p:spPr>
          <p:txBody>
            <a:bodyPr wrap="square" rtlCol="0">
              <a:spAutoFit/>
            </a:bodyPr>
            <a:lstStyle/>
            <a:p>
              <a:r>
                <a:rPr lang="en-US" dirty="0"/>
                <a:t>us-west-2c</a:t>
              </a:r>
            </a:p>
          </p:txBody>
        </p:sp>
      </p:grpSp>
      <p:sp>
        <p:nvSpPr>
          <p:cNvPr id="49" name="Rectangle 5">
            <a:extLst>
              <a:ext uri="{FF2B5EF4-FFF2-40B4-BE49-F238E27FC236}">
                <a16:creationId xmlns:a16="http://schemas.microsoft.com/office/drawing/2014/main" id="{D6FD78EB-1463-4F39-9F44-B78C22FA8F6D}"/>
              </a:ext>
            </a:extLst>
          </p:cNvPr>
          <p:cNvSpPr>
            <a:spLocks noChangeArrowheads="1"/>
          </p:cNvSpPr>
          <p:nvPr/>
        </p:nvSpPr>
        <p:spPr bwMode="auto">
          <a:xfrm>
            <a:off x="-21130" y="930068"/>
            <a:ext cx="434301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Provides computing resources and services that you can use to build applications within minutes.</a:t>
            </a:r>
          </a:p>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indent="-285750" algn="just" eaLnBrk="0" fontAlgn="base" hangingPunct="0">
              <a:spcBef>
                <a:spcPct val="0"/>
              </a:spcBef>
              <a:spcAft>
                <a:spcPct val="0"/>
              </a:spcAft>
              <a:buFont typeface="Arial" panose="020B0604020202020204" pitchFamily="34" charset="0"/>
              <a:buChar char="•"/>
              <a:defRPr/>
            </a:pPr>
            <a:r>
              <a:rPr lang="en-US" sz="1600" kern="0" dirty="0">
                <a:solidFill>
                  <a:srgbClr val="010203"/>
                </a:solidFill>
                <a:latin typeface="Segoe UI Light" panose="020B0502040204020203" pitchFamily="34" charset="0"/>
                <a:cs typeface="Segoe UI Light" panose="020B0502040204020203" pitchFamily="34" charset="0"/>
              </a:rPr>
              <a:t>has more than 70 services that span a wide range including compute, storage, networking, database, analytics, application services, deployment, management, mobile, developer tools and tools for the Internet of things.</a:t>
            </a:r>
          </a:p>
          <a:p>
            <a:pPr marR="0" lvl="0" algn="just" defTabSz="914400" eaLnBrk="0" fontAlgn="base" latinLnBrk="0" hangingPunct="0">
              <a:lnSpc>
                <a:spcPct val="100000"/>
              </a:lnSpc>
              <a:spcBef>
                <a:spcPct val="0"/>
              </a:spcBef>
              <a:spcAft>
                <a:spcPct val="0"/>
              </a:spcAft>
              <a:buClrTx/>
              <a:buSzTx/>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lvl="0" indent="-285750" algn="just" eaLnBrk="0" fontAlgn="base" hangingPunct="0">
              <a:spcBef>
                <a:spcPct val="0"/>
              </a:spcBef>
              <a:spcAft>
                <a:spcPct val="0"/>
              </a:spcAft>
              <a:buFont typeface="Arial" panose="020B0604020202020204" pitchFamily="34" charset="0"/>
              <a:buChar char="•"/>
              <a:defRPr/>
            </a:pPr>
            <a:r>
              <a:rPr lang="en-US" sz="1600" dirty="0">
                <a:latin typeface="Segoe UI Light" panose="020B0502040204020203" pitchFamily="34" charset="0"/>
                <a:cs typeface="Segoe UI Light" panose="020B0502040204020203" pitchFamily="34" charset="0"/>
              </a:rPr>
              <a:t>Operates 44 Availability Zones within 16 geographic Regions around the world.</a:t>
            </a:r>
          </a:p>
          <a:p>
            <a:pPr lvl="0" algn="just" eaLnBrk="0" fontAlgn="base" hangingPunct="0">
              <a:spcBef>
                <a:spcPct val="0"/>
              </a:spcBef>
              <a:spcAft>
                <a:spcPct val="0"/>
              </a:spcAft>
              <a:defRPr/>
            </a:pPr>
            <a:endParaRPr lang="en-US" sz="1600" kern="0" dirty="0">
              <a:solidFill>
                <a:srgbClr val="010203"/>
              </a:solidFill>
              <a:latin typeface="Segoe UI Light" panose="020B0502040204020203" pitchFamily="34" charset="0"/>
              <a:cs typeface="Segoe UI Light" panose="020B0502040204020203" pitchFamily="34" charset="0"/>
            </a:endParaRPr>
          </a:p>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1420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3340" y="128790"/>
            <a:ext cx="3642491"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ADA9B82B-FF54-47F5-8449-53EF2969B735}"/>
              </a:ext>
            </a:extLst>
          </p:cNvPr>
          <p:cNvSpPr txBox="1"/>
          <p:nvPr/>
        </p:nvSpPr>
        <p:spPr>
          <a:xfrm>
            <a:off x="528686" y="507796"/>
            <a:ext cx="2562459" cy="353943"/>
          </a:xfrm>
          <a:prstGeom prst="rect">
            <a:avLst/>
          </a:prstGeom>
          <a:noFill/>
        </p:spPr>
        <p:txBody>
          <a:bodyPr wrap="square" rtlCol="0">
            <a:spAutoFit/>
          </a:bodyPr>
          <a:lstStyle/>
          <a:p>
            <a:r>
              <a:rPr lang="en-US" sz="1700" dirty="0">
                <a:solidFill>
                  <a:schemeClr val="accent4"/>
                </a:solidFill>
                <a:latin typeface="Arial" panose="020B0604020202020204" pitchFamily="34" charset="0"/>
                <a:cs typeface="Arial" panose="020B0604020202020204" pitchFamily="34" charset="0"/>
              </a:rPr>
              <a:t>Overview</a:t>
            </a:r>
          </a:p>
        </p:txBody>
      </p:sp>
      <p:sp>
        <p:nvSpPr>
          <p:cNvPr id="83" name="TextBox 82">
            <a:extLst>
              <a:ext uri="{FF2B5EF4-FFF2-40B4-BE49-F238E27FC236}">
                <a16:creationId xmlns:a16="http://schemas.microsoft.com/office/drawing/2014/main" id="{667FF006-4584-43BB-98E0-4CA3B40D5CF5}"/>
              </a:ext>
            </a:extLst>
          </p:cNvPr>
          <p:cNvSpPr txBox="1"/>
          <p:nvPr/>
        </p:nvSpPr>
        <p:spPr>
          <a:xfrm>
            <a:off x="55026" y="165372"/>
            <a:ext cx="354705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        Sources</a:t>
            </a:r>
          </a:p>
        </p:txBody>
      </p:sp>
      <p:sp>
        <p:nvSpPr>
          <p:cNvPr id="2" name="Rectangle 1">
            <a:extLst>
              <a:ext uri="{FF2B5EF4-FFF2-40B4-BE49-F238E27FC236}">
                <a16:creationId xmlns:a16="http://schemas.microsoft.com/office/drawing/2014/main" id="{521C977E-C037-4358-8DDB-DAECAC565756}"/>
              </a:ext>
            </a:extLst>
          </p:cNvPr>
          <p:cNvSpPr/>
          <p:nvPr/>
        </p:nvSpPr>
        <p:spPr>
          <a:xfrm>
            <a:off x="528686" y="918308"/>
            <a:ext cx="11371040" cy="6247864"/>
          </a:xfrm>
          <a:prstGeom prst="rect">
            <a:avLst/>
          </a:prstGeom>
        </p:spPr>
        <p:txBody>
          <a:bodyPr wrap="square">
            <a:spAutoFit/>
          </a:bodyPr>
          <a:lstStyle/>
          <a:p>
            <a:pPr marL="285750" indent="-285750">
              <a:buFont typeface="Arial" panose="020B0604020202020204" pitchFamily="34" charset="0"/>
              <a:buChar char="•"/>
            </a:pPr>
            <a:r>
              <a:rPr lang="en-US" sz="1550" dirty="0">
                <a:hlinkClick r:id="rId3"/>
              </a:rPr>
              <a:t>https://www.slideshare.net/ProfEdge/introduction-to-cloud-computing-23970527</a:t>
            </a:r>
          </a:p>
          <a:p>
            <a:pPr marL="285750" indent="-285750">
              <a:buFont typeface="Arial" panose="020B0604020202020204" pitchFamily="34" charset="0"/>
              <a:buChar char="•"/>
            </a:pPr>
            <a:r>
              <a:rPr lang="en-US" sz="1550" dirty="0">
                <a:hlinkClick r:id="rId3"/>
              </a:rPr>
              <a:t>https://aws.amazon.com/documentation/</a:t>
            </a:r>
            <a:endParaRPr lang="en-US" sz="1550" dirty="0"/>
          </a:p>
          <a:p>
            <a:pPr marL="285750" indent="-285750">
              <a:buFont typeface="Arial" panose="020B0604020202020204" pitchFamily="34" charset="0"/>
              <a:buChar char="•"/>
            </a:pPr>
            <a:r>
              <a:rPr lang="en-US" sz="1550" dirty="0">
                <a:hlinkClick r:id="rId4"/>
              </a:rPr>
              <a:t>https://aws.amazon.com/whitepapers/</a:t>
            </a:r>
            <a:endParaRPr lang="en-US" sz="1550" dirty="0"/>
          </a:p>
          <a:p>
            <a:pPr marL="285750" indent="-285750">
              <a:buFont typeface="Arial" panose="020B0604020202020204" pitchFamily="34" charset="0"/>
              <a:buChar char="•"/>
            </a:pPr>
            <a:r>
              <a:rPr lang="en-US" sz="1550" dirty="0">
                <a:hlinkClick r:id="rId5"/>
              </a:rPr>
              <a:t>https://aws.amazon.com/about-aws/global-infrastructure/</a:t>
            </a:r>
            <a:endParaRPr lang="en-US" sz="1550" dirty="0"/>
          </a:p>
          <a:p>
            <a:pPr marL="285750" indent="-285750">
              <a:buFont typeface="Arial" panose="020B0604020202020204" pitchFamily="34" charset="0"/>
              <a:buChar char="•"/>
            </a:pPr>
            <a:r>
              <a:rPr lang="en-US" sz="1550" dirty="0">
                <a:hlinkClick r:id="rId6"/>
              </a:rPr>
              <a:t>https://www.slideshare.net/AmazonWebServices/intro-to-aws-ec2-compute-services</a:t>
            </a:r>
            <a:endParaRPr lang="en-US" sz="1550" dirty="0"/>
          </a:p>
          <a:p>
            <a:pPr marL="285750" indent="-285750">
              <a:buFont typeface="Arial" panose="020B0604020202020204" pitchFamily="34" charset="0"/>
              <a:buChar char="•"/>
            </a:pPr>
            <a:r>
              <a:rPr lang="en-US" sz="1550" dirty="0">
                <a:hlinkClick r:id="rId7"/>
              </a:rPr>
              <a:t>https://www.slideshare.net/AmazonWebServices/amazon-s3-masterclass</a:t>
            </a:r>
            <a:endParaRPr lang="en-US" sz="1550" dirty="0"/>
          </a:p>
          <a:p>
            <a:pPr marL="285750" indent="-285750">
              <a:buFont typeface="Arial" panose="020B0604020202020204" pitchFamily="34" charset="0"/>
              <a:buChar char="•"/>
            </a:pPr>
            <a:r>
              <a:rPr lang="en-US" sz="1550" dirty="0">
                <a:hlinkClick r:id="rId8"/>
              </a:rPr>
              <a:t>https://www.slideshare.net/AmazonWebServices/amazon-virtual-private-cloud-61085439</a:t>
            </a:r>
            <a:endParaRPr lang="en-US" sz="1550" dirty="0"/>
          </a:p>
          <a:p>
            <a:pPr marL="285750" indent="-285750">
              <a:buFont typeface="Arial" panose="020B0604020202020204" pitchFamily="34" charset="0"/>
              <a:buChar char="•"/>
            </a:pPr>
            <a:r>
              <a:rPr lang="en-US" sz="1550" dirty="0">
                <a:hlinkClick r:id="rId9"/>
              </a:rPr>
              <a:t>https://www.slideshare.net/AmazonWebServices/amazon-route-53-webinar-presentation-9162015</a:t>
            </a:r>
            <a:endParaRPr lang="en-US" sz="1550" dirty="0"/>
          </a:p>
          <a:p>
            <a:pPr marL="285750" indent="-285750">
              <a:buFont typeface="Arial" panose="020B0604020202020204" pitchFamily="34" charset="0"/>
              <a:buChar char="•"/>
            </a:pPr>
            <a:r>
              <a:rPr lang="en-US" sz="1550" dirty="0">
                <a:hlinkClick r:id="rId10"/>
              </a:rPr>
              <a:t>https://www.slideshare.net/AmazonWebServices/deep-dive-amazon-rds</a:t>
            </a:r>
            <a:r>
              <a:rPr lang="en-US" sz="1550" dirty="0"/>
              <a:t> </a:t>
            </a:r>
          </a:p>
          <a:p>
            <a:pPr marL="285750" indent="-285750">
              <a:buFont typeface="Arial" panose="020B0604020202020204" pitchFamily="34" charset="0"/>
              <a:buChar char="•"/>
            </a:pPr>
            <a:r>
              <a:rPr lang="en-US" sz="1550" dirty="0">
                <a:hlinkClick r:id="rId11"/>
              </a:rPr>
              <a:t>https://www.slideshare.net/AmazonWebServices/aws-for-cdn-john-mancuso</a:t>
            </a:r>
            <a:endParaRPr lang="en-US" sz="1550" dirty="0"/>
          </a:p>
          <a:p>
            <a:pPr marL="285750" indent="-285750">
              <a:buFont typeface="Arial" panose="020B0604020202020204" pitchFamily="34" charset="0"/>
              <a:buChar char="•"/>
            </a:pPr>
            <a:r>
              <a:rPr lang="en-US" sz="1550" dirty="0">
                <a:hlinkClick r:id="rId12"/>
              </a:rPr>
              <a:t>https://www.slideshare.net/AmazonWebServices/amazon-cloudfront-101</a:t>
            </a:r>
            <a:endParaRPr lang="en-US" sz="1550" dirty="0"/>
          </a:p>
          <a:p>
            <a:pPr marL="285750" indent="-285750">
              <a:buFont typeface="Arial" panose="020B0604020202020204" pitchFamily="34" charset="0"/>
              <a:buChar char="•"/>
            </a:pPr>
            <a:r>
              <a:rPr lang="en-US" sz="1550" dirty="0">
                <a:hlinkClick r:id="rId13"/>
              </a:rPr>
              <a:t>https://www.slideshare.net/AmazonWebServices/sdd423-elastic-load-balancing-deep-dive-and-best-practices-aws-reinvent-2014</a:t>
            </a:r>
            <a:endParaRPr lang="en-US" sz="1550" dirty="0"/>
          </a:p>
          <a:p>
            <a:pPr marL="285750" indent="-285750">
              <a:buFont typeface="Arial" panose="020B0604020202020204" pitchFamily="34" charset="0"/>
              <a:buChar char="•"/>
            </a:pPr>
            <a:r>
              <a:rPr lang="en-US" sz="1550" dirty="0">
                <a:hlinkClick r:id="rId14"/>
              </a:rPr>
              <a:t>https://www.slideshare.net/harishganesan/auto-scaling-using-amazon-web-services-aws</a:t>
            </a:r>
            <a:endParaRPr lang="en-US" sz="1550" dirty="0"/>
          </a:p>
          <a:p>
            <a:pPr marL="285750" indent="-285750">
              <a:buFont typeface="Arial" panose="020B0604020202020204" pitchFamily="34" charset="0"/>
              <a:buChar char="•"/>
            </a:pPr>
            <a:r>
              <a:rPr lang="en-US" sz="1550" dirty="0">
                <a:hlinkClick r:id="rId15"/>
              </a:rPr>
              <a:t>https://www.slideshare.net/AmazonWebServices/access-control-for-the-cloud-aws-identity-and-access-management-iam-sec201-aws-reinvent-2013</a:t>
            </a:r>
            <a:endParaRPr lang="en-US" sz="1550" dirty="0"/>
          </a:p>
          <a:p>
            <a:pPr marL="285750" indent="-285750">
              <a:buFont typeface="Arial" panose="020B0604020202020204" pitchFamily="34" charset="0"/>
              <a:buChar char="•"/>
            </a:pPr>
            <a:r>
              <a:rPr lang="en-US" sz="1550" dirty="0">
                <a:hlinkClick r:id="rId16"/>
              </a:rPr>
              <a:t>https://www.slideshare.net/AmazonWebServices/aws-cloudformation-masterclass</a:t>
            </a:r>
            <a:endParaRPr lang="en-US" sz="1550" dirty="0"/>
          </a:p>
          <a:p>
            <a:pPr marL="285750" indent="-285750">
              <a:buFont typeface="Arial" panose="020B0604020202020204" pitchFamily="34" charset="0"/>
              <a:buChar char="•"/>
            </a:pPr>
            <a:r>
              <a:rPr lang="en-US" sz="1550" dirty="0">
                <a:hlinkClick r:id="rId17"/>
              </a:rPr>
              <a:t>https://www.slideshare.net/AmazonWebServices/aws-reinvent-2016-scaling-up-to-your-first-10-million-users-arc201</a:t>
            </a:r>
            <a:endParaRPr lang="en-US" sz="1550" dirty="0"/>
          </a:p>
          <a:p>
            <a:pPr marL="285750" indent="-285750">
              <a:buFont typeface="Arial" panose="020B0604020202020204" pitchFamily="34" charset="0"/>
              <a:buChar char="•"/>
            </a:pPr>
            <a:r>
              <a:rPr lang="en-US" sz="1550" dirty="0">
                <a:hlinkClick r:id="rId18"/>
              </a:rPr>
              <a:t>https://www.slideshare.net/AmazonWebServices/cmp201-all-you-need-to-know-about-auto-scaling</a:t>
            </a:r>
            <a:r>
              <a:rPr lang="en-US" sz="1550" dirty="0"/>
              <a:t> </a:t>
            </a:r>
          </a:p>
          <a:p>
            <a:pPr marL="285750" indent="-285750">
              <a:buFont typeface="Arial" panose="020B0604020202020204" pitchFamily="34" charset="0"/>
              <a:buChar char="•"/>
            </a:pPr>
            <a:r>
              <a:rPr lang="en-US" sz="1550" dirty="0">
                <a:hlinkClick r:id="rId19"/>
              </a:rPr>
              <a:t>https://www.slideshare.net/harishganesan/architecture-blueprints-for-achieving-high-availability-in-aws</a:t>
            </a:r>
            <a:r>
              <a:rPr lang="en-US" sz="1550" dirty="0"/>
              <a:t> </a:t>
            </a:r>
          </a:p>
          <a:p>
            <a:pPr marL="285750" indent="-285750">
              <a:buFont typeface="Arial" panose="020B0604020202020204" pitchFamily="34" charset="0"/>
              <a:buChar char="•"/>
            </a:pPr>
            <a:r>
              <a:rPr lang="en-US" sz="1550" dirty="0">
                <a:hlinkClick r:id="rId20"/>
              </a:rPr>
              <a:t>http://docs.aws.amazon.com/quickstart/latest/exchange/design-ha.html</a:t>
            </a:r>
            <a:endParaRPr lang="en-US" sz="1550" dirty="0"/>
          </a:p>
          <a:p>
            <a:pPr marL="285750" indent="-285750">
              <a:buFont typeface="Arial" panose="020B0604020202020204" pitchFamily="34" charset="0"/>
              <a:buChar char="•"/>
            </a:pPr>
            <a:r>
              <a:rPr lang="en-US" sz="1550" dirty="0">
                <a:hlinkClick r:id="rId21"/>
              </a:rPr>
              <a:t>https://acloud.guru/</a:t>
            </a:r>
            <a:endParaRPr lang="en-US" sz="1550" dirty="0"/>
          </a:p>
          <a:p>
            <a:pPr marL="285750" indent="-285750">
              <a:buFont typeface="Arial" panose="020B0604020202020204" pitchFamily="34" charset="0"/>
              <a:buChar char="•"/>
            </a:pPr>
            <a:r>
              <a:rPr lang="en-US" sz="1550" dirty="0">
                <a:hlinkClick r:id="rId22"/>
              </a:rPr>
              <a:t>https://aws.amazon.com/solutions/case-studies/spotify/</a:t>
            </a:r>
            <a:endParaRPr lang="en-US" sz="1550" dirty="0"/>
          </a:p>
          <a:p>
            <a:pPr marL="285750" indent="-285750">
              <a:buFont typeface="Arial" panose="020B0604020202020204" pitchFamily="34" charset="0"/>
              <a:buChar char="•"/>
            </a:pPr>
            <a:r>
              <a:rPr lang="en-US" sz="1550" dirty="0">
                <a:hlinkClick r:id="rId23"/>
              </a:rPr>
              <a:t>https://aws.amazon.com/solutions/case-studies/netflix/</a:t>
            </a:r>
            <a:endParaRPr lang="en-US" sz="1550" dirty="0"/>
          </a:p>
          <a:p>
            <a:pPr marL="285750" indent="-285750">
              <a:buFont typeface="Arial" panose="020B0604020202020204" pitchFamily="34" charset="0"/>
              <a:buChar char="•"/>
            </a:pPr>
            <a:r>
              <a:rPr lang="en-US" sz="1550" dirty="0">
                <a:hlinkClick r:id="rId24"/>
              </a:rPr>
              <a:t>https://www.slideshare.net/adrianco/high-availability-architecture-at-netflix</a:t>
            </a:r>
            <a:endParaRPr lang="en-US" sz="1550" dirty="0"/>
          </a:p>
          <a:p>
            <a:pPr marL="285750" indent="-285750">
              <a:buFont typeface="Arial" panose="020B0604020202020204" pitchFamily="34" charset="0"/>
              <a:buChar char="•"/>
            </a:pPr>
            <a:endParaRPr lang="en-US" sz="1550" dirty="0"/>
          </a:p>
          <a:p>
            <a:pPr marL="285750" indent="-285750">
              <a:buFont typeface="Arial" panose="020B0604020202020204" pitchFamily="34" charset="0"/>
              <a:buChar char="•"/>
            </a:pPr>
            <a:endParaRPr lang="en-US" sz="1550" dirty="0"/>
          </a:p>
        </p:txBody>
      </p:sp>
    </p:spTree>
    <p:extLst>
      <p:ext uri="{BB962C8B-B14F-4D97-AF65-F5344CB8AC3E}">
        <p14:creationId xmlns:p14="http://schemas.microsoft.com/office/powerpoint/2010/main" val="2068743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mazon CloudFront Global Edge 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t="5291" r="9307"/>
          <a:stretch/>
        </p:blipFill>
        <p:spPr bwMode="auto">
          <a:xfrm>
            <a:off x="3819448" y="128790"/>
            <a:ext cx="8372552" cy="6344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Rectangle: Rounded Corners 18"/>
          <p:cNvSpPr/>
          <p:nvPr/>
        </p:nvSpPr>
        <p:spPr>
          <a:xfrm>
            <a:off x="113326" y="4310923"/>
            <a:ext cx="4087371" cy="2430836"/>
          </a:xfrm>
          <a:prstGeom prst="roundRect">
            <a:avLst>
              <a:gd name="adj" fmla="val 7066"/>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41629" y="4310923"/>
            <a:ext cx="2661381" cy="369332"/>
          </a:xfrm>
          <a:prstGeom prst="rect">
            <a:avLst/>
          </a:prstGeom>
        </p:spPr>
        <p:txBody>
          <a:bodyPr wrap="square">
            <a:spAutoFit/>
          </a:bodyPr>
          <a:lstStyle/>
          <a:p>
            <a:r>
              <a:rPr lang="en-US" b="1" dirty="0">
                <a:latin typeface="HelveticaNeueLight"/>
              </a:rPr>
              <a:t>Amazon Web Services</a:t>
            </a:r>
            <a:endParaRPr lang="en-US" b="1" i="0" dirty="0">
              <a:effectLst/>
              <a:latin typeface="HelveticaNeueLight"/>
            </a:endParaRPr>
          </a:p>
        </p:txBody>
      </p:sp>
      <p:sp>
        <p:nvSpPr>
          <p:cNvPr id="20" name="Rectangle: Rounded Corners 19"/>
          <p:cNvSpPr/>
          <p:nvPr/>
        </p:nvSpPr>
        <p:spPr>
          <a:xfrm>
            <a:off x="168319" y="4788106"/>
            <a:ext cx="1970292" cy="182426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p:cNvSpPr/>
          <p:nvPr/>
        </p:nvSpPr>
        <p:spPr>
          <a:xfrm>
            <a:off x="224383" y="5866259"/>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52" name="Rectangle: Rounded Corners 51"/>
          <p:cNvSpPr/>
          <p:nvPr/>
        </p:nvSpPr>
        <p:spPr>
          <a:xfrm>
            <a:off x="1138760" y="587024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53" name="Rectangle: Rounded Corners 52"/>
          <p:cNvSpPr/>
          <p:nvPr/>
        </p:nvSpPr>
        <p:spPr>
          <a:xfrm>
            <a:off x="1138760" y="516798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cxnSp>
        <p:nvCxnSpPr>
          <p:cNvPr id="23" name="Straight Connector 22"/>
          <p:cNvCxnSpPr>
            <a:stCxn id="53" idx="1"/>
            <a:endCxn id="51" idx="0"/>
          </p:cNvCxnSpPr>
          <p:nvPr/>
        </p:nvCxnSpPr>
        <p:spPr>
          <a:xfrm flipH="1">
            <a:off x="659071" y="5449449"/>
            <a:ext cx="479689" cy="41681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53" idx="2"/>
            <a:endCxn id="52" idx="0"/>
          </p:cNvCxnSpPr>
          <p:nvPr/>
        </p:nvCxnSpPr>
        <p:spPr>
          <a:xfrm>
            <a:off x="1573448" y="5730917"/>
            <a:ext cx="0" cy="139324"/>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51" idx="3"/>
            <a:endCxn id="52" idx="1"/>
          </p:cNvCxnSpPr>
          <p:nvPr/>
        </p:nvCxnSpPr>
        <p:spPr>
          <a:xfrm>
            <a:off x="1093759" y="6147727"/>
            <a:ext cx="45001" cy="3982"/>
          </a:xfrm>
          <a:prstGeom prst="line">
            <a:avLst/>
          </a:prstGeom>
        </p:spPr>
        <p:style>
          <a:lnRef idx="1">
            <a:schemeClr val="dk1"/>
          </a:lnRef>
          <a:fillRef idx="0">
            <a:schemeClr val="dk1"/>
          </a:fillRef>
          <a:effectRef idx="0">
            <a:schemeClr val="dk1"/>
          </a:effectRef>
          <a:fontRef idx="minor">
            <a:schemeClr val="tx1"/>
          </a:fontRef>
        </p:style>
      </p:cxnSp>
      <p:sp>
        <p:nvSpPr>
          <p:cNvPr id="63" name="Rectangle 62"/>
          <p:cNvSpPr/>
          <p:nvPr/>
        </p:nvSpPr>
        <p:spPr>
          <a:xfrm>
            <a:off x="241951" y="5177152"/>
            <a:ext cx="896809" cy="338554"/>
          </a:xfrm>
          <a:prstGeom prst="rect">
            <a:avLst/>
          </a:prstGeom>
        </p:spPr>
        <p:txBody>
          <a:bodyPr wrap="square">
            <a:spAutoFit/>
          </a:bodyPr>
          <a:lstStyle/>
          <a:p>
            <a:r>
              <a:rPr lang="en-US" sz="1600" b="1" dirty="0">
                <a:latin typeface="HelveticaNeueLight"/>
              </a:rPr>
              <a:t>Region</a:t>
            </a:r>
            <a:endParaRPr lang="en-US" sz="1600" b="1" i="0" dirty="0">
              <a:effectLst/>
              <a:latin typeface="HelveticaNeueLight"/>
            </a:endParaRPr>
          </a:p>
        </p:txBody>
      </p:sp>
      <p:sp>
        <p:nvSpPr>
          <p:cNvPr id="66" name="Rectangle: Rounded Corners 65"/>
          <p:cNvSpPr/>
          <p:nvPr/>
        </p:nvSpPr>
        <p:spPr>
          <a:xfrm>
            <a:off x="2183188" y="4788106"/>
            <a:ext cx="1970292" cy="1824268"/>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p:cNvSpPr/>
          <p:nvPr/>
        </p:nvSpPr>
        <p:spPr>
          <a:xfrm>
            <a:off x="2239252" y="5866259"/>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71" name="Rectangle: Rounded Corners 70"/>
          <p:cNvSpPr/>
          <p:nvPr/>
        </p:nvSpPr>
        <p:spPr>
          <a:xfrm>
            <a:off x="3153629" y="587024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sp>
        <p:nvSpPr>
          <p:cNvPr id="72" name="Rectangle: Rounded Corners 71"/>
          <p:cNvSpPr/>
          <p:nvPr/>
        </p:nvSpPr>
        <p:spPr>
          <a:xfrm>
            <a:off x="3153629" y="5167981"/>
            <a:ext cx="869376" cy="562936"/>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Availability Zone</a:t>
            </a:r>
          </a:p>
        </p:txBody>
      </p:sp>
      <p:cxnSp>
        <p:nvCxnSpPr>
          <p:cNvPr id="73" name="Straight Connector 72"/>
          <p:cNvCxnSpPr>
            <a:stCxn id="72" idx="1"/>
            <a:endCxn id="69" idx="0"/>
          </p:cNvCxnSpPr>
          <p:nvPr/>
        </p:nvCxnSpPr>
        <p:spPr>
          <a:xfrm flipH="1">
            <a:off x="2673940" y="5449449"/>
            <a:ext cx="479689" cy="41681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p:cNvCxnSpPr>
            <a:stCxn id="72" idx="2"/>
            <a:endCxn id="71" idx="0"/>
          </p:cNvCxnSpPr>
          <p:nvPr/>
        </p:nvCxnSpPr>
        <p:spPr>
          <a:xfrm>
            <a:off x="3588317" y="5730917"/>
            <a:ext cx="0" cy="139324"/>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p:cNvCxnSpPr>
            <a:stCxn id="69" idx="3"/>
            <a:endCxn id="71" idx="1"/>
          </p:cNvCxnSpPr>
          <p:nvPr/>
        </p:nvCxnSpPr>
        <p:spPr>
          <a:xfrm>
            <a:off x="3108628" y="6147727"/>
            <a:ext cx="45001" cy="3982"/>
          </a:xfrm>
          <a:prstGeom prst="line">
            <a:avLst/>
          </a:prstGeom>
        </p:spPr>
        <p:style>
          <a:lnRef idx="1">
            <a:schemeClr val="dk1"/>
          </a:lnRef>
          <a:fillRef idx="0">
            <a:schemeClr val="dk1"/>
          </a:fillRef>
          <a:effectRef idx="0">
            <a:schemeClr val="dk1"/>
          </a:effectRef>
          <a:fontRef idx="minor">
            <a:schemeClr val="tx1"/>
          </a:fontRef>
        </p:style>
      </p:cxnSp>
      <p:sp>
        <p:nvSpPr>
          <p:cNvPr id="76" name="Rectangle 75"/>
          <p:cNvSpPr/>
          <p:nvPr/>
        </p:nvSpPr>
        <p:spPr>
          <a:xfrm>
            <a:off x="2256820" y="5177152"/>
            <a:ext cx="896809" cy="338554"/>
          </a:xfrm>
          <a:prstGeom prst="rect">
            <a:avLst/>
          </a:prstGeom>
        </p:spPr>
        <p:txBody>
          <a:bodyPr wrap="square">
            <a:spAutoFit/>
          </a:bodyPr>
          <a:lstStyle/>
          <a:p>
            <a:r>
              <a:rPr lang="en-US" sz="1600" b="1" dirty="0">
                <a:latin typeface="HelveticaNeueLight"/>
              </a:rPr>
              <a:t>Region</a:t>
            </a:r>
            <a:endParaRPr lang="en-US" sz="1600" b="1" i="0" dirty="0">
              <a:effectLst/>
              <a:latin typeface="HelveticaNeueLight"/>
            </a:endParaRPr>
          </a:p>
        </p:txBody>
      </p:sp>
      <p:sp>
        <p:nvSpPr>
          <p:cNvPr id="4" name="Rectangle 3"/>
          <p:cNvSpPr/>
          <p:nvPr/>
        </p:nvSpPr>
        <p:spPr>
          <a:xfrm>
            <a:off x="5556535" y="5628089"/>
            <a:ext cx="6635465" cy="923330"/>
          </a:xfrm>
          <a:prstGeom prst="rect">
            <a:avLst/>
          </a:prstGeom>
        </p:spPr>
        <p:txBody>
          <a:bodyPr wrap="square">
            <a:spAutoFit/>
          </a:bodyPr>
          <a:lstStyle/>
          <a:p>
            <a:r>
              <a:rPr lang="en-US" b="1" dirty="0">
                <a:solidFill>
                  <a:schemeClr val="accent2"/>
                </a:solidFill>
                <a:latin typeface="HelveticaNeueBold"/>
              </a:rPr>
              <a:t>Edge Locations</a:t>
            </a:r>
            <a:endParaRPr lang="en-US" b="1" dirty="0">
              <a:solidFill>
                <a:schemeClr val="accent2"/>
              </a:solidFill>
              <a:latin typeface="HelveticaNeue"/>
            </a:endParaRPr>
          </a:p>
          <a:p>
            <a:r>
              <a:rPr lang="en-US" dirty="0">
                <a:solidFill>
                  <a:srgbClr val="333333"/>
                </a:solidFill>
                <a:latin typeface="HelveticaNeue"/>
              </a:rPr>
              <a:t>a global network of 82 edge locations and 11 regional edge caches across 23 countries and 49 cities for content delivery. </a:t>
            </a:r>
            <a:endParaRPr lang="en-US" b="0" i="0" dirty="0">
              <a:solidFill>
                <a:srgbClr val="333333"/>
              </a:solidFill>
              <a:effectLst/>
              <a:latin typeface="HelveticaNeue"/>
            </a:endParaRPr>
          </a:p>
        </p:txBody>
      </p:sp>
      <p:sp>
        <p:nvSpPr>
          <p:cNvPr id="29" name="TextBox 28">
            <a:extLst>
              <a:ext uri="{FF2B5EF4-FFF2-40B4-BE49-F238E27FC236}">
                <a16:creationId xmlns:a16="http://schemas.microsoft.com/office/drawing/2014/main" id="{A86CA578-DA3D-4A60-A02E-12461646888F}"/>
              </a:ext>
            </a:extLst>
          </p:cNvPr>
          <p:cNvSpPr txBox="1"/>
          <p:nvPr/>
        </p:nvSpPr>
        <p:spPr>
          <a:xfrm>
            <a:off x="528686" y="507796"/>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Overview</a:t>
            </a:r>
          </a:p>
        </p:txBody>
      </p:sp>
      <p:sp>
        <p:nvSpPr>
          <p:cNvPr id="30" name="TextBox 29">
            <a:extLst>
              <a:ext uri="{FF2B5EF4-FFF2-40B4-BE49-F238E27FC236}">
                <a16:creationId xmlns:a16="http://schemas.microsoft.com/office/drawing/2014/main" id="{08B992EF-F254-41D2-8840-D5777A258F47}"/>
              </a:ext>
            </a:extLst>
          </p:cNvPr>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Amazon Web Services?</a:t>
            </a:r>
          </a:p>
        </p:txBody>
      </p:sp>
      <p:sp>
        <p:nvSpPr>
          <p:cNvPr id="26" name="Rectangle 5">
            <a:extLst>
              <a:ext uri="{FF2B5EF4-FFF2-40B4-BE49-F238E27FC236}">
                <a16:creationId xmlns:a16="http://schemas.microsoft.com/office/drawing/2014/main" id="{1580C732-D98A-426F-8535-C242AC43663F}"/>
              </a:ext>
            </a:extLst>
          </p:cNvPr>
          <p:cNvSpPr>
            <a:spLocks noChangeArrowheads="1"/>
          </p:cNvSpPr>
          <p:nvPr/>
        </p:nvSpPr>
        <p:spPr bwMode="auto">
          <a:xfrm>
            <a:off x="-21130" y="930068"/>
            <a:ext cx="434301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rPr>
              <a:t>Provides computing resources and services that you can use to build applications within minutes.</a:t>
            </a:r>
          </a:p>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indent="-285750" algn="just" eaLnBrk="0" fontAlgn="base" hangingPunct="0">
              <a:spcBef>
                <a:spcPct val="0"/>
              </a:spcBef>
              <a:spcAft>
                <a:spcPct val="0"/>
              </a:spcAft>
              <a:buFont typeface="Arial" panose="020B0604020202020204" pitchFamily="34" charset="0"/>
              <a:buChar char="•"/>
              <a:defRPr/>
            </a:pPr>
            <a:r>
              <a:rPr lang="en-US" sz="1600" kern="0" dirty="0">
                <a:solidFill>
                  <a:srgbClr val="010203"/>
                </a:solidFill>
                <a:latin typeface="Segoe UI Light" panose="020B0502040204020203" pitchFamily="34" charset="0"/>
                <a:cs typeface="Segoe UI Light" panose="020B0502040204020203" pitchFamily="34" charset="0"/>
              </a:rPr>
              <a:t>has more than 70 services that span a wide range including compute, storage, networking, database, analytics, application services, deployment, management, mobile, developer tools and tools for the Internet of things.</a:t>
            </a:r>
          </a:p>
          <a:p>
            <a:pPr marR="0" lvl="0" algn="just" defTabSz="914400" eaLnBrk="0" fontAlgn="base" latinLnBrk="0" hangingPunct="0">
              <a:lnSpc>
                <a:spcPct val="100000"/>
              </a:lnSpc>
              <a:spcBef>
                <a:spcPct val="0"/>
              </a:spcBef>
              <a:spcAft>
                <a:spcPct val="0"/>
              </a:spcAft>
              <a:buClrTx/>
              <a:buSzTx/>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lvl="0" indent="-285750" algn="just" eaLnBrk="0" fontAlgn="base" hangingPunct="0">
              <a:spcBef>
                <a:spcPct val="0"/>
              </a:spcBef>
              <a:spcAft>
                <a:spcPct val="0"/>
              </a:spcAft>
              <a:buFont typeface="Arial" panose="020B0604020202020204" pitchFamily="34" charset="0"/>
              <a:buChar char="•"/>
              <a:defRPr/>
            </a:pPr>
            <a:r>
              <a:rPr lang="en-US" sz="1600" dirty="0">
                <a:latin typeface="Segoe UI Light" panose="020B0502040204020203" pitchFamily="34" charset="0"/>
                <a:cs typeface="Segoe UI Light" panose="020B0502040204020203" pitchFamily="34" charset="0"/>
              </a:rPr>
              <a:t>Operates 44 Availability Zones within 16 geographic Regions around the world.</a:t>
            </a:r>
          </a:p>
          <a:p>
            <a:pPr lvl="0" algn="just" eaLnBrk="0" fontAlgn="base" hangingPunct="0">
              <a:spcBef>
                <a:spcPct val="0"/>
              </a:spcBef>
              <a:spcAft>
                <a:spcPct val="0"/>
              </a:spcAft>
              <a:defRPr/>
            </a:pPr>
            <a:endParaRPr lang="en-US" sz="1600" kern="0" dirty="0">
              <a:solidFill>
                <a:srgbClr val="010203"/>
              </a:solidFill>
              <a:latin typeface="Segoe UI Light" panose="020B0502040204020203" pitchFamily="34" charset="0"/>
              <a:cs typeface="Segoe UI Light" panose="020B0502040204020203" pitchFamily="34" charset="0"/>
            </a:endParaRPr>
          </a:p>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a:p>
            <a:pPr marL="285750" marR="0" lvl="0" indent="-28575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10203"/>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5700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40" y="128790"/>
            <a:ext cx="4279506" cy="789518"/>
          </a:xfrm>
          <a:prstGeom prst="rect">
            <a:avLst/>
          </a:prstGeom>
          <a:solidFill>
            <a:srgbClr val="0E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194" name="Picture 2" descr="AWS Shared Respon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34" y="907906"/>
            <a:ext cx="11614064" cy="5829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5C5AE6-C3F7-40ED-B4E8-43759B0380EE}"/>
              </a:ext>
            </a:extLst>
          </p:cNvPr>
          <p:cNvSpPr txBox="1"/>
          <p:nvPr/>
        </p:nvSpPr>
        <p:spPr>
          <a:xfrm>
            <a:off x="528686" y="507796"/>
            <a:ext cx="2562459" cy="369332"/>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Security</a:t>
            </a:r>
          </a:p>
        </p:txBody>
      </p:sp>
      <p:sp>
        <p:nvSpPr>
          <p:cNvPr id="8" name="TextBox 7">
            <a:extLst>
              <a:ext uri="{FF2B5EF4-FFF2-40B4-BE49-F238E27FC236}">
                <a16:creationId xmlns:a16="http://schemas.microsoft.com/office/drawing/2014/main" id="{2C878426-963D-4086-A016-BEFA7A0B26BA}"/>
              </a:ext>
            </a:extLst>
          </p:cNvPr>
          <p:cNvSpPr txBox="1"/>
          <p:nvPr/>
        </p:nvSpPr>
        <p:spPr>
          <a:xfrm>
            <a:off x="-3340" y="165280"/>
            <a:ext cx="4279506"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What is Amazon Web Services?</a:t>
            </a:r>
          </a:p>
        </p:txBody>
      </p:sp>
    </p:spTree>
    <p:extLst>
      <p:ext uri="{BB962C8B-B14F-4D97-AF65-F5344CB8AC3E}">
        <p14:creationId xmlns:p14="http://schemas.microsoft.com/office/powerpoint/2010/main" val="32108398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s4OCrYHMESgqFXfgsj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s4OCrYHMESgqFXfgsj8.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18B4BFBE44CB4787AA86045C9A6063" ma:contentTypeVersion="10" ma:contentTypeDescription="Create a new document." ma:contentTypeScope="" ma:versionID="907aab2d9ea0650ff8ff7406fdc26b47">
  <xsd:schema xmlns:xsd="http://www.w3.org/2001/XMLSchema" xmlns:xs="http://www.w3.org/2001/XMLSchema" xmlns:p="http://schemas.microsoft.com/office/2006/metadata/properties" xmlns:ns2="9b901641-0d09-466e-84cb-a5070d83a351" xmlns:ns3="654ae466-f20b-489a-860c-ab06bbeb57a1" targetNamespace="http://schemas.microsoft.com/office/2006/metadata/properties" ma:root="true" ma:fieldsID="b5ccca5cb7444fd9b29b3d642876a9f6" ns2:_="" ns3:_="">
    <xsd:import namespace="9b901641-0d09-466e-84cb-a5070d83a351"/>
    <xsd:import namespace="654ae466-f20b-489a-860c-ab06bbeb57a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01641-0d09-466e-84cb-a5070d83a3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54ae466-f20b-489a-860c-ab06bbeb57a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24742B-7060-4ADF-8D93-DC2BA5D96128}">
  <ds:schemaRefs>
    <ds:schemaRef ds:uri="http://schemas.microsoft.com/sharepoint/v3/contenttype/forms"/>
  </ds:schemaRefs>
</ds:datastoreItem>
</file>

<file path=customXml/itemProps2.xml><?xml version="1.0" encoding="utf-8"?>
<ds:datastoreItem xmlns:ds="http://schemas.openxmlformats.org/officeDocument/2006/customXml" ds:itemID="{50050874-3807-4036-9133-E47494DF28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901641-0d09-466e-84cb-a5070d83a351"/>
    <ds:schemaRef ds:uri="654ae466-f20b-489a-860c-ab06bbeb57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D88840-A8FC-4762-B1D3-A0ECEB6DF79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10330</TotalTime>
  <Words>8585</Words>
  <Application>Microsoft Office PowerPoint</Application>
  <PresentationFormat>Widescreen</PresentationFormat>
  <Paragraphs>2493</Paragraphs>
  <Slides>70</Slides>
  <Notes>70</Notes>
  <HiddenSlides>2</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70</vt:i4>
      </vt:variant>
    </vt:vector>
  </HeadingPairs>
  <TitlesOfParts>
    <vt:vector size="86" baseType="lpstr">
      <vt:lpstr>Arial</vt:lpstr>
      <vt:lpstr>Calibri</vt:lpstr>
      <vt:lpstr>Calibri Light</vt:lpstr>
      <vt:lpstr>Courier New</vt:lpstr>
      <vt:lpstr>Helvetica Neue</vt:lpstr>
      <vt:lpstr>HelveticaNeue</vt:lpstr>
      <vt:lpstr>HelveticaNeueBold</vt:lpstr>
      <vt:lpstr>HelveticaNeueLight</vt:lpstr>
      <vt:lpstr>Open Sans</vt:lpstr>
      <vt:lpstr>Segoe UI</vt:lpstr>
      <vt:lpstr>Segoe UI Light</vt:lpstr>
      <vt:lpstr>Times New Roman</vt:lpstr>
      <vt:lpstr>Verdana</vt:lpstr>
      <vt:lpstr>Wingdings</vt:lpstr>
      <vt:lpstr>ヒラギノ角ゴ Pro W3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Gulanes, Rhubel R.</dc:creator>
  <cp:lastModifiedBy>Parejas, Franklin R.</cp:lastModifiedBy>
  <cp:revision>608</cp:revision>
  <dcterms:created xsi:type="dcterms:W3CDTF">2017-09-01T03:34:27Z</dcterms:created>
  <dcterms:modified xsi:type="dcterms:W3CDTF">2019-05-31T06:20:11Z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0x0101003D18B4BFBE44CB4787AA86045C9A6063</vt:lpwstr>
  </property>
</Properties>
</file>